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76"/>
  </p:notesMasterIdLst>
  <p:sldIdLst>
    <p:sldId id="385" r:id="rId2"/>
    <p:sldId id="359" r:id="rId3"/>
    <p:sldId id="388" r:id="rId4"/>
    <p:sldId id="393" r:id="rId5"/>
    <p:sldId id="394" r:id="rId6"/>
    <p:sldId id="395" r:id="rId7"/>
    <p:sldId id="396" r:id="rId8"/>
    <p:sldId id="397" r:id="rId9"/>
    <p:sldId id="398" r:id="rId10"/>
    <p:sldId id="363" r:id="rId11"/>
    <p:sldId id="364" r:id="rId12"/>
    <p:sldId id="448" r:id="rId13"/>
    <p:sldId id="449" r:id="rId14"/>
    <p:sldId id="365" r:id="rId15"/>
    <p:sldId id="366" r:id="rId16"/>
    <p:sldId id="367" r:id="rId17"/>
    <p:sldId id="399" r:id="rId18"/>
    <p:sldId id="439" r:id="rId19"/>
    <p:sldId id="400" r:id="rId20"/>
    <p:sldId id="440" r:id="rId21"/>
    <p:sldId id="401" r:id="rId22"/>
    <p:sldId id="402" r:id="rId23"/>
    <p:sldId id="441" r:id="rId24"/>
    <p:sldId id="403" r:id="rId25"/>
    <p:sldId id="404" r:id="rId26"/>
    <p:sldId id="405" r:id="rId27"/>
    <p:sldId id="442" r:id="rId28"/>
    <p:sldId id="406" r:id="rId29"/>
    <p:sldId id="443" r:id="rId30"/>
    <p:sldId id="407" r:id="rId31"/>
    <p:sldId id="444" r:id="rId32"/>
    <p:sldId id="408" r:id="rId33"/>
    <p:sldId id="445" r:id="rId34"/>
    <p:sldId id="409" r:id="rId35"/>
    <p:sldId id="446" r:id="rId36"/>
    <p:sldId id="410" r:id="rId37"/>
    <p:sldId id="411" r:id="rId38"/>
    <p:sldId id="412" r:id="rId39"/>
    <p:sldId id="413" r:id="rId40"/>
    <p:sldId id="414" r:id="rId41"/>
    <p:sldId id="415" r:id="rId42"/>
    <p:sldId id="416" r:id="rId43"/>
    <p:sldId id="418" r:id="rId44"/>
    <p:sldId id="417" r:id="rId45"/>
    <p:sldId id="419" r:id="rId46"/>
    <p:sldId id="420" r:id="rId47"/>
    <p:sldId id="421" r:id="rId48"/>
    <p:sldId id="422" r:id="rId49"/>
    <p:sldId id="423" r:id="rId50"/>
    <p:sldId id="424" r:id="rId51"/>
    <p:sldId id="425" r:id="rId52"/>
    <p:sldId id="426" r:id="rId53"/>
    <p:sldId id="427" r:id="rId54"/>
    <p:sldId id="368" r:id="rId55"/>
    <p:sldId id="369" r:id="rId56"/>
    <p:sldId id="447" r:id="rId57"/>
    <p:sldId id="371" r:id="rId58"/>
    <p:sldId id="389" r:id="rId59"/>
    <p:sldId id="372" r:id="rId60"/>
    <p:sldId id="373" r:id="rId61"/>
    <p:sldId id="374" r:id="rId62"/>
    <p:sldId id="390" r:id="rId63"/>
    <p:sldId id="375" r:id="rId64"/>
    <p:sldId id="428" r:id="rId65"/>
    <p:sldId id="429" r:id="rId66"/>
    <p:sldId id="376" r:id="rId67"/>
    <p:sldId id="377" r:id="rId68"/>
    <p:sldId id="392" r:id="rId69"/>
    <p:sldId id="391" r:id="rId70"/>
    <p:sldId id="380" r:id="rId71"/>
    <p:sldId id="381" r:id="rId72"/>
    <p:sldId id="383" r:id="rId73"/>
    <p:sldId id="382" r:id="rId74"/>
    <p:sldId id="387" r:id="rId75"/>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0" autoAdjust="0"/>
    <p:restoredTop sz="68868" autoAdjust="0"/>
  </p:normalViewPr>
  <p:slideViewPr>
    <p:cSldViewPr>
      <p:cViewPr varScale="1">
        <p:scale>
          <a:sx n="51" d="100"/>
          <a:sy n="51" d="100"/>
        </p:scale>
        <p:origin x="1032" y="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0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E53EA6-A20A-0E47-A1E5-5F06D1D1AF1A}"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8FD6A02C-E885-034A-8DE9-90EA8B10A5F5}">
      <dgm:prSet/>
      <dgm:spPr>
        <a:solidFill>
          <a:schemeClr val="tx1"/>
        </a:solidFill>
        <a:ln>
          <a:solidFill>
            <a:schemeClr val="accent2"/>
          </a:solidFill>
        </a:ln>
      </dgm:spPr>
      <dgm:t>
        <a:bodyPr/>
        <a:lstStyle/>
        <a:p>
          <a:pPr rtl="0"/>
          <a:r>
            <a:rPr lang="en-US" b="1" dirty="0">
              <a:solidFill>
                <a:schemeClr val="bg1"/>
              </a:solidFill>
            </a:rPr>
            <a:t>classified along three independent dimensions:</a:t>
          </a:r>
          <a:endParaRPr lang="en-US" dirty="0">
            <a:solidFill>
              <a:schemeClr val="bg1"/>
            </a:solidFill>
          </a:endParaRPr>
        </a:p>
      </dgm:t>
    </dgm:pt>
    <dgm:pt modelId="{93C7D369-ACD4-8045-A37E-58B333EE2127}" type="parTrans" cxnId="{1419B85C-ABF3-FB4B-B420-FB630EE12119}">
      <dgm:prSet/>
      <dgm:spPr/>
      <dgm:t>
        <a:bodyPr/>
        <a:lstStyle/>
        <a:p>
          <a:endParaRPr lang="en-US"/>
        </a:p>
      </dgm:t>
    </dgm:pt>
    <dgm:pt modelId="{768E60A6-3D06-3D4E-AB1E-74CFCEFB6886}" type="sibTrans" cxnId="{1419B85C-ABF3-FB4B-B420-FB630EE12119}">
      <dgm:prSet/>
      <dgm:spPr/>
      <dgm:t>
        <a:bodyPr/>
        <a:lstStyle/>
        <a:p>
          <a:endParaRPr lang="en-US"/>
        </a:p>
      </dgm:t>
    </dgm:pt>
    <dgm:pt modelId="{BB47F2A3-2F13-7E4F-B0A9-00A814F5FC5A}">
      <dgm:prSet/>
      <dgm:spPr>
        <a:solidFill>
          <a:schemeClr val="accent2"/>
        </a:solidFill>
      </dgm:spPr>
      <dgm:t>
        <a:bodyPr/>
        <a:lstStyle/>
        <a:p>
          <a:pPr rtl="0"/>
          <a:r>
            <a:rPr lang="en-US" b="1" dirty="0">
              <a:solidFill>
                <a:schemeClr val="bg1"/>
              </a:solidFill>
            </a:rPr>
            <a:t>The type of operations used for transforming plaintext to ciphertext</a:t>
          </a:r>
          <a:endParaRPr lang="en-US" dirty="0">
            <a:solidFill>
              <a:schemeClr val="bg1"/>
            </a:solidFill>
          </a:endParaRPr>
        </a:p>
      </dgm:t>
    </dgm:pt>
    <dgm:pt modelId="{695E875C-3879-A84B-A811-1566F85DCEBB}" type="parTrans" cxnId="{5494D48B-3454-574D-812F-AD1AB55C5BDB}">
      <dgm:prSet/>
      <dgm:spPr/>
      <dgm:t>
        <a:bodyPr/>
        <a:lstStyle/>
        <a:p>
          <a:endParaRPr lang="en-US"/>
        </a:p>
      </dgm:t>
    </dgm:pt>
    <dgm:pt modelId="{203A372C-ABF9-E54A-986A-EA0B1004C23D}" type="sibTrans" cxnId="{5494D48B-3454-574D-812F-AD1AB55C5BDB}">
      <dgm:prSet/>
      <dgm:spPr/>
      <dgm:t>
        <a:bodyPr/>
        <a:lstStyle/>
        <a:p>
          <a:endParaRPr lang="en-US"/>
        </a:p>
      </dgm:t>
    </dgm:pt>
    <dgm:pt modelId="{1D308BA4-AC63-054D-BC29-18FFC98FA28A}">
      <dgm:prSet/>
      <dgm:spPr>
        <a:solidFill>
          <a:schemeClr val="accent2"/>
        </a:solidFill>
      </dgm:spPr>
      <dgm:t>
        <a:bodyPr/>
        <a:lstStyle/>
        <a:p>
          <a:pPr rtl="0"/>
          <a:r>
            <a:rPr lang="en-US" b="1" dirty="0">
              <a:solidFill>
                <a:schemeClr val="tx1"/>
              </a:solidFill>
            </a:rPr>
            <a:t>Substitution – each element in the plaintext is mapped into another element</a:t>
          </a:r>
          <a:endParaRPr lang="en-US" dirty="0">
            <a:solidFill>
              <a:schemeClr val="tx1"/>
            </a:solidFill>
          </a:endParaRPr>
        </a:p>
      </dgm:t>
    </dgm:pt>
    <dgm:pt modelId="{3F227AC8-5F4E-D14B-B19E-5D479B454688}" type="parTrans" cxnId="{1D5BBC8B-4BE7-0E40-A91A-A892576F5896}">
      <dgm:prSet/>
      <dgm:spPr/>
      <dgm:t>
        <a:bodyPr/>
        <a:lstStyle/>
        <a:p>
          <a:endParaRPr lang="en-US"/>
        </a:p>
      </dgm:t>
    </dgm:pt>
    <dgm:pt modelId="{D88CD783-51D3-FD47-BA8C-1A8FDEF4761B}" type="sibTrans" cxnId="{1D5BBC8B-4BE7-0E40-A91A-A892576F5896}">
      <dgm:prSet/>
      <dgm:spPr/>
      <dgm:t>
        <a:bodyPr/>
        <a:lstStyle/>
        <a:p>
          <a:endParaRPr lang="en-US"/>
        </a:p>
      </dgm:t>
    </dgm:pt>
    <dgm:pt modelId="{3B7C0A31-7E74-4B40-93B4-C07BB208D12E}">
      <dgm:prSet/>
      <dgm:spPr>
        <a:solidFill>
          <a:schemeClr val="accent2"/>
        </a:solidFill>
      </dgm:spPr>
      <dgm:t>
        <a:bodyPr/>
        <a:lstStyle/>
        <a:p>
          <a:pPr rtl="0"/>
          <a:r>
            <a:rPr lang="en-US" b="1" dirty="0">
              <a:solidFill>
                <a:schemeClr val="tx1"/>
              </a:solidFill>
            </a:rPr>
            <a:t>Transposition – elements in plaintext are rearranged</a:t>
          </a:r>
          <a:endParaRPr lang="en-US" dirty="0">
            <a:solidFill>
              <a:schemeClr val="tx1"/>
            </a:solidFill>
          </a:endParaRPr>
        </a:p>
      </dgm:t>
    </dgm:pt>
    <dgm:pt modelId="{86783E3E-2928-4C43-9D88-72C036A641C5}" type="parTrans" cxnId="{AEECECBA-92D2-4047-A190-6B5DC82E9397}">
      <dgm:prSet/>
      <dgm:spPr/>
      <dgm:t>
        <a:bodyPr/>
        <a:lstStyle/>
        <a:p>
          <a:endParaRPr lang="en-US"/>
        </a:p>
      </dgm:t>
    </dgm:pt>
    <dgm:pt modelId="{2640EB1A-AE39-0742-B16E-CFC453129F44}" type="sibTrans" cxnId="{AEECECBA-92D2-4047-A190-6B5DC82E9397}">
      <dgm:prSet/>
      <dgm:spPr/>
      <dgm:t>
        <a:bodyPr/>
        <a:lstStyle/>
        <a:p>
          <a:endParaRPr lang="en-US"/>
        </a:p>
      </dgm:t>
    </dgm:pt>
    <dgm:pt modelId="{A37B198E-5A1F-5245-B482-681117BFFD37}">
      <dgm:prSet/>
      <dgm:spPr>
        <a:solidFill>
          <a:schemeClr val="accent2"/>
        </a:solidFill>
      </dgm:spPr>
      <dgm:t>
        <a:bodyPr/>
        <a:lstStyle/>
        <a:p>
          <a:pPr rtl="0"/>
          <a:r>
            <a:rPr lang="en-US" b="1" dirty="0">
              <a:solidFill>
                <a:schemeClr val="bg1"/>
              </a:solidFill>
            </a:rPr>
            <a:t>The number of keys used</a:t>
          </a:r>
        </a:p>
      </dgm:t>
    </dgm:pt>
    <dgm:pt modelId="{FA450293-4580-9141-946D-4C89A1C83ECF}" type="parTrans" cxnId="{639CADF4-6FBD-844B-8A63-E71E162F7017}">
      <dgm:prSet/>
      <dgm:spPr/>
      <dgm:t>
        <a:bodyPr/>
        <a:lstStyle/>
        <a:p>
          <a:endParaRPr lang="en-US"/>
        </a:p>
      </dgm:t>
    </dgm:pt>
    <dgm:pt modelId="{0EF305A9-22A5-CC4B-BE9F-AB3752B87A2A}" type="sibTrans" cxnId="{639CADF4-6FBD-844B-8A63-E71E162F7017}">
      <dgm:prSet/>
      <dgm:spPr/>
      <dgm:t>
        <a:bodyPr/>
        <a:lstStyle/>
        <a:p>
          <a:endParaRPr lang="en-US"/>
        </a:p>
      </dgm:t>
    </dgm:pt>
    <dgm:pt modelId="{A0651E72-6974-D04E-ADA7-2F6B429C4B9A}">
      <dgm:prSet/>
      <dgm:spPr>
        <a:solidFill>
          <a:schemeClr val="accent2"/>
        </a:solidFill>
      </dgm:spPr>
      <dgm:t>
        <a:bodyPr/>
        <a:lstStyle/>
        <a:p>
          <a:pPr rtl="0"/>
          <a:r>
            <a:rPr lang="en-US" b="1" dirty="0">
              <a:solidFill>
                <a:schemeClr val="tx1"/>
              </a:solidFill>
            </a:rPr>
            <a:t>Sender and receiver use same key – symmetric</a:t>
          </a:r>
          <a:endParaRPr lang="en-US" dirty="0">
            <a:solidFill>
              <a:schemeClr val="tx1"/>
            </a:solidFill>
          </a:endParaRPr>
        </a:p>
      </dgm:t>
    </dgm:pt>
    <dgm:pt modelId="{412DD418-7F28-0B40-86C6-7BCBDFD23617}" type="parTrans" cxnId="{8C7880EA-C4C6-5448-B0E3-2CA992C483E8}">
      <dgm:prSet/>
      <dgm:spPr/>
      <dgm:t>
        <a:bodyPr/>
        <a:lstStyle/>
        <a:p>
          <a:endParaRPr lang="en-US"/>
        </a:p>
      </dgm:t>
    </dgm:pt>
    <dgm:pt modelId="{33997E11-3097-6B4B-9DEC-23E2895AF022}" type="sibTrans" cxnId="{8C7880EA-C4C6-5448-B0E3-2CA992C483E8}">
      <dgm:prSet/>
      <dgm:spPr/>
      <dgm:t>
        <a:bodyPr/>
        <a:lstStyle/>
        <a:p>
          <a:endParaRPr lang="en-US"/>
        </a:p>
      </dgm:t>
    </dgm:pt>
    <dgm:pt modelId="{B5332ECC-72CC-7747-9C95-515E4B868EE7}">
      <dgm:prSet/>
      <dgm:spPr>
        <a:solidFill>
          <a:schemeClr val="accent2"/>
        </a:solidFill>
      </dgm:spPr>
      <dgm:t>
        <a:bodyPr/>
        <a:lstStyle/>
        <a:p>
          <a:pPr rtl="0"/>
          <a:r>
            <a:rPr lang="en-US" b="1" dirty="0">
              <a:solidFill>
                <a:schemeClr val="tx1"/>
              </a:solidFill>
            </a:rPr>
            <a:t>Sender and receiver each use a different key - asymmetric</a:t>
          </a:r>
          <a:endParaRPr lang="en-US" dirty="0">
            <a:solidFill>
              <a:schemeClr val="tx1"/>
            </a:solidFill>
          </a:endParaRPr>
        </a:p>
      </dgm:t>
    </dgm:pt>
    <dgm:pt modelId="{E0D5F0B7-5253-4D48-865F-5A725294E459}" type="parTrans" cxnId="{6620C4B8-54A2-E948-81EB-0747AB662775}">
      <dgm:prSet/>
      <dgm:spPr/>
      <dgm:t>
        <a:bodyPr/>
        <a:lstStyle/>
        <a:p>
          <a:endParaRPr lang="en-US"/>
        </a:p>
      </dgm:t>
    </dgm:pt>
    <dgm:pt modelId="{8019FC53-09A0-FA4A-BED2-655EB8D57D42}" type="sibTrans" cxnId="{6620C4B8-54A2-E948-81EB-0747AB662775}">
      <dgm:prSet/>
      <dgm:spPr/>
      <dgm:t>
        <a:bodyPr/>
        <a:lstStyle/>
        <a:p>
          <a:endParaRPr lang="en-US"/>
        </a:p>
      </dgm:t>
    </dgm:pt>
    <dgm:pt modelId="{FB24B687-0ED8-7C41-89B0-522AA2FF5AFA}">
      <dgm:prSet/>
      <dgm:spPr>
        <a:solidFill>
          <a:schemeClr val="accent2"/>
        </a:solidFill>
      </dgm:spPr>
      <dgm:t>
        <a:bodyPr/>
        <a:lstStyle/>
        <a:p>
          <a:pPr rtl="0"/>
          <a:r>
            <a:rPr lang="en-US" b="1" dirty="0">
              <a:solidFill>
                <a:schemeClr val="bg1"/>
              </a:solidFill>
            </a:rPr>
            <a:t>The way in which the plaintext is processed</a:t>
          </a:r>
        </a:p>
      </dgm:t>
    </dgm:pt>
    <dgm:pt modelId="{7EB019DD-337C-C24B-BFD2-F79C48964929}" type="parTrans" cxnId="{FEFE4C00-8CEC-C448-B75A-3A116197A2FC}">
      <dgm:prSet/>
      <dgm:spPr/>
      <dgm:t>
        <a:bodyPr/>
        <a:lstStyle/>
        <a:p>
          <a:endParaRPr lang="en-US"/>
        </a:p>
      </dgm:t>
    </dgm:pt>
    <dgm:pt modelId="{DB4A1C68-55FE-B94F-B6FC-0DB142C1D9DC}" type="sibTrans" cxnId="{FEFE4C00-8CEC-C448-B75A-3A116197A2FC}">
      <dgm:prSet/>
      <dgm:spPr/>
      <dgm:t>
        <a:bodyPr/>
        <a:lstStyle/>
        <a:p>
          <a:endParaRPr lang="en-US"/>
        </a:p>
      </dgm:t>
    </dgm:pt>
    <dgm:pt modelId="{21041E89-AA28-0C4E-A29A-018E3D88C36C}">
      <dgm:prSet/>
      <dgm:spPr>
        <a:solidFill>
          <a:schemeClr val="accent2"/>
        </a:solidFill>
      </dgm:spPr>
      <dgm:t>
        <a:bodyPr/>
        <a:lstStyle/>
        <a:p>
          <a:pPr rtl="0"/>
          <a:r>
            <a:rPr lang="en-US" b="1" dirty="0">
              <a:solidFill>
                <a:schemeClr val="tx1"/>
              </a:solidFill>
            </a:rPr>
            <a:t>Block cipher – processes input one block of elements at a time</a:t>
          </a:r>
          <a:endParaRPr lang="en-US" dirty="0">
            <a:solidFill>
              <a:schemeClr val="tx1"/>
            </a:solidFill>
          </a:endParaRPr>
        </a:p>
      </dgm:t>
    </dgm:pt>
    <dgm:pt modelId="{FCAC686D-5605-734A-AA99-ACAD0698CD2E}" type="parTrans" cxnId="{DB23C373-9D5E-FF49-AABA-DB2F43BCBA7F}">
      <dgm:prSet/>
      <dgm:spPr/>
      <dgm:t>
        <a:bodyPr/>
        <a:lstStyle/>
        <a:p>
          <a:endParaRPr lang="en-US"/>
        </a:p>
      </dgm:t>
    </dgm:pt>
    <dgm:pt modelId="{39F87099-3C7E-4940-8AE3-5723378B02AB}" type="sibTrans" cxnId="{DB23C373-9D5E-FF49-AABA-DB2F43BCBA7F}">
      <dgm:prSet/>
      <dgm:spPr/>
      <dgm:t>
        <a:bodyPr/>
        <a:lstStyle/>
        <a:p>
          <a:endParaRPr lang="en-US"/>
        </a:p>
      </dgm:t>
    </dgm:pt>
    <dgm:pt modelId="{53814389-33FB-D54C-9471-26347A9FAF1A}">
      <dgm:prSet/>
      <dgm:spPr>
        <a:solidFill>
          <a:schemeClr val="accent2"/>
        </a:solidFill>
      </dgm:spPr>
      <dgm:t>
        <a:bodyPr/>
        <a:lstStyle/>
        <a:p>
          <a:pPr rtl="0"/>
          <a:r>
            <a:rPr lang="en-US" b="1" dirty="0">
              <a:solidFill>
                <a:schemeClr val="tx1"/>
              </a:solidFill>
            </a:rPr>
            <a:t>Stream cipher – processes the input elements continuously</a:t>
          </a:r>
        </a:p>
      </dgm:t>
    </dgm:pt>
    <dgm:pt modelId="{6E14DAD4-B915-064C-8F46-16B741B2A082}" type="parTrans" cxnId="{E5ECB6C7-8EB3-A740-A1E9-6BC4E33C0124}">
      <dgm:prSet/>
      <dgm:spPr/>
      <dgm:t>
        <a:bodyPr/>
        <a:lstStyle/>
        <a:p>
          <a:endParaRPr lang="en-US"/>
        </a:p>
      </dgm:t>
    </dgm:pt>
    <dgm:pt modelId="{AE07440E-B21B-974E-8BD4-9A3E2810F4CD}" type="sibTrans" cxnId="{E5ECB6C7-8EB3-A740-A1E9-6BC4E33C0124}">
      <dgm:prSet/>
      <dgm:spPr/>
      <dgm:t>
        <a:bodyPr/>
        <a:lstStyle/>
        <a:p>
          <a:endParaRPr lang="en-US"/>
        </a:p>
      </dgm:t>
    </dgm:pt>
    <dgm:pt modelId="{A8C67641-728E-1349-B41D-6C951311F169}" type="pres">
      <dgm:prSet presAssocID="{2AE53EA6-A20A-0E47-A1E5-5F06D1D1AF1A}" presName="composite" presStyleCnt="0">
        <dgm:presLayoutVars>
          <dgm:chMax val="1"/>
          <dgm:dir/>
          <dgm:resizeHandles val="exact"/>
        </dgm:presLayoutVars>
      </dgm:prSet>
      <dgm:spPr/>
      <dgm:t>
        <a:bodyPr/>
        <a:lstStyle/>
        <a:p>
          <a:endParaRPr lang="en-IN"/>
        </a:p>
      </dgm:t>
    </dgm:pt>
    <dgm:pt modelId="{60F00F1E-CBBD-9C41-80AD-CFA788AF0994}" type="pres">
      <dgm:prSet presAssocID="{8FD6A02C-E885-034A-8DE9-90EA8B10A5F5}" presName="roof" presStyleLbl="dkBgShp" presStyleIdx="0" presStyleCnt="2"/>
      <dgm:spPr/>
      <dgm:t>
        <a:bodyPr/>
        <a:lstStyle/>
        <a:p>
          <a:endParaRPr lang="en-IN"/>
        </a:p>
      </dgm:t>
    </dgm:pt>
    <dgm:pt modelId="{52EFFA96-0F9A-2D45-9E10-E5F5EA756D78}" type="pres">
      <dgm:prSet presAssocID="{8FD6A02C-E885-034A-8DE9-90EA8B10A5F5}" presName="pillars" presStyleCnt="0"/>
      <dgm:spPr/>
    </dgm:pt>
    <dgm:pt modelId="{62D21CE3-1915-3D41-9CEE-6DE4483C40C1}" type="pres">
      <dgm:prSet presAssocID="{8FD6A02C-E885-034A-8DE9-90EA8B10A5F5}" presName="pillar1" presStyleLbl="node1" presStyleIdx="0" presStyleCnt="3">
        <dgm:presLayoutVars>
          <dgm:bulletEnabled val="1"/>
        </dgm:presLayoutVars>
      </dgm:prSet>
      <dgm:spPr/>
      <dgm:t>
        <a:bodyPr/>
        <a:lstStyle/>
        <a:p>
          <a:endParaRPr lang="en-IN"/>
        </a:p>
      </dgm:t>
    </dgm:pt>
    <dgm:pt modelId="{0F34B28B-4E70-4C45-BB70-382053C2E630}" type="pres">
      <dgm:prSet presAssocID="{A37B198E-5A1F-5245-B482-681117BFFD37}" presName="pillarX" presStyleLbl="node1" presStyleIdx="1" presStyleCnt="3">
        <dgm:presLayoutVars>
          <dgm:bulletEnabled val="1"/>
        </dgm:presLayoutVars>
      </dgm:prSet>
      <dgm:spPr/>
      <dgm:t>
        <a:bodyPr/>
        <a:lstStyle/>
        <a:p>
          <a:endParaRPr lang="en-IN"/>
        </a:p>
      </dgm:t>
    </dgm:pt>
    <dgm:pt modelId="{EFE274BC-D028-6B44-A2EB-EDA098394917}" type="pres">
      <dgm:prSet presAssocID="{FB24B687-0ED8-7C41-89B0-522AA2FF5AFA}" presName="pillarX" presStyleLbl="node1" presStyleIdx="2" presStyleCnt="3">
        <dgm:presLayoutVars>
          <dgm:bulletEnabled val="1"/>
        </dgm:presLayoutVars>
      </dgm:prSet>
      <dgm:spPr/>
      <dgm:t>
        <a:bodyPr/>
        <a:lstStyle/>
        <a:p>
          <a:endParaRPr lang="en-IN"/>
        </a:p>
      </dgm:t>
    </dgm:pt>
    <dgm:pt modelId="{5E9D790A-8B60-0F41-B7CB-B6B5B5E33B16}" type="pres">
      <dgm:prSet presAssocID="{8FD6A02C-E885-034A-8DE9-90EA8B10A5F5}" presName="base" presStyleLbl="dkBgShp" presStyleIdx="1" presStyleCnt="2"/>
      <dgm:spPr>
        <a:solidFill>
          <a:schemeClr val="tx1"/>
        </a:solidFill>
      </dgm:spPr>
    </dgm:pt>
  </dgm:ptLst>
  <dgm:cxnLst>
    <dgm:cxn modelId="{37852298-D277-AF43-8C16-B1687585D27C}" type="presOf" srcId="{FB24B687-0ED8-7C41-89B0-522AA2FF5AFA}" destId="{EFE274BC-D028-6B44-A2EB-EDA098394917}" srcOrd="0" destOrd="0" presId="urn:microsoft.com/office/officeart/2005/8/layout/hList3"/>
    <dgm:cxn modelId="{DB23C373-9D5E-FF49-AABA-DB2F43BCBA7F}" srcId="{FB24B687-0ED8-7C41-89B0-522AA2FF5AFA}" destId="{21041E89-AA28-0C4E-A29A-018E3D88C36C}" srcOrd="0" destOrd="0" parTransId="{FCAC686D-5605-734A-AA99-ACAD0698CD2E}" sibTransId="{39F87099-3C7E-4940-8AE3-5723378B02AB}"/>
    <dgm:cxn modelId="{10BA9C03-E714-674E-9337-346C205C73B0}" type="presOf" srcId="{21041E89-AA28-0C4E-A29A-018E3D88C36C}" destId="{EFE274BC-D028-6B44-A2EB-EDA098394917}" srcOrd="0" destOrd="1" presId="urn:microsoft.com/office/officeart/2005/8/layout/hList3"/>
    <dgm:cxn modelId="{6620C4B8-54A2-E948-81EB-0747AB662775}" srcId="{A37B198E-5A1F-5245-B482-681117BFFD37}" destId="{B5332ECC-72CC-7747-9C95-515E4B868EE7}" srcOrd="1" destOrd="0" parTransId="{E0D5F0B7-5253-4D48-865F-5A725294E459}" sibTransId="{8019FC53-09A0-FA4A-BED2-655EB8D57D42}"/>
    <dgm:cxn modelId="{1419B85C-ABF3-FB4B-B420-FB630EE12119}" srcId="{2AE53EA6-A20A-0E47-A1E5-5F06D1D1AF1A}" destId="{8FD6A02C-E885-034A-8DE9-90EA8B10A5F5}" srcOrd="0" destOrd="0" parTransId="{93C7D369-ACD4-8045-A37E-58B333EE2127}" sibTransId="{768E60A6-3D06-3D4E-AB1E-74CFCEFB6886}"/>
    <dgm:cxn modelId="{81BEC7D2-1227-364B-90FF-9A4B6A15BF4E}" type="presOf" srcId="{1D308BA4-AC63-054D-BC29-18FFC98FA28A}" destId="{62D21CE3-1915-3D41-9CEE-6DE4483C40C1}" srcOrd="0" destOrd="1" presId="urn:microsoft.com/office/officeart/2005/8/layout/hList3"/>
    <dgm:cxn modelId="{DB2EF58D-DD2B-6E45-A5BB-551ACC787F0E}" type="presOf" srcId="{A0651E72-6974-D04E-ADA7-2F6B429C4B9A}" destId="{0F34B28B-4E70-4C45-BB70-382053C2E630}" srcOrd="0" destOrd="1" presId="urn:microsoft.com/office/officeart/2005/8/layout/hList3"/>
    <dgm:cxn modelId="{5494D48B-3454-574D-812F-AD1AB55C5BDB}" srcId="{8FD6A02C-E885-034A-8DE9-90EA8B10A5F5}" destId="{BB47F2A3-2F13-7E4F-B0A9-00A814F5FC5A}" srcOrd="0" destOrd="0" parTransId="{695E875C-3879-A84B-A811-1566F85DCEBB}" sibTransId="{203A372C-ABF9-E54A-986A-EA0B1004C23D}"/>
    <dgm:cxn modelId="{E5ECB6C7-8EB3-A740-A1E9-6BC4E33C0124}" srcId="{FB24B687-0ED8-7C41-89B0-522AA2FF5AFA}" destId="{53814389-33FB-D54C-9471-26347A9FAF1A}" srcOrd="1" destOrd="0" parTransId="{6E14DAD4-B915-064C-8F46-16B741B2A082}" sibTransId="{AE07440E-B21B-974E-8BD4-9A3E2810F4CD}"/>
    <dgm:cxn modelId="{CF3BF7D9-58ED-3D4F-804F-946967D02AF2}" type="presOf" srcId="{3B7C0A31-7E74-4B40-93B4-C07BB208D12E}" destId="{62D21CE3-1915-3D41-9CEE-6DE4483C40C1}" srcOrd="0" destOrd="2" presId="urn:microsoft.com/office/officeart/2005/8/layout/hList3"/>
    <dgm:cxn modelId="{CD43F902-3918-664F-8CB1-8FAE59B900F1}" type="presOf" srcId="{53814389-33FB-D54C-9471-26347A9FAF1A}" destId="{EFE274BC-D028-6B44-A2EB-EDA098394917}" srcOrd="0" destOrd="2" presId="urn:microsoft.com/office/officeart/2005/8/layout/hList3"/>
    <dgm:cxn modelId="{1D5BBC8B-4BE7-0E40-A91A-A892576F5896}" srcId="{BB47F2A3-2F13-7E4F-B0A9-00A814F5FC5A}" destId="{1D308BA4-AC63-054D-BC29-18FFC98FA28A}" srcOrd="0" destOrd="0" parTransId="{3F227AC8-5F4E-D14B-B19E-5D479B454688}" sibTransId="{D88CD783-51D3-FD47-BA8C-1A8FDEF4761B}"/>
    <dgm:cxn modelId="{AF5AF303-D62D-4949-8E55-9AF517FB5AB0}" type="presOf" srcId="{2AE53EA6-A20A-0E47-A1E5-5F06D1D1AF1A}" destId="{A8C67641-728E-1349-B41D-6C951311F169}" srcOrd="0" destOrd="0" presId="urn:microsoft.com/office/officeart/2005/8/layout/hList3"/>
    <dgm:cxn modelId="{8C7880EA-C4C6-5448-B0E3-2CA992C483E8}" srcId="{A37B198E-5A1F-5245-B482-681117BFFD37}" destId="{A0651E72-6974-D04E-ADA7-2F6B429C4B9A}" srcOrd="0" destOrd="0" parTransId="{412DD418-7F28-0B40-86C6-7BCBDFD23617}" sibTransId="{33997E11-3097-6B4B-9DEC-23E2895AF022}"/>
    <dgm:cxn modelId="{639CADF4-6FBD-844B-8A63-E71E162F7017}" srcId="{8FD6A02C-E885-034A-8DE9-90EA8B10A5F5}" destId="{A37B198E-5A1F-5245-B482-681117BFFD37}" srcOrd="1" destOrd="0" parTransId="{FA450293-4580-9141-946D-4C89A1C83ECF}" sibTransId="{0EF305A9-22A5-CC4B-BE9F-AB3752B87A2A}"/>
    <dgm:cxn modelId="{9C32C73B-48A2-0E44-B8B4-EA5F8C7A9DCE}" type="presOf" srcId="{BB47F2A3-2F13-7E4F-B0A9-00A814F5FC5A}" destId="{62D21CE3-1915-3D41-9CEE-6DE4483C40C1}" srcOrd="0" destOrd="0" presId="urn:microsoft.com/office/officeart/2005/8/layout/hList3"/>
    <dgm:cxn modelId="{044A70A6-870B-1C4B-BA7E-8CDE1D978161}" type="presOf" srcId="{A37B198E-5A1F-5245-B482-681117BFFD37}" destId="{0F34B28B-4E70-4C45-BB70-382053C2E630}" srcOrd="0" destOrd="0" presId="urn:microsoft.com/office/officeart/2005/8/layout/hList3"/>
    <dgm:cxn modelId="{FEFE4C00-8CEC-C448-B75A-3A116197A2FC}" srcId="{8FD6A02C-E885-034A-8DE9-90EA8B10A5F5}" destId="{FB24B687-0ED8-7C41-89B0-522AA2FF5AFA}" srcOrd="2" destOrd="0" parTransId="{7EB019DD-337C-C24B-BFD2-F79C48964929}" sibTransId="{DB4A1C68-55FE-B94F-B6FC-0DB142C1D9DC}"/>
    <dgm:cxn modelId="{07ACAB05-F7AC-5C46-92F8-12859A19409A}" type="presOf" srcId="{B5332ECC-72CC-7747-9C95-515E4B868EE7}" destId="{0F34B28B-4E70-4C45-BB70-382053C2E630}" srcOrd="0" destOrd="2" presId="urn:microsoft.com/office/officeart/2005/8/layout/hList3"/>
    <dgm:cxn modelId="{AEECECBA-92D2-4047-A190-6B5DC82E9397}" srcId="{BB47F2A3-2F13-7E4F-B0A9-00A814F5FC5A}" destId="{3B7C0A31-7E74-4B40-93B4-C07BB208D12E}" srcOrd="1" destOrd="0" parTransId="{86783E3E-2928-4C43-9D88-72C036A641C5}" sibTransId="{2640EB1A-AE39-0742-B16E-CFC453129F44}"/>
    <dgm:cxn modelId="{70E678AB-DA28-AA45-A7AA-6AFE785BDF7D}" type="presOf" srcId="{8FD6A02C-E885-034A-8DE9-90EA8B10A5F5}" destId="{60F00F1E-CBBD-9C41-80AD-CFA788AF0994}" srcOrd="0" destOrd="0" presId="urn:microsoft.com/office/officeart/2005/8/layout/hList3"/>
    <dgm:cxn modelId="{54688490-85AA-B344-9917-A5896943848A}" type="presParOf" srcId="{A8C67641-728E-1349-B41D-6C951311F169}" destId="{60F00F1E-CBBD-9C41-80AD-CFA788AF0994}" srcOrd="0" destOrd="0" presId="urn:microsoft.com/office/officeart/2005/8/layout/hList3"/>
    <dgm:cxn modelId="{E64ECD32-C204-FE49-85C2-AAC32753730C}" type="presParOf" srcId="{A8C67641-728E-1349-B41D-6C951311F169}" destId="{52EFFA96-0F9A-2D45-9E10-E5F5EA756D78}" srcOrd="1" destOrd="0" presId="urn:microsoft.com/office/officeart/2005/8/layout/hList3"/>
    <dgm:cxn modelId="{810CEFF9-16FC-D74E-BDFB-F43ECB9B5C24}" type="presParOf" srcId="{52EFFA96-0F9A-2D45-9E10-E5F5EA756D78}" destId="{62D21CE3-1915-3D41-9CEE-6DE4483C40C1}" srcOrd="0" destOrd="0" presId="urn:microsoft.com/office/officeart/2005/8/layout/hList3"/>
    <dgm:cxn modelId="{9E18D3B3-4BD6-4448-ACB2-EA544CF53B02}" type="presParOf" srcId="{52EFFA96-0F9A-2D45-9E10-E5F5EA756D78}" destId="{0F34B28B-4E70-4C45-BB70-382053C2E630}" srcOrd="1" destOrd="0" presId="urn:microsoft.com/office/officeart/2005/8/layout/hList3"/>
    <dgm:cxn modelId="{B2B959E9-8C60-C245-A1B3-A8F9490D895C}" type="presParOf" srcId="{52EFFA96-0F9A-2D45-9E10-E5F5EA756D78}" destId="{EFE274BC-D028-6B44-A2EB-EDA098394917}" srcOrd="2" destOrd="0" presId="urn:microsoft.com/office/officeart/2005/8/layout/hList3"/>
    <dgm:cxn modelId="{50AA31AE-1934-1D42-B4AE-315805837E88}" type="presParOf" srcId="{A8C67641-728E-1349-B41D-6C951311F169}" destId="{5E9D790A-8B60-0F41-B7CB-B6B5B5E33B16}"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CCE67F-8DB1-4E40-94AC-EE5A6D777C6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7619E7-CBA2-2243-8374-6D19F65A2E4C}">
      <dgm:prSet custT="1"/>
      <dgm:spPr/>
      <dgm:t>
        <a:bodyPr/>
        <a:lstStyle/>
        <a:p>
          <a:r>
            <a:rPr lang="en-US" sz="2000" b="1" dirty="0">
              <a:solidFill>
                <a:srgbClr val="0000FF"/>
              </a:solidFill>
              <a:effectLst>
                <a:outerShdw blurRad="38100" dist="38100" dir="2700000" algn="tl">
                  <a:srgbClr val="000000">
                    <a:alpha val="43137"/>
                  </a:srgbClr>
                </a:outerShdw>
              </a:effectLst>
            </a:rPr>
            <a:t>Block Cipher</a:t>
          </a:r>
        </a:p>
      </dgm:t>
    </dgm:pt>
    <dgm:pt modelId="{B2686974-9B07-084D-9284-3162383E72A1}" type="parTrans" cxnId="{6A55A77F-C429-0D4D-9F12-26BC8EA05792}">
      <dgm:prSet/>
      <dgm:spPr/>
      <dgm:t>
        <a:bodyPr/>
        <a:lstStyle/>
        <a:p>
          <a:endParaRPr lang="en-US"/>
        </a:p>
      </dgm:t>
    </dgm:pt>
    <dgm:pt modelId="{50AE24B3-1916-2B4F-8D77-598476DA2E84}" type="sibTrans" cxnId="{6A55A77F-C429-0D4D-9F12-26BC8EA05792}">
      <dgm:prSet/>
      <dgm:spPr/>
      <dgm:t>
        <a:bodyPr/>
        <a:lstStyle/>
        <a:p>
          <a:endParaRPr lang="en-US"/>
        </a:p>
      </dgm:t>
    </dgm:pt>
    <dgm:pt modelId="{AA438D01-5622-EB4A-83E9-112C44396E6F}">
      <dgm:prSet custT="1"/>
      <dgm:spPr/>
      <dgm:t>
        <a:bodyPr/>
        <a:lstStyle/>
        <a:p>
          <a:r>
            <a:rPr lang="en-US" sz="1800" dirty="0"/>
            <a:t>Processes the input one block of elements at a time</a:t>
          </a:r>
        </a:p>
      </dgm:t>
    </dgm:pt>
    <dgm:pt modelId="{91D55F56-C06F-9941-AE2F-7D3973533531}" type="parTrans" cxnId="{41FB2C55-7C78-B142-AA1D-22BC6A0CE61F}">
      <dgm:prSet/>
      <dgm:spPr/>
      <dgm:t>
        <a:bodyPr/>
        <a:lstStyle/>
        <a:p>
          <a:endParaRPr lang="en-US"/>
        </a:p>
      </dgm:t>
    </dgm:pt>
    <dgm:pt modelId="{2DCA53C8-7768-164E-88EE-560BBAF09B5B}" type="sibTrans" cxnId="{41FB2C55-7C78-B142-AA1D-22BC6A0CE61F}">
      <dgm:prSet/>
      <dgm:spPr/>
      <dgm:t>
        <a:bodyPr/>
        <a:lstStyle/>
        <a:p>
          <a:endParaRPr lang="en-US"/>
        </a:p>
      </dgm:t>
    </dgm:pt>
    <dgm:pt modelId="{B8E05236-2378-5B48-8C79-EADF58DE9CFD}">
      <dgm:prSet custT="1"/>
      <dgm:spPr/>
      <dgm:t>
        <a:bodyPr/>
        <a:lstStyle/>
        <a:p>
          <a:r>
            <a:rPr lang="en-US" sz="1800" dirty="0"/>
            <a:t>Produces an output block for each input block</a:t>
          </a:r>
        </a:p>
      </dgm:t>
    </dgm:pt>
    <dgm:pt modelId="{7104CB8C-41AA-624A-B42E-B626E8E99D6D}" type="parTrans" cxnId="{E3825432-21F8-AE47-B8B9-E0441C6BE69F}">
      <dgm:prSet/>
      <dgm:spPr/>
      <dgm:t>
        <a:bodyPr/>
        <a:lstStyle/>
        <a:p>
          <a:endParaRPr lang="en-US"/>
        </a:p>
      </dgm:t>
    </dgm:pt>
    <dgm:pt modelId="{425A5DAF-ED48-CF4C-B534-ADCB8F1F70F3}" type="sibTrans" cxnId="{E3825432-21F8-AE47-B8B9-E0441C6BE69F}">
      <dgm:prSet/>
      <dgm:spPr/>
      <dgm:t>
        <a:bodyPr/>
        <a:lstStyle/>
        <a:p>
          <a:endParaRPr lang="en-US"/>
        </a:p>
      </dgm:t>
    </dgm:pt>
    <dgm:pt modelId="{77412DC5-DE60-C242-AB72-782CD5818090}">
      <dgm:prSet custT="1"/>
      <dgm:spPr/>
      <dgm:t>
        <a:bodyPr/>
        <a:lstStyle/>
        <a:p>
          <a:r>
            <a:rPr lang="en-US" sz="1800" dirty="0"/>
            <a:t>Can reuse keys</a:t>
          </a:r>
        </a:p>
      </dgm:t>
    </dgm:pt>
    <dgm:pt modelId="{204CE34E-694E-B445-9A13-0FED24D91770}" type="parTrans" cxnId="{8A0D62AA-8484-E24B-BEF7-78F1B860D326}">
      <dgm:prSet/>
      <dgm:spPr/>
      <dgm:t>
        <a:bodyPr/>
        <a:lstStyle/>
        <a:p>
          <a:endParaRPr lang="en-US"/>
        </a:p>
      </dgm:t>
    </dgm:pt>
    <dgm:pt modelId="{1B222651-8C35-524D-A629-59A8F5F4AA4A}" type="sibTrans" cxnId="{8A0D62AA-8484-E24B-BEF7-78F1B860D326}">
      <dgm:prSet/>
      <dgm:spPr/>
      <dgm:t>
        <a:bodyPr/>
        <a:lstStyle/>
        <a:p>
          <a:endParaRPr lang="en-US"/>
        </a:p>
      </dgm:t>
    </dgm:pt>
    <dgm:pt modelId="{E7079069-E772-EF4F-9C77-B1E7B043F7E6}">
      <dgm:prSet custT="1"/>
      <dgm:spPr/>
      <dgm:t>
        <a:bodyPr/>
        <a:lstStyle/>
        <a:p>
          <a:r>
            <a:rPr lang="en-US" sz="1800" dirty="0"/>
            <a:t>More common</a:t>
          </a:r>
        </a:p>
      </dgm:t>
    </dgm:pt>
    <dgm:pt modelId="{660144F7-BAC9-C644-9C0A-7705DDDFB2A4}" type="parTrans" cxnId="{1767A36A-96AD-3A4F-A204-B74E0CCE228C}">
      <dgm:prSet/>
      <dgm:spPr/>
      <dgm:t>
        <a:bodyPr/>
        <a:lstStyle/>
        <a:p>
          <a:endParaRPr lang="en-US"/>
        </a:p>
      </dgm:t>
    </dgm:pt>
    <dgm:pt modelId="{C55DD3D4-CCC3-6645-A3A2-F6E58E6909E0}" type="sibTrans" cxnId="{1767A36A-96AD-3A4F-A204-B74E0CCE228C}">
      <dgm:prSet/>
      <dgm:spPr/>
      <dgm:t>
        <a:bodyPr/>
        <a:lstStyle/>
        <a:p>
          <a:endParaRPr lang="en-US"/>
        </a:p>
      </dgm:t>
    </dgm:pt>
    <dgm:pt modelId="{7C5130F5-2623-7B4D-B064-6A321151D8DC}">
      <dgm:prSet custT="1"/>
      <dgm:spPr/>
      <dgm:t>
        <a:bodyPr/>
        <a:lstStyle/>
        <a:p>
          <a:r>
            <a:rPr lang="en-US" sz="2000" b="1" dirty="0">
              <a:solidFill>
                <a:srgbClr val="0000FF"/>
              </a:solidFill>
              <a:effectLst>
                <a:outerShdw blurRad="38100" dist="38100" dir="2700000" algn="tl">
                  <a:srgbClr val="000000">
                    <a:alpha val="43137"/>
                  </a:srgbClr>
                </a:outerShdw>
              </a:effectLst>
            </a:rPr>
            <a:t>Stream Cipher</a:t>
          </a:r>
        </a:p>
      </dgm:t>
    </dgm:pt>
    <dgm:pt modelId="{C856D73D-20A4-0F42-8C31-23D66F850B27}" type="parTrans" cxnId="{C3221D56-EDA6-D643-8113-9CD967B13526}">
      <dgm:prSet/>
      <dgm:spPr/>
      <dgm:t>
        <a:bodyPr/>
        <a:lstStyle/>
        <a:p>
          <a:endParaRPr lang="en-US"/>
        </a:p>
      </dgm:t>
    </dgm:pt>
    <dgm:pt modelId="{970C6670-09A2-EA44-A6CA-58767FEAB60D}" type="sibTrans" cxnId="{C3221D56-EDA6-D643-8113-9CD967B13526}">
      <dgm:prSet/>
      <dgm:spPr/>
      <dgm:t>
        <a:bodyPr/>
        <a:lstStyle/>
        <a:p>
          <a:endParaRPr lang="en-US"/>
        </a:p>
      </dgm:t>
    </dgm:pt>
    <dgm:pt modelId="{463FF73A-063D-5B4E-89E0-0876D93FA45F}">
      <dgm:prSet custT="1"/>
      <dgm:spPr/>
      <dgm:t>
        <a:bodyPr/>
        <a:lstStyle/>
        <a:p>
          <a:r>
            <a:rPr lang="en-US" sz="1800" dirty="0"/>
            <a:t>Processes the input elements continuously</a:t>
          </a:r>
        </a:p>
      </dgm:t>
    </dgm:pt>
    <dgm:pt modelId="{2AFBE181-4D82-4049-A3BE-F259B5DD7BC0}" type="parTrans" cxnId="{0BD88234-0CFD-8A47-9697-69563B613A7C}">
      <dgm:prSet/>
      <dgm:spPr/>
      <dgm:t>
        <a:bodyPr/>
        <a:lstStyle/>
        <a:p>
          <a:endParaRPr lang="en-US"/>
        </a:p>
      </dgm:t>
    </dgm:pt>
    <dgm:pt modelId="{33616064-699C-FD44-8673-4DD4A8249F72}" type="sibTrans" cxnId="{0BD88234-0CFD-8A47-9697-69563B613A7C}">
      <dgm:prSet/>
      <dgm:spPr/>
      <dgm:t>
        <a:bodyPr/>
        <a:lstStyle/>
        <a:p>
          <a:endParaRPr lang="en-US"/>
        </a:p>
      </dgm:t>
    </dgm:pt>
    <dgm:pt modelId="{0FACDD0F-8549-9340-B902-491178B29EA1}">
      <dgm:prSet custT="1"/>
      <dgm:spPr/>
      <dgm:t>
        <a:bodyPr/>
        <a:lstStyle/>
        <a:p>
          <a:r>
            <a:rPr lang="en-US" sz="1800" dirty="0"/>
            <a:t>Produces output one element at a time</a:t>
          </a:r>
        </a:p>
      </dgm:t>
    </dgm:pt>
    <dgm:pt modelId="{A6AF0DD4-8188-EE4E-A092-8507BE0042FD}" type="parTrans" cxnId="{63851ADA-8D6D-0A46-A87E-8CEEB987F019}">
      <dgm:prSet/>
      <dgm:spPr/>
      <dgm:t>
        <a:bodyPr/>
        <a:lstStyle/>
        <a:p>
          <a:endParaRPr lang="en-US"/>
        </a:p>
      </dgm:t>
    </dgm:pt>
    <dgm:pt modelId="{7A54E453-4B89-594A-858B-429081116503}" type="sibTrans" cxnId="{63851ADA-8D6D-0A46-A87E-8CEEB987F019}">
      <dgm:prSet/>
      <dgm:spPr/>
      <dgm:t>
        <a:bodyPr/>
        <a:lstStyle/>
        <a:p>
          <a:endParaRPr lang="en-US"/>
        </a:p>
      </dgm:t>
    </dgm:pt>
    <dgm:pt modelId="{1C0DB200-A55C-6D40-B316-F045503C1635}">
      <dgm:prSet custT="1"/>
      <dgm:spPr/>
      <dgm:t>
        <a:bodyPr/>
        <a:lstStyle/>
        <a:p>
          <a:r>
            <a:rPr lang="en-US" sz="1800" dirty="0"/>
            <a:t>Primary advantage is that they are almost always faster and use far less code</a:t>
          </a:r>
        </a:p>
      </dgm:t>
    </dgm:pt>
    <dgm:pt modelId="{B22FE74D-A3E0-FC4B-A9DB-2C72FF21BAC5}" type="parTrans" cxnId="{77A3E82B-0054-E848-8AAD-6645C79EBF7E}">
      <dgm:prSet/>
      <dgm:spPr/>
      <dgm:t>
        <a:bodyPr/>
        <a:lstStyle/>
        <a:p>
          <a:endParaRPr lang="en-US"/>
        </a:p>
      </dgm:t>
    </dgm:pt>
    <dgm:pt modelId="{8764260A-DD97-A849-A115-1852886EA6EA}" type="sibTrans" cxnId="{77A3E82B-0054-E848-8AAD-6645C79EBF7E}">
      <dgm:prSet/>
      <dgm:spPr/>
      <dgm:t>
        <a:bodyPr/>
        <a:lstStyle/>
        <a:p>
          <a:endParaRPr lang="en-US"/>
        </a:p>
      </dgm:t>
    </dgm:pt>
    <dgm:pt modelId="{A9F5D9F8-5C34-D34E-9105-AD3767893546}">
      <dgm:prSet custT="1"/>
      <dgm:spPr/>
      <dgm:t>
        <a:bodyPr/>
        <a:lstStyle/>
        <a:p>
          <a:r>
            <a:rPr lang="en-US" sz="1800" dirty="0"/>
            <a:t>Encrypts plaintext one byte at a time</a:t>
          </a:r>
        </a:p>
      </dgm:t>
    </dgm:pt>
    <dgm:pt modelId="{1C412B15-0140-A646-9E0C-06D173B23765}" type="parTrans" cxnId="{17D80330-CCFD-3D4D-87FA-851A38849793}">
      <dgm:prSet/>
      <dgm:spPr/>
      <dgm:t>
        <a:bodyPr/>
        <a:lstStyle/>
        <a:p>
          <a:endParaRPr lang="en-US"/>
        </a:p>
      </dgm:t>
    </dgm:pt>
    <dgm:pt modelId="{CD0499F7-0DEC-674A-83D3-22BB5A97D8C4}" type="sibTrans" cxnId="{17D80330-CCFD-3D4D-87FA-851A38849793}">
      <dgm:prSet/>
      <dgm:spPr/>
      <dgm:t>
        <a:bodyPr/>
        <a:lstStyle/>
        <a:p>
          <a:endParaRPr lang="en-US"/>
        </a:p>
      </dgm:t>
    </dgm:pt>
    <dgm:pt modelId="{F3F48BE8-1A70-4548-BA50-6AB076E8BCDC}">
      <dgm:prSet custT="1"/>
      <dgm:spPr/>
      <dgm:t>
        <a:bodyPr/>
        <a:lstStyle/>
        <a:p>
          <a:r>
            <a:rPr lang="en-US" sz="1800" dirty="0"/>
            <a:t>Pseudorandom stream is one that is unpredictable without knowledge of the input key</a:t>
          </a:r>
        </a:p>
      </dgm:t>
    </dgm:pt>
    <dgm:pt modelId="{AA4E3655-08B1-3446-8F00-F6D692D95E8C}" type="parTrans" cxnId="{7FD0176B-4C8F-1F42-B5D5-99C79671A350}">
      <dgm:prSet/>
      <dgm:spPr/>
      <dgm:t>
        <a:bodyPr/>
        <a:lstStyle/>
        <a:p>
          <a:endParaRPr lang="en-US"/>
        </a:p>
      </dgm:t>
    </dgm:pt>
    <dgm:pt modelId="{E7E531E1-929C-2A42-8F50-4024D5D02956}" type="sibTrans" cxnId="{7FD0176B-4C8F-1F42-B5D5-99C79671A350}">
      <dgm:prSet/>
      <dgm:spPr/>
      <dgm:t>
        <a:bodyPr/>
        <a:lstStyle/>
        <a:p>
          <a:endParaRPr lang="en-US"/>
        </a:p>
      </dgm:t>
    </dgm:pt>
    <dgm:pt modelId="{AF51E16C-F818-49E8-9485-111218AB047F}">
      <dgm:prSet custT="1"/>
      <dgm:spPr/>
      <dgm:t>
        <a:bodyPr/>
        <a:lstStyle/>
        <a:p>
          <a:r>
            <a:rPr lang="en-US" sz="1800" b="0" i="0" dirty="0"/>
            <a:t>Stream ciphers are vulnerable to attack if the same key is used twice or more.</a:t>
          </a:r>
          <a:endParaRPr lang="en-US" sz="1800" dirty="0"/>
        </a:p>
      </dgm:t>
    </dgm:pt>
    <dgm:pt modelId="{CB3A2E91-657B-402B-8F2B-E66F3E8E671B}" type="parTrans" cxnId="{DF53C4A1-C652-486B-8910-BCDD265FF054}">
      <dgm:prSet/>
      <dgm:spPr/>
      <dgm:t>
        <a:bodyPr/>
        <a:lstStyle/>
        <a:p>
          <a:endParaRPr lang="en-US"/>
        </a:p>
      </dgm:t>
    </dgm:pt>
    <dgm:pt modelId="{D2A55F17-F53D-4331-9E16-C52EFC0465B6}" type="sibTrans" cxnId="{DF53C4A1-C652-486B-8910-BCDD265FF054}">
      <dgm:prSet/>
      <dgm:spPr/>
      <dgm:t>
        <a:bodyPr/>
        <a:lstStyle/>
        <a:p>
          <a:endParaRPr lang="en-US"/>
        </a:p>
      </dgm:t>
    </dgm:pt>
    <dgm:pt modelId="{EC314881-2384-A144-BA8C-DF1B6F604ACB}" type="pres">
      <dgm:prSet presAssocID="{0DCCE67F-8DB1-4E40-94AC-EE5A6D777C69}" presName="linear" presStyleCnt="0">
        <dgm:presLayoutVars>
          <dgm:dir/>
          <dgm:animLvl val="lvl"/>
          <dgm:resizeHandles val="exact"/>
        </dgm:presLayoutVars>
      </dgm:prSet>
      <dgm:spPr/>
      <dgm:t>
        <a:bodyPr/>
        <a:lstStyle/>
        <a:p>
          <a:endParaRPr lang="en-IN"/>
        </a:p>
      </dgm:t>
    </dgm:pt>
    <dgm:pt modelId="{660E9ADF-B46D-8941-88EF-30561659F258}" type="pres">
      <dgm:prSet presAssocID="{587619E7-CBA2-2243-8374-6D19F65A2E4C}" presName="parentLin" presStyleCnt="0"/>
      <dgm:spPr/>
    </dgm:pt>
    <dgm:pt modelId="{C2965011-AB65-384F-AF9D-74BA3282A275}" type="pres">
      <dgm:prSet presAssocID="{587619E7-CBA2-2243-8374-6D19F65A2E4C}" presName="parentLeftMargin" presStyleLbl="node1" presStyleIdx="0" presStyleCnt="2"/>
      <dgm:spPr/>
      <dgm:t>
        <a:bodyPr/>
        <a:lstStyle/>
        <a:p>
          <a:endParaRPr lang="en-IN"/>
        </a:p>
      </dgm:t>
    </dgm:pt>
    <dgm:pt modelId="{079F0438-4146-1C44-B03D-FC56A77BC902}" type="pres">
      <dgm:prSet presAssocID="{587619E7-CBA2-2243-8374-6D19F65A2E4C}" presName="parentText" presStyleLbl="node1" presStyleIdx="0" presStyleCnt="2" custScaleX="43769" custScaleY="121951" custLinFactX="78419" custLinFactNeighborX="100000" custLinFactNeighborY="-24568">
        <dgm:presLayoutVars>
          <dgm:chMax val="0"/>
          <dgm:bulletEnabled val="1"/>
        </dgm:presLayoutVars>
      </dgm:prSet>
      <dgm:spPr/>
      <dgm:t>
        <a:bodyPr/>
        <a:lstStyle/>
        <a:p>
          <a:endParaRPr lang="en-IN"/>
        </a:p>
      </dgm:t>
    </dgm:pt>
    <dgm:pt modelId="{DC28D010-1D1D-F14C-89D3-ABE47A5DBBD2}" type="pres">
      <dgm:prSet presAssocID="{587619E7-CBA2-2243-8374-6D19F65A2E4C}" presName="negativeSpace" presStyleCnt="0"/>
      <dgm:spPr/>
    </dgm:pt>
    <dgm:pt modelId="{9DA0C844-4653-3B4A-877A-42D10E7D552F}" type="pres">
      <dgm:prSet presAssocID="{587619E7-CBA2-2243-8374-6D19F65A2E4C}" presName="childText" presStyleLbl="conFgAcc1" presStyleIdx="0" presStyleCnt="2">
        <dgm:presLayoutVars>
          <dgm:bulletEnabled val="1"/>
        </dgm:presLayoutVars>
      </dgm:prSet>
      <dgm:spPr/>
      <dgm:t>
        <a:bodyPr/>
        <a:lstStyle/>
        <a:p>
          <a:endParaRPr lang="en-IN"/>
        </a:p>
      </dgm:t>
    </dgm:pt>
    <dgm:pt modelId="{7E3ADE7E-40E4-C64D-BE0C-4913CCDDAB20}" type="pres">
      <dgm:prSet presAssocID="{50AE24B3-1916-2B4F-8D77-598476DA2E84}" presName="spaceBetweenRectangles" presStyleCnt="0"/>
      <dgm:spPr/>
    </dgm:pt>
    <dgm:pt modelId="{66D8A165-4E1A-2C49-8B98-40CC6644B741}" type="pres">
      <dgm:prSet presAssocID="{7C5130F5-2623-7B4D-B064-6A321151D8DC}" presName="parentLin" presStyleCnt="0"/>
      <dgm:spPr/>
    </dgm:pt>
    <dgm:pt modelId="{C8D69397-E8AE-F84B-92EF-2C48DFBA2611}" type="pres">
      <dgm:prSet presAssocID="{7C5130F5-2623-7B4D-B064-6A321151D8DC}" presName="parentLeftMargin" presStyleLbl="node1" presStyleIdx="0" presStyleCnt="2"/>
      <dgm:spPr/>
      <dgm:t>
        <a:bodyPr/>
        <a:lstStyle/>
        <a:p>
          <a:endParaRPr lang="en-IN"/>
        </a:p>
      </dgm:t>
    </dgm:pt>
    <dgm:pt modelId="{C08EB4B2-2F49-7346-B3F8-4571FBD25FDB}" type="pres">
      <dgm:prSet presAssocID="{7C5130F5-2623-7B4D-B064-6A321151D8DC}" presName="parentText" presStyleLbl="node1" presStyleIdx="1" presStyleCnt="2" custScaleX="48937" custScaleY="121951" custLinFactNeighborX="27660" custLinFactNeighborY="6247">
        <dgm:presLayoutVars>
          <dgm:chMax val="0"/>
          <dgm:bulletEnabled val="1"/>
        </dgm:presLayoutVars>
      </dgm:prSet>
      <dgm:spPr/>
      <dgm:t>
        <a:bodyPr/>
        <a:lstStyle/>
        <a:p>
          <a:endParaRPr lang="en-IN"/>
        </a:p>
      </dgm:t>
    </dgm:pt>
    <dgm:pt modelId="{77D54539-AAA7-204C-924D-C1DFAC565B48}" type="pres">
      <dgm:prSet presAssocID="{7C5130F5-2623-7B4D-B064-6A321151D8DC}" presName="negativeSpace" presStyleCnt="0"/>
      <dgm:spPr/>
    </dgm:pt>
    <dgm:pt modelId="{50C2B052-D272-0C4B-BC34-52ECD042C19E}" type="pres">
      <dgm:prSet presAssocID="{7C5130F5-2623-7B4D-B064-6A321151D8DC}" presName="childText" presStyleLbl="conFgAcc1" presStyleIdx="1" presStyleCnt="2" custLinFactNeighborX="1064" custLinFactNeighborY="42570">
        <dgm:presLayoutVars>
          <dgm:bulletEnabled val="1"/>
        </dgm:presLayoutVars>
      </dgm:prSet>
      <dgm:spPr/>
      <dgm:t>
        <a:bodyPr/>
        <a:lstStyle/>
        <a:p>
          <a:endParaRPr lang="en-IN"/>
        </a:p>
      </dgm:t>
    </dgm:pt>
  </dgm:ptLst>
  <dgm:cxnLst>
    <dgm:cxn modelId="{C1225116-9B42-4793-B855-8D1538E30DE1}" type="presOf" srcId="{0DCCE67F-8DB1-4E40-94AC-EE5A6D777C69}" destId="{EC314881-2384-A144-BA8C-DF1B6F604ACB}" srcOrd="0" destOrd="0" presId="urn:microsoft.com/office/officeart/2005/8/layout/list1"/>
    <dgm:cxn modelId="{CFBF951F-7106-441D-8900-B78BDF49D99F}" type="presOf" srcId="{0FACDD0F-8549-9340-B902-491178B29EA1}" destId="{50C2B052-D272-0C4B-BC34-52ECD042C19E}" srcOrd="0" destOrd="1" presId="urn:microsoft.com/office/officeart/2005/8/layout/list1"/>
    <dgm:cxn modelId="{072B222A-F144-4830-93A3-113C78416370}" type="presOf" srcId="{1C0DB200-A55C-6D40-B316-F045503C1635}" destId="{50C2B052-D272-0C4B-BC34-52ECD042C19E}" srcOrd="0" destOrd="2" presId="urn:microsoft.com/office/officeart/2005/8/layout/list1"/>
    <dgm:cxn modelId="{E3825432-21F8-AE47-B8B9-E0441C6BE69F}" srcId="{587619E7-CBA2-2243-8374-6D19F65A2E4C}" destId="{B8E05236-2378-5B48-8C79-EADF58DE9CFD}" srcOrd="1" destOrd="0" parTransId="{7104CB8C-41AA-624A-B42E-B626E8E99D6D}" sibTransId="{425A5DAF-ED48-CF4C-B534-ADCB8F1F70F3}"/>
    <dgm:cxn modelId="{C45E8E13-1DEA-46FA-A126-B91ED7FBB9D7}" type="presOf" srcId="{77412DC5-DE60-C242-AB72-782CD5818090}" destId="{9DA0C844-4653-3B4A-877A-42D10E7D552F}" srcOrd="0" destOrd="2" presId="urn:microsoft.com/office/officeart/2005/8/layout/list1"/>
    <dgm:cxn modelId="{7FD0176B-4C8F-1F42-B5D5-99C79671A350}" srcId="{7C5130F5-2623-7B4D-B064-6A321151D8DC}" destId="{F3F48BE8-1A70-4548-BA50-6AB076E8BCDC}" srcOrd="4" destOrd="0" parTransId="{AA4E3655-08B1-3446-8F00-F6D692D95E8C}" sibTransId="{E7E531E1-929C-2A42-8F50-4024D5D02956}"/>
    <dgm:cxn modelId="{59A09372-2989-427E-BE14-3DC117340310}" type="presOf" srcId="{A9F5D9F8-5C34-D34E-9105-AD3767893546}" destId="{50C2B052-D272-0C4B-BC34-52ECD042C19E}" srcOrd="0" destOrd="3" presId="urn:microsoft.com/office/officeart/2005/8/layout/list1"/>
    <dgm:cxn modelId="{C995024D-DFD7-4E50-B9C6-2BD07425D028}" type="presOf" srcId="{B8E05236-2378-5B48-8C79-EADF58DE9CFD}" destId="{9DA0C844-4653-3B4A-877A-42D10E7D552F}" srcOrd="0" destOrd="1" presId="urn:microsoft.com/office/officeart/2005/8/layout/list1"/>
    <dgm:cxn modelId="{1767A36A-96AD-3A4F-A204-B74E0CCE228C}" srcId="{587619E7-CBA2-2243-8374-6D19F65A2E4C}" destId="{E7079069-E772-EF4F-9C77-B1E7B043F7E6}" srcOrd="3" destOrd="0" parTransId="{660144F7-BAC9-C644-9C0A-7705DDDFB2A4}" sibTransId="{C55DD3D4-CCC3-6645-A3A2-F6E58E6909E0}"/>
    <dgm:cxn modelId="{140E1AA4-4C47-474F-8B7F-3F92C6CCF5B7}" type="presOf" srcId="{463FF73A-063D-5B4E-89E0-0876D93FA45F}" destId="{50C2B052-D272-0C4B-BC34-52ECD042C19E}" srcOrd="0" destOrd="0" presId="urn:microsoft.com/office/officeart/2005/8/layout/list1"/>
    <dgm:cxn modelId="{41FB2C55-7C78-B142-AA1D-22BC6A0CE61F}" srcId="{587619E7-CBA2-2243-8374-6D19F65A2E4C}" destId="{AA438D01-5622-EB4A-83E9-112C44396E6F}" srcOrd="0" destOrd="0" parTransId="{91D55F56-C06F-9941-AE2F-7D3973533531}" sibTransId="{2DCA53C8-7768-164E-88EE-560BBAF09B5B}"/>
    <dgm:cxn modelId="{0BD88234-0CFD-8A47-9697-69563B613A7C}" srcId="{7C5130F5-2623-7B4D-B064-6A321151D8DC}" destId="{463FF73A-063D-5B4E-89E0-0876D93FA45F}" srcOrd="0" destOrd="0" parTransId="{2AFBE181-4D82-4049-A3BE-F259B5DD7BC0}" sibTransId="{33616064-699C-FD44-8673-4DD4A8249F72}"/>
    <dgm:cxn modelId="{77A3E82B-0054-E848-8AAD-6645C79EBF7E}" srcId="{7C5130F5-2623-7B4D-B064-6A321151D8DC}" destId="{1C0DB200-A55C-6D40-B316-F045503C1635}" srcOrd="2" destOrd="0" parTransId="{B22FE74D-A3E0-FC4B-A9DB-2C72FF21BAC5}" sibTransId="{8764260A-DD97-A849-A115-1852886EA6EA}"/>
    <dgm:cxn modelId="{2D3B346F-19C5-43D7-BA05-64C01EEF7ED2}" type="presOf" srcId="{AF51E16C-F818-49E8-9485-111218AB047F}" destId="{50C2B052-D272-0C4B-BC34-52ECD042C19E}" srcOrd="0" destOrd="5" presId="urn:microsoft.com/office/officeart/2005/8/layout/list1"/>
    <dgm:cxn modelId="{45DD4D89-281D-43C8-8013-0958D278C3FB}" type="presOf" srcId="{F3F48BE8-1A70-4548-BA50-6AB076E8BCDC}" destId="{50C2B052-D272-0C4B-BC34-52ECD042C19E}" srcOrd="0" destOrd="4" presId="urn:microsoft.com/office/officeart/2005/8/layout/list1"/>
    <dgm:cxn modelId="{9B4E97D5-A387-4C20-BA34-EF00BF6A4906}" type="presOf" srcId="{587619E7-CBA2-2243-8374-6D19F65A2E4C}" destId="{C2965011-AB65-384F-AF9D-74BA3282A275}" srcOrd="0" destOrd="0" presId="urn:microsoft.com/office/officeart/2005/8/layout/list1"/>
    <dgm:cxn modelId="{6A55A77F-C429-0D4D-9F12-26BC8EA05792}" srcId="{0DCCE67F-8DB1-4E40-94AC-EE5A6D777C69}" destId="{587619E7-CBA2-2243-8374-6D19F65A2E4C}" srcOrd="0" destOrd="0" parTransId="{B2686974-9B07-084D-9284-3162383E72A1}" sibTransId="{50AE24B3-1916-2B4F-8D77-598476DA2E84}"/>
    <dgm:cxn modelId="{27F047F2-6FA3-45EC-AE61-5B58A4D49DAA}" type="presOf" srcId="{E7079069-E772-EF4F-9C77-B1E7B043F7E6}" destId="{9DA0C844-4653-3B4A-877A-42D10E7D552F}" srcOrd="0" destOrd="3" presId="urn:microsoft.com/office/officeart/2005/8/layout/list1"/>
    <dgm:cxn modelId="{E5921062-CD08-499E-84D8-3B118B08B20A}" type="presOf" srcId="{587619E7-CBA2-2243-8374-6D19F65A2E4C}" destId="{079F0438-4146-1C44-B03D-FC56A77BC902}" srcOrd="1" destOrd="0" presId="urn:microsoft.com/office/officeart/2005/8/layout/list1"/>
    <dgm:cxn modelId="{C3221D56-EDA6-D643-8113-9CD967B13526}" srcId="{0DCCE67F-8DB1-4E40-94AC-EE5A6D777C69}" destId="{7C5130F5-2623-7B4D-B064-6A321151D8DC}" srcOrd="1" destOrd="0" parTransId="{C856D73D-20A4-0F42-8C31-23D66F850B27}" sibTransId="{970C6670-09A2-EA44-A6CA-58767FEAB60D}"/>
    <dgm:cxn modelId="{CD836230-9B58-46C6-8071-61F7C0CF712A}" type="presOf" srcId="{7C5130F5-2623-7B4D-B064-6A321151D8DC}" destId="{C08EB4B2-2F49-7346-B3F8-4571FBD25FDB}" srcOrd="1" destOrd="0" presId="urn:microsoft.com/office/officeart/2005/8/layout/list1"/>
    <dgm:cxn modelId="{17D80330-CCFD-3D4D-87FA-851A38849793}" srcId="{7C5130F5-2623-7B4D-B064-6A321151D8DC}" destId="{A9F5D9F8-5C34-D34E-9105-AD3767893546}" srcOrd="3" destOrd="0" parTransId="{1C412B15-0140-A646-9E0C-06D173B23765}" sibTransId="{CD0499F7-0DEC-674A-83D3-22BB5A97D8C4}"/>
    <dgm:cxn modelId="{63851ADA-8D6D-0A46-A87E-8CEEB987F019}" srcId="{7C5130F5-2623-7B4D-B064-6A321151D8DC}" destId="{0FACDD0F-8549-9340-B902-491178B29EA1}" srcOrd="1" destOrd="0" parTransId="{A6AF0DD4-8188-EE4E-A092-8507BE0042FD}" sibTransId="{7A54E453-4B89-594A-858B-429081116503}"/>
    <dgm:cxn modelId="{DF53C4A1-C652-486B-8910-BCDD265FF054}" srcId="{7C5130F5-2623-7B4D-B064-6A321151D8DC}" destId="{AF51E16C-F818-49E8-9485-111218AB047F}" srcOrd="5" destOrd="0" parTransId="{CB3A2E91-657B-402B-8F2B-E66F3E8E671B}" sibTransId="{D2A55F17-F53D-4331-9E16-C52EFC0465B6}"/>
    <dgm:cxn modelId="{FA8363A4-D5DC-40E1-AA4D-0046BC6B382A}" type="presOf" srcId="{7C5130F5-2623-7B4D-B064-6A321151D8DC}" destId="{C8D69397-E8AE-F84B-92EF-2C48DFBA2611}" srcOrd="0" destOrd="0" presId="urn:microsoft.com/office/officeart/2005/8/layout/list1"/>
    <dgm:cxn modelId="{8A0D62AA-8484-E24B-BEF7-78F1B860D326}" srcId="{587619E7-CBA2-2243-8374-6D19F65A2E4C}" destId="{77412DC5-DE60-C242-AB72-782CD5818090}" srcOrd="2" destOrd="0" parTransId="{204CE34E-694E-B445-9A13-0FED24D91770}" sibTransId="{1B222651-8C35-524D-A629-59A8F5F4AA4A}"/>
    <dgm:cxn modelId="{4D9865FA-8FE0-462E-89E8-742645298B69}" type="presOf" srcId="{AA438D01-5622-EB4A-83E9-112C44396E6F}" destId="{9DA0C844-4653-3B4A-877A-42D10E7D552F}" srcOrd="0" destOrd="0" presId="urn:microsoft.com/office/officeart/2005/8/layout/list1"/>
    <dgm:cxn modelId="{F9F84F46-0287-4601-8775-0B067CF16E0C}" type="presParOf" srcId="{EC314881-2384-A144-BA8C-DF1B6F604ACB}" destId="{660E9ADF-B46D-8941-88EF-30561659F258}" srcOrd="0" destOrd="0" presId="urn:microsoft.com/office/officeart/2005/8/layout/list1"/>
    <dgm:cxn modelId="{C4C8A0E6-1565-4E1A-ABB6-4BDACA85149B}" type="presParOf" srcId="{660E9ADF-B46D-8941-88EF-30561659F258}" destId="{C2965011-AB65-384F-AF9D-74BA3282A275}" srcOrd="0" destOrd="0" presId="urn:microsoft.com/office/officeart/2005/8/layout/list1"/>
    <dgm:cxn modelId="{1C56CFFF-25D5-41B5-88B3-816F0A49C6A7}" type="presParOf" srcId="{660E9ADF-B46D-8941-88EF-30561659F258}" destId="{079F0438-4146-1C44-B03D-FC56A77BC902}" srcOrd="1" destOrd="0" presId="urn:microsoft.com/office/officeart/2005/8/layout/list1"/>
    <dgm:cxn modelId="{B0E3DA59-B81A-47E7-AC2A-34EE499A8C69}" type="presParOf" srcId="{EC314881-2384-A144-BA8C-DF1B6F604ACB}" destId="{DC28D010-1D1D-F14C-89D3-ABE47A5DBBD2}" srcOrd="1" destOrd="0" presId="urn:microsoft.com/office/officeart/2005/8/layout/list1"/>
    <dgm:cxn modelId="{78652AE7-173D-4B50-AD10-DC15D97F6A2D}" type="presParOf" srcId="{EC314881-2384-A144-BA8C-DF1B6F604ACB}" destId="{9DA0C844-4653-3B4A-877A-42D10E7D552F}" srcOrd="2" destOrd="0" presId="urn:microsoft.com/office/officeart/2005/8/layout/list1"/>
    <dgm:cxn modelId="{D6D3A540-6305-419B-9BB2-6A1B3931C9C1}" type="presParOf" srcId="{EC314881-2384-A144-BA8C-DF1B6F604ACB}" destId="{7E3ADE7E-40E4-C64D-BE0C-4913CCDDAB20}" srcOrd="3" destOrd="0" presId="urn:microsoft.com/office/officeart/2005/8/layout/list1"/>
    <dgm:cxn modelId="{4EE33E60-BB96-4612-B7C6-3414FA0C4B03}" type="presParOf" srcId="{EC314881-2384-A144-BA8C-DF1B6F604ACB}" destId="{66D8A165-4E1A-2C49-8B98-40CC6644B741}" srcOrd="4" destOrd="0" presId="urn:microsoft.com/office/officeart/2005/8/layout/list1"/>
    <dgm:cxn modelId="{8721B45E-469F-4454-AA11-1A013EC1C92C}" type="presParOf" srcId="{66D8A165-4E1A-2C49-8B98-40CC6644B741}" destId="{C8D69397-E8AE-F84B-92EF-2C48DFBA2611}" srcOrd="0" destOrd="0" presId="urn:microsoft.com/office/officeart/2005/8/layout/list1"/>
    <dgm:cxn modelId="{C3EA783D-1BD7-4506-A169-E10E9CDC366A}" type="presParOf" srcId="{66D8A165-4E1A-2C49-8B98-40CC6644B741}" destId="{C08EB4B2-2F49-7346-B3F8-4571FBD25FDB}" srcOrd="1" destOrd="0" presId="urn:microsoft.com/office/officeart/2005/8/layout/list1"/>
    <dgm:cxn modelId="{29A70F23-760A-451A-88A1-71F74C140E0A}" type="presParOf" srcId="{EC314881-2384-A144-BA8C-DF1B6F604ACB}" destId="{77D54539-AAA7-204C-924D-C1DFAC565B48}" srcOrd="5" destOrd="0" presId="urn:microsoft.com/office/officeart/2005/8/layout/list1"/>
    <dgm:cxn modelId="{53ED190B-7678-42B0-B155-E5571BBB87BD}" type="presParOf" srcId="{EC314881-2384-A144-BA8C-DF1B6F604ACB}" destId="{50C2B052-D272-0C4B-BC34-52ECD042C19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8A2616-C86C-BE41-B803-89F536838871}"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F423C644-7EE4-1543-8499-0CA5E2278D7C}">
      <dgm:prSet phldrT="[Text]" custT="1"/>
      <dgm:spPr>
        <a:solidFill>
          <a:schemeClr val="tx1"/>
        </a:solidFill>
        <a:effectLst>
          <a:glow rad="101600">
            <a:schemeClr val="accent2">
              <a:alpha val="75000"/>
            </a:schemeClr>
          </a:glow>
        </a:effectLst>
      </dgm:spPr>
      <dgm:t>
        <a:bodyPr/>
        <a:lstStyle/>
        <a:p>
          <a:pPr algn="l"/>
          <a:r>
            <a:rPr lang="en-US" sz="1600" dirty="0">
              <a:solidFill>
                <a:schemeClr val="bg1"/>
              </a:solidFill>
              <a:effectLst>
                <a:outerShdw blurRad="38100" dist="38100" dir="2700000" algn="tl">
                  <a:srgbClr val="0064E2"/>
                </a:outerShdw>
              </a:effectLst>
            </a:rPr>
            <a:t>block size</a:t>
          </a:r>
          <a:endParaRPr lang="en-US" sz="1600" dirty="0">
            <a:solidFill>
              <a:schemeClr val="bg1"/>
            </a:solidFill>
          </a:endParaRPr>
        </a:p>
      </dgm:t>
    </dgm:pt>
    <dgm:pt modelId="{B449798C-F470-8A4F-9D3F-B5963063D389}" type="parTrans" cxnId="{9D6B21A6-86F4-8F49-BE67-5BDCBCE9988B}">
      <dgm:prSet/>
      <dgm:spPr/>
      <dgm:t>
        <a:bodyPr/>
        <a:lstStyle/>
        <a:p>
          <a:endParaRPr lang="en-US" sz="2800"/>
        </a:p>
      </dgm:t>
    </dgm:pt>
    <dgm:pt modelId="{0CA04885-12D7-384C-80F4-2634A7FE2B77}" type="sibTrans" cxnId="{9D6B21A6-86F4-8F49-BE67-5BDCBCE9988B}">
      <dgm:prSet/>
      <dgm:spPr/>
      <dgm:t>
        <a:bodyPr/>
        <a:lstStyle/>
        <a:p>
          <a:endParaRPr lang="en-US" sz="2800"/>
        </a:p>
      </dgm:t>
    </dgm:pt>
    <dgm:pt modelId="{C2A60453-0DFC-D341-8056-EA8FE9F1685C}">
      <dgm:prSet custT="1"/>
      <dgm:spPr>
        <a:solidFill>
          <a:schemeClr val="tx1"/>
        </a:solidFill>
        <a:effectLst>
          <a:glow rad="101600">
            <a:schemeClr val="accent2">
              <a:alpha val="75000"/>
            </a:schemeClr>
          </a:glow>
        </a:effectLst>
      </dgm:spPr>
      <dgm:t>
        <a:bodyPr/>
        <a:lstStyle/>
        <a:p>
          <a:pPr algn="l"/>
          <a:r>
            <a:rPr lang="en-US" sz="1600" dirty="0">
              <a:solidFill>
                <a:schemeClr val="bg1"/>
              </a:solidFill>
              <a:effectLst>
                <a:outerShdw blurRad="38100" dist="38100" dir="2700000" algn="tl">
                  <a:srgbClr val="0064E2"/>
                </a:outerShdw>
              </a:effectLst>
            </a:rPr>
            <a:t>key size</a:t>
          </a:r>
        </a:p>
      </dgm:t>
    </dgm:pt>
    <dgm:pt modelId="{76EAC0C3-9F1A-A847-9BD1-E057E321D9D2}" type="parTrans" cxnId="{E491E0D4-B946-7042-AD80-0A6C5B4798CF}">
      <dgm:prSet/>
      <dgm:spPr/>
      <dgm:t>
        <a:bodyPr/>
        <a:lstStyle/>
        <a:p>
          <a:endParaRPr lang="en-US" sz="2800"/>
        </a:p>
      </dgm:t>
    </dgm:pt>
    <dgm:pt modelId="{21A7408D-0CDF-3D4A-B558-BF15D272EBE0}" type="sibTrans" cxnId="{E491E0D4-B946-7042-AD80-0A6C5B4798CF}">
      <dgm:prSet/>
      <dgm:spPr/>
      <dgm:t>
        <a:bodyPr/>
        <a:lstStyle/>
        <a:p>
          <a:endParaRPr lang="en-US" sz="2800"/>
        </a:p>
      </dgm:t>
    </dgm:pt>
    <dgm:pt modelId="{3726F5FA-6074-7F41-B6DC-5564E725AAF3}">
      <dgm:prSet custT="1"/>
      <dgm:spPr>
        <a:solidFill>
          <a:schemeClr val="tx1"/>
        </a:solidFill>
        <a:effectLst>
          <a:glow rad="101600">
            <a:schemeClr val="accent2">
              <a:alpha val="75000"/>
            </a:schemeClr>
          </a:glow>
        </a:effectLst>
      </dgm:spPr>
      <dgm:t>
        <a:bodyPr/>
        <a:lstStyle/>
        <a:p>
          <a:pPr algn="l"/>
          <a:r>
            <a:rPr lang="en-US" sz="1600" dirty="0">
              <a:solidFill>
                <a:schemeClr val="bg1"/>
              </a:solidFill>
              <a:effectLst>
                <a:outerShdw blurRad="38100" dist="38100" dir="2700000" algn="tl">
                  <a:srgbClr val="0064E2"/>
                </a:outerShdw>
              </a:effectLst>
            </a:rPr>
            <a:t>number of rounds</a:t>
          </a:r>
        </a:p>
      </dgm:t>
    </dgm:pt>
    <dgm:pt modelId="{FAF61A8B-FA5F-BF45-86A8-981130DCDB67}" type="parTrans" cxnId="{52108A00-BF76-7A4E-80FC-5CD4E02FFBE8}">
      <dgm:prSet/>
      <dgm:spPr/>
      <dgm:t>
        <a:bodyPr/>
        <a:lstStyle/>
        <a:p>
          <a:endParaRPr lang="en-US" sz="2800"/>
        </a:p>
      </dgm:t>
    </dgm:pt>
    <dgm:pt modelId="{15F62F7C-79DD-2949-83C3-CDBC1795472A}" type="sibTrans" cxnId="{52108A00-BF76-7A4E-80FC-5CD4E02FFBE8}">
      <dgm:prSet/>
      <dgm:spPr/>
      <dgm:t>
        <a:bodyPr/>
        <a:lstStyle/>
        <a:p>
          <a:endParaRPr lang="en-US" sz="2800"/>
        </a:p>
      </dgm:t>
    </dgm:pt>
    <dgm:pt modelId="{A703408E-C539-5548-9A84-4AE554607BF7}">
      <dgm:prSet custT="1"/>
      <dgm:spPr>
        <a:solidFill>
          <a:schemeClr val="tx1"/>
        </a:solidFill>
        <a:effectLst>
          <a:glow rad="101600">
            <a:schemeClr val="accent2">
              <a:alpha val="75000"/>
            </a:schemeClr>
          </a:glow>
        </a:effectLst>
      </dgm:spPr>
      <dgm:t>
        <a:bodyPr/>
        <a:lstStyle/>
        <a:p>
          <a:pPr algn="l"/>
          <a:r>
            <a:rPr lang="en-US" sz="1600" dirty="0">
              <a:solidFill>
                <a:schemeClr val="bg1"/>
              </a:solidFill>
              <a:effectLst>
                <a:outerShdw blurRad="38100" dist="38100" dir="2700000" algn="tl">
                  <a:srgbClr val="0064E2"/>
                </a:outerShdw>
              </a:effectLst>
            </a:rPr>
            <a:t>subkey generation algorithm</a:t>
          </a:r>
        </a:p>
      </dgm:t>
    </dgm:pt>
    <dgm:pt modelId="{29921F3E-26B3-BB4A-ACEF-04A7E85FA81F}" type="parTrans" cxnId="{A9A9F8C5-5E6A-F046-AC30-57709D6E8300}">
      <dgm:prSet/>
      <dgm:spPr/>
      <dgm:t>
        <a:bodyPr/>
        <a:lstStyle/>
        <a:p>
          <a:endParaRPr lang="en-US" sz="2800"/>
        </a:p>
      </dgm:t>
    </dgm:pt>
    <dgm:pt modelId="{9EA09256-15A0-2345-8C55-F67A8DCC41FC}" type="sibTrans" cxnId="{A9A9F8C5-5E6A-F046-AC30-57709D6E8300}">
      <dgm:prSet/>
      <dgm:spPr/>
      <dgm:t>
        <a:bodyPr/>
        <a:lstStyle/>
        <a:p>
          <a:endParaRPr lang="en-US" sz="2800"/>
        </a:p>
      </dgm:t>
    </dgm:pt>
    <dgm:pt modelId="{B6348C59-EA82-D047-8E93-510D95685165}">
      <dgm:prSet custT="1"/>
      <dgm:spPr>
        <a:solidFill>
          <a:schemeClr val="tx1"/>
        </a:solidFill>
        <a:effectLst>
          <a:glow rad="101600">
            <a:schemeClr val="accent2">
              <a:alpha val="75000"/>
            </a:schemeClr>
          </a:glow>
        </a:effectLst>
      </dgm:spPr>
      <dgm:t>
        <a:bodyPr/>
        <a:lstStyle/>
        <a:p>
          <a:pPr algn="l"/>
          <a:r>
            <a:rPr lang="en-US" sz="1600" dirty="0">
              <a:solidFill>
                <a:schemeClr val="bg1"/>
              </a:solidFill>
              <a:effectLst>
                <a:outerShdw blurRad="38100" dist="38100" dir="2700000" algn="tl">
                  <a:srgbClr val="0064E2"/>
                </a:outerShdw>
              </a:effectLst>
            </a:rPr>
            <a:t>round function</a:t>
          </a:r>
        </a:p>
      </dgm:t>
    </dgm:pt>
    <dgm:pt modelId="{6A0C5525-C8D7-D34B-865C-415BAF924686}" type="parTrans" cxnId="{A4999A31-5BFF-A544-B2EC-FEA2608F197C}">
      <dgm:prSet/>
      <dgm:spPr/>
      <dgm:t>
        <a:bodyPr/>
        <a:lstStyle/>
        <a:p>
          <a:endParaRPr lang="en-US" sz="2800"/>
        </a:p>
      </dgm:t>
    </dgm:pt>
    <dgm:pt modelId="{70FDD3CD-CE41-D444-A465-9769EB69DE07}" type="sibTrans" cxnId="{A4999A31-5BFF-A544-B2EC-FEA2608F197C}">
      <dgm:prSet/>
      <dgm:spPr/>
      <dgm:t>
        <a:bodyPr/>
        <a:lstStyle/>
        <a:p>
          <a:endParaRPr lang="en-US" sz="2800"/>
        </a:p>
      </dgm:t>
    </dgm:pt>
    <dgm:pt modelId="{5E96D2CC-B1C8-4A44-9A9C-8C3B0DAC612A}">
      <dgm:prSet custT="1"/>
      <dgm:spPr>
        <a:solidFill>
          <a:schemeClr val="tx1"/>
        </a:solidFill>
        <a:effectLst>
          <a:glow rad="101600">
            <a:schemeClr val="accent2">
              <a:alpha val="75000"/>
            </a:schemeClr>
          </a:glow>
        </a:effectLst>
      </dgm:spPr>
      <dgm:t>
        <a:bodyPr/>
        <a:lstStyle/>
        <a:p>
          <a:pPr algn="l"/>
          <a:r>
            <a:rPr lang="en-US" sz="1600" dirty="0">
              <a:solidFill>
                <a:schemeClr val="bg1"/>
              </a:solidFill>
              <a:effectLst>
                <a:outerShdw blurRad="38100" dist="38100" dir="2700000" algn="tl">
                  <a:srgbClr val="0064E2"/>
                </a:outerShdw>
              </a:effectLst>
            </a:rPr>
            <a:t>fast software encryption/decryption</a:t>
          </a:r>
        </a:p>
      </dgm:t>
    </dgm:pt>
    <dgm:pt modelId="{394B1CD2-6742-9546-B32F-DFC630762B71}" type="parTrans" cxnId="{22451E49-BA81-8242-B526-969600D01BED}">
      <dgm:prSet/>
      <dgm:spPr/>
      <dgm:t>
        <a:bodyPr/>
        <a:lstStyle/>
        <a:p>
          <a:endParaRPr lang="en-US" sz="2800"/>
        </a:p>
      </dgm:t>
    </dgm:pt>
    <dgm:pt modelId="{69761061-13C9-0146-B1BC-75222978C27A}" type="sibTrans" cxnId="{22451E49-BA81-8242-B526-969600D01BED}">
      <dgm:prSet/>
      <dgm:spPr/>
      <dgm:t>
        <a:bodyPr/>
        <a:lstStyle/>
        <a:p>
          <a:endParaRPr lang="en-US" sz="2800"/>
        </a:p>
      </dgm:t>
    </dgm:pt>
    <dgm:pt modelId="{5616EAF4-255A-8341-87CE-B708ECF509DE}">
      <dgm:prSet custT="1"/>
      <dgm:spPr>
        <a:solidFill>
          <a:schemeClr val="tx1"/>
        </a:solidFill>
        <a:effectLst>
          <a:glow rad="101600">
            <a:schemeClr val="accent2">
              <a:alpha val="75000"/>
            </a:schemeClr>
          </a:glow>
        </a:effectLst>
      </dgm:spPr>
      <dgm:t>
        <a:bodyPr/>
        <a:lstStyle/>
        <a:p>
          <a:pPr algn="l"/>
          <a:r>
            <a:rPr lang="en-US" sz="1600" dirty="0">
              <a:solidFill>
                <a:schemeClr val="bg1"/>
              </a:solidFill>
              <a:effectLst>
                <a:outerShdw blurRad="38100" dist="38100" dir="2700000" algn="tl">
                  <a:srgbClr val="0064E2"/>
                </a:outerShdw>
              </a:effectLst>
            </a:rPr>
            <a:t>ease of analysis</a:t>
          </a:r>
        </a:p>
      </dgm:t>
    </dgm:pt>
    <dgm:pt modelId="{07699ABF-9EA6-6E48-980C-CD6542A3C3C0}" type="parTrans" cxnId="{8F8D665C-487F-CE48-AD3A-C1996468E3FC}">
      <dgm:prSet/>
      <dgm:spPr/>
      <dgm:t>
        <a:bodyPr/>
        <a:lstStyle/>
        <a:p>
          <a:endParaRPr lang="en-US" sz="2800"/>
        </a:p>
      </dgm:t>
    </dgm:pt>
    <dgm:pt modelId="{020D90EE-91CD-2B40-A174-C548BB56F88F}" type="sibTrans" cxnId="{8F8D665C-487F-CE48-AD3A-C1996468E3FC}">
      <dgm:prSet/>
      <dgm:spPr/>
      <dgm:t>
        <a:bodyPr/>
        <a:lstStyle/>
        <a:p>
          <a:endParaRPr lang="en-US" sz="2800"/>
        </a:p>
      </dgm:t>
    </dgm:pt>
    <dgm:pt modelId="{46853DB9-E30C-DD4D-8995-280B629D81D0}" type="pres">
      <dgm:prSet presAssocID="{6C8A2616-C86C-BE41-B803-89F536838871}" presName="Name0" presStyleCnt="0">
        <dgm:presLayoutVars>
          <dgm:dir/>
          <dgm:resizeHandles val="exact"/>
        </dgm:presLayoutVars>
      </dgm:prSet>
      <dgm:spPr/>
      <dgm:t>
        <a:bodyPr/>
        <a:lstStyle/>
        <a:p>
          <a:endParaRPr lang="en-IN"/>
        </a:p>
      </dgm:t>
    </dgm:pt>
    <dgm:pt modelId="{07BC9BDB-B67E-E04A-83D7-D7FBC6A8B9E1}" type="pres">
      <dgm:prSet presAssocID="{F423C644-7EE4-1543-8499-0CA5E2278D7C}" presName="Name5" presStyleLbl="vennNode1" presStyleIdx="0" presStyleCnt="7">
        <dgm:presLayoutVars>
          <dgm:bulletEnabled val="1"/>
        </dgm:presLayoutVars>
      </dgm:prSet>
      <dgm:spPr/>
      <dgm:t>
        <a:bodyPr/>
        <a:lstStyle/>
        <a:p>
          <a:endParaRPr lang="en-IN"/>
        </a:p>
      </dgm:t>
    </dgm:pt>
    <dgm:pt modelId="{B259BFFB-B286-9249-9628-E8A9C6691768}" type="pres">
      <dgm:prSet presAssocID="{0CA04885-12D7-384C-80F4-2634A7FE2B77}" presName="space" presStyleCnt="0"/>
      <dgm:spPr/>
    </dgm:pt>
    <dgm:pt modelId="{2DB199E2-DE53-3546-B294-2FC7BCE7FD15}" type="pres">
      <dgm:prSet presAssocID="{C2A60453-0DFC-D341-8056-EA8FE9F1685C}" presName="Name5" presStyleLbl="vennNode1" presStyleIdx="1" presStyleCnt="7">
        <dgm:presLayoutVars>
          <dgm:bulletEnabled val="1"/>
        </dgm:presLayoutVars>
      </dgm:prSet>
      <dgm:spPr/>
      <dgm:t>
        <a:bodyPr/>
        <a:lstStyle/>
        <a:p>
          <a:endParaRPr lang="en-IN"/>
        </a:p>
      </dgm:t>
    </dgm:pt>
    <dgm:pt modelId="{90FF058B-80F3-804E-AEFA-A7A6227DCE9D}" type="pres">
      <dgm:prSet presAssocID="{21A7408D-0CDF-3D4A-B558-BF15D272EBE0}" presName="space" presStyleCnt="0"/>
      <dgm:spPr/>
    </dgm:pt>
    <dgm:pt modelId="{875E9E8F-8D54-D545-9317-4BE62474FFE4}" type="pres">
      <dgm:prSet presAssocID="{3726F5FA-6074-7F41-B6DC-5564E725AAF3}" presName="Name5" presStyleLbl="vennNode1" presStyleIdx="2" presStyleCnt="7">
        <dgm:presLayoutVars>
          <dgm:bulletEnabled val="1"/>
        </dgm:presLayoutVars>
      </dgm:prSet>
      <dgm:spPr/>
      <dgm:t>
        <a:bodyPr/>
        <a:lstStyle/>
        <a:p>
          <a:endParaRPr lang="en-IN"/>
        </a:p>
      </dgm:t>
    </dgm:pt>
    <dgm:pt modelId="{31CAFA3F-77EF-B643-85D9-8F8E4E20B370}" type="pres">
      <dgm:prSet presAssocID="{15F62F7C-79DD-2949-83C3-CDBC1795472A}" presName="space" presStyleCnt="0"/>
      <dgm:spPr/>
    </dgm:pt>
    <dgm:pt modelId="{446FE5E3-67AE-9049-9842-024B470B3DEF}" type="pres">
      <dgm:prSet presAssocID="{A703408E-C539-5548-9A84-4AE554607BF7}" presName="Name5" presStyleLbl="vennNode1" presStyleIdx="3" presStyleCnt="7" custScaleX="118340">
        <dgm:presLayoutVars>
          <dgm:bulletEnabled val="1"/>
        </dgm:presLayoutVars>
      </dgm:prSet>
      <dgm:spPr/>
      <dgm:t>
        <a:bodyPr/>
        <a:lstStyle/>
        <a:p>
          <a:endParaRPr lang="en-IN"/>
        </a:p>
      </dgm:t>
    </dgm:pt>
    <dgm:pt modelId="{F5197DAC-FD16-314A-AC8C-FC9011EF76A6}" type="pres">
      <dgm:prSet presAssocID="{9EA09256-15A0-2345-8C55-F67A8DCC41FC}" presName="space" presStyleCnt="0"/>
      <dgm:spPr/>
    </dgm:pt>
    <dgm:pt modelId="{D7F74389-48EC-E741-A67C-E6475B8635A3}" type="pres">
      <dgm:prSet presAssocID="{B6348C59-EA82-D047-8E93-510D95685165}" presName="Name5" presStyleLbl="vennNode1" presStyleIdx="4" presStyleCnt="7">
        <dgm:presLayoutVars>
          <dgm:bulletEnabled val="1"/>
        </dgm:presLayoutVars>
      </dgm:prSet>
      <dgm:spPr/>
      <dgm:t>
        <a:bodyPr/>
        <a:lstStyle/>
        <a:p>
          <a:endParaRPr lang="en-IN"/>
        </a:p>
      </dgm:t>
    </dgm:pt>
    <dgm:pt modelId="{7B04CA63-3AA7-344E-A08C-FC2F5971A278}" type="pres">
      <dgm:prSet presAssocID="{70FDD3CD-CE41-D444-A465-9769EB69DE07}" presName="space" presStyleCnt="0"/>
      <dgm:spPr/>
    </dgm:pt>
    <dgm:pt modelId="{FD746CFF-28FA-594A-B5AC-05D3C0A8A743}" type="pres">
      <dgm:prSet presAssocID="{5E96D2CC-B1C8-4A44-9A9C-8C3B0DAC612A}" presName="Name5" presStyleLbl="vennNode1" presStyleIdx="5" presStyleCnt="7" custScaleX="128242" custLinFactNeighborX="-31040" custLinFactNeighborY="-1452">
        <dgm:presLayoutVars>
          <dgm:bulletEnabled val="1"/>
        </dgm:presLayoutVars>
      </dgm:prSet>
      <dgm:spPr/>
      <dgm:t>
        <a:bodyPr/>
        <a:lstStyle/>
        <a:p>
          <a:endParaRPr lang="en-IN"/>
        </a:p>
      </dgm:t>
    </dgm:pt>
    <dgm:pt modelId="{7CC09AD3-E5B1-0E4F-997D-CFAD3CE171F9}" type="pres">
      <dgm:prSet presAssocID="{69761061-13C9-0146-B1BC-75222978C27A}" presName="space" presStyleCnt="0"/>
      <dgm:spPr/>
    </dgm:pt>
    <dgm:pt modelId="{5180EEB8-4D4C-FF45-A22D-58E61100A418}" type="pres">
      <dgm:prSet presAssocID="{5616EAF4-255A-8341-87CE-B708ECF509DE}" presName="Name5" presStyleLbl="vennNode1" presStyleIdx="6" presStyleCnt="7" custLinFactNeighborX="39543" custLinFactNeighborY="3008">
        <dgm:presLayoutVars>
          <dgm:bulletEnabled val="1"/>
        </dgm:presLayoutVars>
      </dgm:prSet>
      <dgm:spPr/>
      <dgm:t>
        <a:bodyPr/>
        <a:lstStyle/>
        <a:p>
          <a:endParaRPr lang="en-IN"/>
        </a:p>
      </dgm:t>
    </dgm:pt>
  </dgm:ptLst>
  <dgm:cxnLst>
    <dgm:cxn modelId="{9D6B21A6-86F4-8F49-BE67-5BDCBCE9988B}" srcId="{6C8A2616-C86C-BE41-B803-89F536838871}" destId="{F423C644-7EE4-1543-8499-0CA5E2278D7C}" srcOrd="0" destOrd="0" parTransId="{B449798C-F470-8A4F-9D3F-B5963063D389}" sibTransId="{0CA04885-12D7-384C-80F4-2634A7FE2B77}"/>
    <dgm:cxn modelId="{E45BE143-D6D9-0840-A609-B79B8C8F9D3E}" type="presOf" srcId="{6C8A2616-C86C-BE41-B803-89F536838871}" destId="{46853DB9-E30C-DD4D-8995-280B629D81D0}" srcOrd="0" destOrd="0" presId="urn:microsoft.com/office/officeart/2005/8/layout/venn3"/>
    <dgm:cxn modelId="{9F193D0B-9F8E-5F4C-8369-667595B97ED7}" type="presOf" srcId="{F423C644-7EE4-1543-8499-0CA5E2278D7C}" destId="{07BC9BDB-B67E-E04A-83D7-D7FBC6A8B9E1}" srcOrd="0" destOrd="0" presId="urn:microsoft.com/office/officeart/2005/8/layout/venn3"/>
    <dgm:cxn modelId="{92A4654E-21CD-454D-A4F3-4D9BFE05DE2C}" type="presOf" srcId="{B6348C59-EA82-D047-8E93-510D95685165}" destId="{D7F74389-48EC-E741-A67C-E6475B8635A3}" srcOrd="0" destOrd="0" presId="urn:microsoft.com/office/officeart/2005/8/layout/venn3"/>
    <dgm:cxn modelId="{A9A9F8C5-5E6A-F046-AC30-57709D6E8300}" srcId="{6C8A2616-C86C-BE41-B803-89F536838871}" destId="{A703408E-C539-5548-9A84-4AE554607BF7}" srcOrd="3" destOrd="0" parTransId="{29921F3E-26B3-BB4A-ACEF-04A7E85FA81F}" sibTransId="{9EA09256-15A0-2345-8C55-F67A8DCC41FC}"/>
    <dgm:cxn modelId="{22451E49-BA81-8242-B526-969600D01BED}" srcId="{6C8A2616-C86C-BE41-B803-89F536838871}" destId="{5E96D2CC-B1C8-4A44-9A9C-8C3B0DAC612A}" srcOrd="5" destOrd="0" parTransId="{394B1CD2-6742-9546-B32F-DFC630762B71}" sibTransId="{69761061-13C9-0146-B1BC-75222978C27A}"/>
    <dgm:cxn modelId="{60417679-77A4-2548-A030-C3DEC2BB4A01}" type="presOf" srcId="{A703408E-C539-5548-9A84-4AE554607BF7}" destId="{446FE5E3-67AE-9049-9842-024B470B3DEF}" srcOrd="0" destOrd="0" presId="urn:microsoft.com/office/officeart/2005/8/layout/venn3"/>
    <dgm:cxn modelId="{E491E0D4-B946-7042-AD80-0A6C5B4798CF}" srcId="{6C8A2616-C86C-BE41-B803-89F536838871}" destId="{C2A60453-0DFC-D341-8056-EA8FE9F1685C}" srcOrd="1" destOrd="0" parTransId="{76EAC0C3-9F1A-A847-9BD1-E057E321D9D2}" sibTransId="{21A7408D-0CDF-3D4A-B558-BF15D272EBE0}"/>
    <dgm:cxn modelId="{06076A2B-940C-7A4D-95B1-3FB101CC4DEA}" type="presOf" srcId="{5616EAF4-255A-8341-87CE-B708ECF509DE}" destId="{5180EEB8-4D4C-FF45-A22D-58E61100A418}" srcOrd="0" destOrd="0" presId="urn:microsoft.com/office/officeart/2005/8/layout/venn3"/>
    <dgm:cxn modelId="{3520BEBB-D37A-A048-B5D6-1BAFC2E5B2AE}" type="presOf" srcId="{C2A60453-0DFC-D341-8056-EA8FE9F1685C}" destId="{2DB199E2-DE53-3546-B294-2FC7BCE7FD15}" srcOrd="0" destOrd="0" presId="urn:microsoft.com/office/officeart/2005/8/layout/venn3"/>
    <dgm:cxn modelId="{A4999A31-5BFF-A544-B2EC-FEA2608F197C}" srcId="{6C8A2616-C86C-BE41-B803-89F536838871}" destId="{B6348C59-EA82-D047-8E93-510D95685165}" srcOrd="4" destOrd="0" parTransId="{6A0C5525-C8D7-D34B-865C-415BAF924686}" sibTransId="{70FDD3CD-CE41-D444-A465-9769EB69DE07}"/>
    <dgm:cxn modelId="{B3406BDA-2DB8-5448-9692-5AE4CFF9260C}" type="presOf" srcId="{5E96D2CC-B1C8-4A44-9A9C-8C3B0DAC612A}" destId="{FD746CFF-28FA-594A-B5AC-05D3C0A8A743}" srcOrd="0" destOrd="0" presId="urn:microsoft.com/office/officeart/2005/8/layout/venn3"/>
    <dgm:cxn modelId="{3BD48407-E98D-7F4B-91F4-AD823574777B}" type="presOf" srcId="{3726F5FA-6074-7F41-B6DC-5564E725AAF3}" destId="{875E9E8F-8D54-D545-9317-4BE62474FFE4}" srcOrd="0" destOrd="0" presId="urn:microsoft.com/office/officeart/2005/8/layout/venn3"/>
    <dgm:cxn modelId="{52108A00-BF76-7A4E-80FC-5CD4E02FFBE8}" srcId="{6C8A2616-C86C-BE41-B803-89F536838871}" destId="{3726F5FA-6074-7F41-B6DC-5564E725AAF3}" srcOrd="2" destOrd="0" parTransId="{FAF61A8B-FA5F-BF45-86A8-981130DCDB67}" sibTransId="{15F62F7C-79DD-2949-83C3-CDBC1795472A}"/>
    <dgm:cxn modelId="{8F8D665C-487F-CE48-AD3A-C1996468E3FC}" srcId="{6C8A2616-C86C-BE41-B803-89F536838871}" destId="{5616EAF4-255A-8341-87CE-B708ECF509DE}" srcOrd="6" destOrd="0" parTransId="{07699ABF-9EA6-6E48-980C-CD6542A3C3C0}" sibTransId="{020D90EE-91CD-2B40-A174-C548BB56F88F}"/>
    <dgm:cxn modelId="{7620A3B8-8CA7-F947-BBA7-BE8AC333B2FA}" type="presParOf" srcId="{46853DB9-E30C-DD4D-8995-280B629D81D0}" destId="{07BC9BDB-B67E-E04A-83D7-D7FBC6A8B9E1}" srcOrd="0" destOrd="0" presId="urn:microsoft.com/office/officeart/2005/8/layout/venn3"/>
    <dgm:cxn modelId="{974B3839-D887-1B4E-8391-489BE7807A57}" type="presParOf" srcId="{46853DB9-E30C-DD4D-8995-280B629D81D0}" destId="{B259BFFB-B286-9249-9628-E8A9C6691768}" srcOrd="1" destOrd="0" presId="urn:microsoft.com/office/officeart/2005/8/layout/venn3"/>
    <dgm:cxn modelId="{1C187B78-9570-A94A-AFD7-FFD083FF7476}" type="presParOf" srcId="{46853DB9-E30C-DD4D-8995-280B629D81D0}" destId="{2DB199E2-DE53-3546-B294-2FC7BCE7FD15}" srcOrd="2" destOrd="0" presId="urn:microsoft.com/office/officeart/2005/8/layout/venn3"/>
    <dgm:cxn modelId="{374659D4-8B00-8B4C-A6C8-B2DBC8A7305F}" type="presParOf" srcId="{46853DB9-E30C-DD4D-8995-280B629D81D0}" destId="{90FF058B-80F3-804E-AEFA-A7A6227DCE9D}" srcOrd="3" destOrd="0" presId="urn:microsoft.com/office/officeart/2005/8/layout/venn3"/>
    <dgm:cxn modelId="{2DE7B1AD-0B29-4F4B-896B-ED5127FA197A}" type="presParOf" srcId="{46853DB9-E30C-DD4D-8995-280B629D81D0}" destId="{875E9E8F-8D54-D545-9317-4BE62474FFE4}" srcOrd="4" destOrd="0" presId="urn:microsoft.com/office/officeart/2005/8/layout/venn3"/>
    <dgm:cxn modelId="{1824B8CB-5148-9F44-92A8-0A54A0641A90}" type="presParOf" srcId="{46853DB9-E30C-DD4D-8995-280B629D81D0}" destId="{31CAFA3F-77EF-B643-85D9-8F8E4E20B370}" srcOrd="5" destOrd="0" presId="urn:microsoft.com/office/officeart/2005/8/layout/venn3"/>
    <dgm:cxn modelId="{25EBC1A0-2237-C045-9728-4A011C04B2EE}" type="presParOf" srcId="{46853DB9-E30C-DD4D-8995-280B629D81D0}" destId="{446FE5E3-67AE-9049-9842-024B470B3DEF}" srcOrd="6" destOrd="0" presId="urn:microsoft.com/office/officeart/2005/8/layout/venn3"/>
    <dgm:cxn modelId="{557456AB-39ED-EE4D-A539-CE10BFBF36E5}" type="presParOf" srcId="{46853DB9-E30C-DD4D-8995-280B629D81D0}" destId="{F5197DAC-FD16-314A-AC8C-FC9011EF76A6}" srcOrd="7" destOrd="0" presId="urn:microsoft.com/office/officeart/2005/8/layout/venn3"/>
    <dgm:cxn modelId="{42895A24-6A33-CB47-ABDB-C795031F7C23}" type="presParOf" srcId="{46853DB9-E30C-DD4D-8995-280B629D81D0}" destId="{D7F74389-48EC-E741-A67C-E6475B8635A3}" srcOrd="8" destOrd="0" presId="urn:microsoft.com/office/officeart/2005/8/layout/venn3"/>
    <dgm:cxn modelId="{530951F6-6DC1-AD48-B3FD-164DBB07ADFA}" type="presParOf" srcId="{46853DB9-E30C-DD4D-8995-280B629D81D0}" destId="{7B04CA63-3AA7-344E-A08C-FC2F5971A278}" srcOrd="9" destOrd="0" presId="urn:microsoft.com/office/officeart/2005/8/layout/venn3"/>
    <dgm:cxn modelId="{6E3B33F2-94F6-C74F-A4E2-101198D420E6}" type="presParOf" srcId="{46853DB9-E30C-DD4D-8995-280B629D81D0}" destId="{FD746CFF-28FA-594A-B5AC-05D3C0A8A743}" srcOrd="10" destOrd="0" presId="urn:microsoft.com/office/officeart/2005/8/layout/venn3"/>
    <dgm:cxn modelId="{028EECCD-5E1C-0441-A582-E5C0F0D71569}" type="presParOf" srcId="{46853DB9-E30C-DD4D-8995-280B629D81D0}" destId="{7CC09AD3-E5B1-0E4F-997D-CFAD3CE171F9}" srcOrd="11" destOrd="0" presId="urn:microsoft.com/office/officeart/2005/8/layout/venn3"/>
    <dgm:cxn modelId="{2D98B48F-C713-5144-BC55-30BD58895B28}" type="presParOf" srcId="{46853DB9-E30C-DD4D-8995-280B629D81D0}" destId="{5180EEB8-4D4C-FF45-A22D-58E61100A418}" srcOrd="1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84DF28-B11F-9046-995B-C636724FBF4E}" type="doc">
      <dgm:prSet loTypeId="urn:microsoft.com/office/officeart/2005/8/layout/gear1" loCatId="relationship" qsTypeId="urn:microsoft.com/office/officeart/2005/8/quickstyle/simple4" qsCatId="simple" csTypeId="urn:microsoft.com/office/officeart/2005/8/colors/accent1_2" csCatId="accent1" phldr="1"/>
      <dgm:spPr/>
      <dgm:t>
        <a:bodyPr/>
        <a:lstStyle/>
        <a:p>
          <a:endParaRPr lang="en-US"/>
        </a:p>
      </dgm:t>
    </dgm:pt>
    <dgm:pt modelId="{434267CB-5E72-B143-B1C9-56248B385CD6}">
      <dgm:prSet/>
      <dgm:spPr/>
      <dgm:t>
        <a:bodyPr/>
        <a:lstStyle/>
        <a:p>
          <a:pPr rtl="0"/>
          <a:r>
            <a:rPr lang="en-US" b="1" dirty="0">
              <a:solidFill>
                <a:schemeClr val="bg1"/>
              </a:solidFill>
            </a:rPr>
            <a:t>On encryption left rotate each row of State by 0,1,2,3 bytes respectively</a:t>
          </a:r>
          <a:endParaRPr lang="en-US" dirty="0">
            <a:solidFill>
              <a:schemeClr val="bg1"/>
            </a:solidFill>
          </a:endParaRPr>
        </a:p>
      </dgm:t>
    </dgm:pt>
    <dgm:pt modelId="{FF4C453B-EA53-4440-B934-099E36DB1199}" type="parTrans" cxnId="{7B1B9F91-669A-1D42-A6FD-23D1DDB2E1E3}">
      <dgm:prSet/>
      <dgm:spPr/>
      <dgm:t>
        <a:bodyPr/>
        <a:lstStyle/>
        <a:p>
          <a:endParaRPr lang="en-US"/>
        </a:p>
      </dgm:t>
    </dgm:pt>
    <dgm:pt modelId="{0C120FD5-0A8F-9243-B313-CBFFD26E855A}" type="sibTrans" cxnId="{7B1B9F91-669A-1D42-A6FD-23D1DDB2E1E3}">
      <dgm:prSet/>
      <dgm:spPr/>
      <dgm:t>
        <a:bodyPr/>
        <a:lstStyle/>
        <a:p>
          <a:endParaRPr lang="en-US"/>
        </a:p>
      </dgm:t>
    </dgm:pt>
    <dgm:pt modelId="{A1A8EC23-AEE3-2D48-91C5-C5751D06A6B7}">
      <dgm:prSet/>
      <dgm:spPr/>
      <dgm:t>
        <a:bodyPr/>
        <a:lstStyle/>
        <a:p>
          <a:pPr rtl="0"/>
          <a:r>
            <a:rPr lang="en-US" b="1" dirty="0">
              <a:solidFill>
                <a:schemeClr val="bg1"/>
              </a:solidFill>
            </a:rPr>
            <a:t>Decryption does reverse</a:t>
          </a:r>
          <a:endParaRPr lang="en-US" dirty="0">
            <a:solidFill>
              <a:schemeClr val="bg1"/>
            </a:solidFill>
          </a:endParaRPr>
        </a:p>
      </dgm:t>
    </dgm:pt>
    <dgm:pt modelId="{1E3C8C2D-01A2-9C4A-AE9D-8656171373A6}" type="parTrans" cxnId="{BAC824BD-BDEE-7A4A-A4DA-CEF384C1E3F2}">
      <dgm:prSet/>
      <dgm:spPr/>
      <dgm:t>
        <a:bodyPr/>
        <a:lstStyle/>
        <a:p>
          <a:endParaRPr lang="en-US"/>
        </a:p>
      </dgm:t>
    </dgm:pt>
    <dgm:pt modelId="{AEEBD928-15FE-E746-B643-9C74016328F0}" type="sibTrans" cxnId="{BAC824BD-BDEE-7A4A-A4DA-CEF384C1E3F2}">
      <dgm:prSet/>
      <dgm:spPr/>
      <dgm:t>
        <a:bodyPr/>
        <a:lstStyle/>
        <a:p>
          <a:endParaRPr lang="en-US"/>
        </a:p>
      </dgm:t>
    </dgm:pt>
    <dgm:pt modelId="{4E5AC959-2D8B-E34A-ABA4-86DBE57220E6}">
      <dgm:prSet/>
      <dgm:spPr/>
      <dgm:t>
        <a:bodyPr/>
        <a:lstStyle/>
        <a:p>
          <a:pPr rtl="0"/>
          <a:r>
            <a:rPr lang="en-US" b="1" dirty="0">
              <a:solidFill>
                <a:schemeClr val="bg1"/>
              </a:solidFill>
            </a:rPr>
            <a:t>To move individual bytes from one column to another and spread bytes over columns</a:t>
          </a:r>
          <a:endParaRPr lang="en-US" dirty="0">
            <a:solidFill>
              <a:schemeClr val="bg1"/>
            </a:solidFill>
          </a:endParaRPr>
        </a:p>
      </dgm:t>
    </dgm:pt>
    <dgm:pt modelId="{A6D22131-A891-3745-AA28-A925E7BCCE63}" type="parTrans" cxnId="{37D210B5-9036-B44D-864A-E82BBB3F5E79}">
      <dgm:prSet/>
      <dgm:spPr/>
      <dgm:t>
        <a:bodyPr/>
        <a:lstStyle/>
        <a:p>
          <a:endParaRPr lang="en-US"/>
        </a:p>
      </dgm:t>
    </dgm:pt>
    <dgm:pt modelId="{0296CC65-5718-2A4B-AC55-B223BB07F3DA}" type="sibTrans" cxnId="{37D210B5-9036-B44D-864A-E82BBB3F5E79}">
      <dgm:prSet/>
      <dgm:spPr/>
      <dgm:t>
        <a:bodyPr/>
        <a:lstStyle/>
        <a:p>
          <a:endParaRPr lang="en-US"/>
        </a:p>
      </dgm:t>
    </dgm:pt>
    <dgm:pt modelId="{1A4D7CCA-9A1A-A740-8199-510990335117}" type="pres">
      <dgm:prSet presAssocID="{5B84DF28-B11F-9046-995B-C636724FBF4E}" presName="composite" presStyleCnt="0">
        <dgm:presLayoutVars>
          <dgm:chMax val="3"/>
          <dgm:animLvl val="lvl"/>
          <dgm:resizeHandles val="exact"/>
        </dgm:presLayoutVars>
      </dgm:prSet>
      <dgm:spPr/>
      <dgm:t>
        <a:bodyPr/>
        <a:lstStyle/>
        <a:p>
          <a:endParaRPr lang="en-IN"/>
        </a:p>
      </dgm:t>
    </dgm:pt>
    <dgm:pt modelId="{7CE9B1A9-CB50-C944-96F7-C31E467C9294}" type="pres">
      <dgm:prSet presAssocID="{434267CB-5E72-B143-B1C9-56248B385CD6}" presName="gear1" presStyleLbl="node1" presStyleIdx="0" presStyleCnt="3">
        <dgm:presLayoutVars>
          <dgm:chMax val="1"/>
          <dgm:bulletEnabled val="1"/>
        </dgm:presLayoutVars>
      </dgm:prSet>
      <dgm:spPr/>
      <dgm:t>
        <a:bodyPr/>
        <a:lstStyle/>
        <a:p>
          <a:endParaRPr lang="en-IN"/>
        </a:p>
      </dgm:t>
    </dgm:pt>
    <dgm:pt modelId="{AF59FF78-1FD4-4949-92C2-0AD31D5EDB41}" type="pres">
      <dgm:prSet presAssocID="{434267CB-5E72-B143-B1C9-56248B385CD6}" presName="gear1srcNode" presStyleLbl="node1" presStyleIdx="0" presStyleCnt="3"/>
      <dgm:spPr/>
      <dgm:t>
        <a:bodyPr/>
        <a:lstStyle/>
        <a:p>
          <a:endParaRPr lang="en-IN"/>
        </a:p>
      </dgm:t>
    </dgm:pt>
    <dgm:pt modelId="{3BB11F2F-D470-F94F-B575-C3FF6F73FDB7}" type="pres">
      <dgm:prSet presAssocID="{434267CB-5E72-B143-B1C9-56248B385CD6}" presName="gear1dstNode" presStyleLbl="node1" presStyleIdx="0" presStyleCnt="3"/>
      <dgm:spPr/>
      <dgm:t>
        <a:bodyPr/>
        <a:lstStyle/>
        <a:p>
          <a:endParaRPr lang="en-IN"/>
        </a:p>
      </dgm:t>
    </dgm:pt>
    <dgm:pt modelId="{9B49E411-7D9A-524E-B37A-E7F4C5710809}" type="pres">
      <dgm:prSet presAssocID="{A1A8EC23-AEE3-2D48-91C5-C5751D06A6B7}" presName="gear2" presStyleLbl="node1" presStyleIdx="1" presStyleCnt="3">
        <dgm:presLayoutVars>
          <dgm:chMax val="1"/>
          <dgm:bulletEnabled val="1"/>
        </dgm:presLayoutVars>
      </dgm:prSet>
      <dgm:spPr/>
      <dgm:t>
        <a:bodyPr/>
        <a:lstStyle/>
        <a:p>
          <a:endParaRPr lang="en-IN"/>
        </a:p>
      </dgm:t>
    </dgm:pt>
    <dgm:pt modelId="{3D765407-E71B-704B-9678-443FE8AA88BD}" type="pres">
      <dgm:prSet presAssocID="{A1A8EC23-AEE3-2D48-91C5-C5751D06A6B7}" presName="gear2srcNode" presStyleLbl="node1" presStyleIdx="1" presStyleCnt="3"/>
      <dgm:spPr/>
      <dgm:t>
        <a:bodyPr/>
        <a:lstStyle/>
        <a:p>
          <a:endParaRPr lang="en-IN"/>
        </a:p>
      </dgm:t>
    </dgm:pt>
    <dgm:pt modelId="{15DC735A-47DE-764E-9E59-1D8E8BCCEF02}" type="pres">
      <dgm:prSet presAssocID="{A1A8EC23-AEE3-2D48-91C5-C5751D06A6B7}" presName="gear2dstNode" presStyleLbl="node1" presStyleIdx="1" presStyleCnt="3"/>
      <dgm:spPr/>
      <dgm:t>
        <a:bodyPr/>
        <a:lstStyle/>
        <a:p>
          <a:endParaRPr lang="en-IN"/>
        </a:p>
      </dgm:t>
    </dgm:pt>
    <dgm:pt modelId="{FC66D633-733E-044B-A0C3-96A4A9C5EC28}" type="pres">
      <dgm:prSet presAssocID="{4E5AC959-2D8B-E34A-ABA4-86DBE57220E6}" presName="gear3" presStyleLbl="node1" presStyleIdx="2" presStyleCnt="3"/>
      <dgm:spPr/>
      <dgm:t>
        <a:bodyPr/>
        <a:lstStyle/>
        <a:p>
          <a:endParaRPr lang="en-IN"/>
        </a:p>
      </dgm:t>
    </dgm:pt>
    <dgm:pt modelId="{6187FF5F-6B6E-AD4F-B60F-7FBFAD7540B1}" type="pres">
      <dgm:prSet presAssocID="{4E5AC959-2D8B-E34A-ABA4-86DBE57220E6}" presName="gear3tx" presStyleLbl="node1" presStyleIdx="2" presStyleCnt="3">
        <dgm:presLayoutVars>
          <dgm:chMax val="1"/>
          <dgm:bulletEnabled val="1"/>
        </dgm:presLayoutVars>
      </dgm:prSet>
      <dgm:spPr/>
      <dgm:t>
        <a:bodyPr/>
        <a:lstStyle/>
        <a:p>
          <a:endParaRPr lang="en-IN"/>
        </a:p>
      </dgm:t>
    </dgm:pt>
    <dgm:pt modelId="{8782A666-F755-8346-8FDC-734F055D7BF3}" type="pres">
      <dgm:prSet presAssocID="{4E5AC959-2D8B-E34A-ABA4-86DBE57220E6}" presName="gear3srcNode" presStyleLbl="node1" presStyleIdx="2" presStyleCnt="3"/>
      <dgm:spPr/>
      <dgm:t>
        <a:bodyPr/>
        <a:lstStyle/>
        <a:p>
          <a:endParaRPr lang="en-IN"/>
        </a:p>
      </dgm:t>
    </dgm:pt>
    <dgm:pt modelId="{46E94070-F03E-6445-98B3-3653062D9551}" type="pres">
      <dgm:prSet presAssocID="{4E5AC959-2D8B-E34A-ABA4-86DBE57220E6}" presName="gear3dstNode" presStyleLbl="node1" presStyleIdx="2" presStyleCnt="3"/>
      <dgm:spPr/>
      <dgm:t>
        <a:bodyPr/>
        <a:lstStyle/>
        <a:p>
          <a:endParaRPr lang="en-IN"/>
        </a:p>
      </dgm:t>
    </dgm:pt>
    <dgm:pt modelId="{718163F0-E4B8-2C44-9EA7-C31368A53FB9}" type="pres">
      <dgm:prSet presAssocID="{0C120FD5-0A8F-9243-B313-CBFFD26E855A}" presName="connector1" presStyleLbl="sibTrans2D1" presStyleIdx="0" presStyleCnt="3"/>
      <dgm:spPr/>
      <dgm:t>
        <a:bodyPr/>
        <a:lstStyle/>
        <a:p>
          <a:endParaRPr lang="en-IN"/>
        </a:p>
      </dgm:t>
    </dgm:pt>
    <dgm:pt modelId="{EC6D351E-D8D4-5841-9F1F-1004F2C5670C}" type="pres">
      <dgm:prSet presAssocID="{AEEBD928-15FE-E746-B643-9C74016328F0}" presName="connector2" presStyleLbl="sibTrans2D1" presStyleIdx="1" presStyleCnt="3"/>
      <dgm:spPr/>
      <dgm:t>
        <a:bodyPr/>
        <a:lstStyle/>
        <a:p>
          <a:endParaRPr lang="en-IN"/>
        </a:p>
      </dgm:t>
    </dgm:pt>
    <dgm:pt modelId="{CE88234C-4E3F-6745-BA6F-5E14EAED0857}" type="pres">
      <dgm:prSet presAssocID="{0296CC65-5718-2A4B-AC55-B223BB07F3DA}" presName="connector3" presStyleLbl="sibTrans2D1" presStyleIdx="2" presStyleCnt="3"/>
      <dgm:spPr/>
      <dgm:t>
        <a:bodyPr/>
        <a:lstStyle/>
        <a:p>
          <a:endParaRPr lang="en-IN"/>
        </a:p>
      </dgm:t>
    </dgm:pt>
  </dgm:ptLst>
  <dgm:cxnLst>
    <dgm:cxn modelId="{E19E0577-DBF7-1F44-A6F4-87F9083581FB}" type="presOf" srcId="{5B84DF28-B11F-9046-995B-C636724FBF4E}" destId="{1A4D7CCA-9A1A-A740-8199-510990335117}" srcOrd="0" destOrd="0" presId="urn:microsoft.com/office/officeart/2005/8/layout/gear1"/>
    <dgm:cxn modelId="{37D210B5-9036-B44D-864A-E82BBB3F5E79}" srcId="{5B84DF28-B11F-9046-995B-C636724FBF4E}" destId="{4E5AC959-2D8B-E34A-ABA4-86DBE57220E6}" srcOrd="2" destOrd="0" parTransId="{A6D22131-A891-3745-AA28-A925E7BCCE63}" sibTransId="{0296CC65-5718-2A4B-AC55-B223BB07F3DA}"/>
    <dgm:cxn modelId="{795D979F-C1A2-2346-A11F-A4FF9A9848B0}" type="presOf" srcId="{434267CB-5E72-B143-B1C9-56248B385CD6}" destId="{7CE9B1A9-CB50-C944-96F7-C31E467C9294}" srcOrd="0" destOrd="0" presId="urn:microsoft.com/office/officeart/2005/8/layout/gear1"/>
    <dgm:cxn modelId="{7B1B9F91-669A-1D42-A6FD-23D1DDB2E1E3}" srcId="{5B84DF28-B11F-9046-995B-C636724FBF4E}" destId="{434267CB-5E72-B143-B1C9-56248B385CD6}" srcOrd="0" destOrd="0" parTransId="{FF4C453B-EA53-4440-B934-099E36DB1199}" sibTransId="{0C120FD5-0A8F-9243-B313-CBFFD26E855A}"/>
    <dgm:cxn modelId="{C3F5DA32-4E6C-894D-A889-7C5F0F413926}" type="presOf" srcId="{434267CB-5E72-B143-B1C9-56248B385CD6}" destId="{AF59FF78-1FD4-4949-92C2-0AD31D5EDB41}" srcOrd="1" destOrd="0" presId="urn:microsoft.com/office/officeart/2005/8/layout/gear1"/>
    <dgm:cxn modelId="{1A83AB5A-B6BA-3B4C-8F5C-C89EDD6BB7D4}" type="presOf" srcId="{A1A8EC23-AEE3-2D48-91C5-C5751D06A6B7}" destId="{9B49E411-7D9A-524E-B37A-E7F4C5710809}" srcOrd="0" destOrd="0" presId="urn:microsoft.com/office/officeart/2005/8/layout/gear1"/>
    <dgm:cxn modelId="{C861E06D-937D-414A-BB1D-6DCCDBDC2C0E}" type="presOf" srcId="{0C120FD5-0A8F-9243-B313-CBFFD26E855A}" destId="{718163F0-E4B8-2C44-9EA7-C31368A53FB9}" srcOrd="0" destOrd="0" presId="urn:microsoft.com/office/officeart/2005/8/layout/gear1"/>
    <dgm:cxn modelId="{6586BA56-A300-6D4C-97C6-C766D5DB7A59}" type="presOf" srcId="{4E5AC959-2D8B-E34A-ABA4-86DBE57220E6}" destId="{FC66D633-733E-044B-A0C3-96A4A9C5EC28}" srcOrd="0" destOrd="0" presId="urn:microsoft.com/office/officeart/2005/8/layout/gear1"/>
    <dgm:cxn modelId="{ADBFEEFC-8DDF-BB40-8B60-5D2A42BE868C}" type="presOf" srcId="{A1A8EC23-AEE3-2D48-91C5-C5751D06A6B7}" destId="{3D765407-E71B-704B-9678-443FE8AA88BD}" srcOrd="1" destOrd="0" presId="urn:microsoft.com/office/officeart/2005/8/layout/gear1"/>
    <dgm:cxn modelId="{BAC824BD-BDEE-7A4A-A4DA-CEF384C1E3F2}" srcId="{5B84DF28-B11F-9046-995B-C636724FBF4E}" destId="{A1A8EC23-AEE3-2D48-91C5-C5751D06A6B7}" srcOrd="1" destOrd="0" parTransId="{1E3C8C2D-01A2-9C4A-AE9D-8656171373A6}" sibTransId="{AEEBD928-15FE-E746-B643-9C74016328F0}"/>
    <dgm:cxn modelId="{26CE93BC-6511-D043-BA8F-485881C379D0}" type="presOf" srcId="{4E5AC959-2D8B-E34A-ABA4-86DBE57220E6}" destId="{8782A666-F755-8346-8FDC-734F055D7BF3}" srcOrd="2" destOrd="0" presId="urn:microsoft.com/office/officeart/2005/8/layout/gear1"/>
    <dgm:cxn modelId="{FD02871E-8C39-E84C-89E1-E4B4B5E8AFDC}" type="presOf" srcId="{4E5AC959-2D8B-E34A-ABA4-86DBE57220E6}" destId="{46E94070-F03E-6445-98B3-3653062D9551}" srcOrd="3" destOrd="0" presId="urn:microsoft.com/office/officeart/2005/8/layout/gear1"/>
    <dgm:cxn modelId="{4C1F26AA-4418-A54F-BE98-7B6534533F4E}" type="presOf" srcId="{434267CB-5E72-B143-B1C9-56248B385CD6}" destId="{3BB11F2F-D470-F94F-B575-C3FF6F73FDB7}" srcOrd="2" destOrd="0" presId="urn:microsoft.com/office/officeart/2005/8/layout/gear1"/>
    <dgm:cxn modelId="{DD867E0A-699D-F641-95B2-826053A8720E}" type="presOf" srcId="{4E5AC959-2D8B-E34A-ABA4-86DBE57220E6}" destId="{6187FF5F-6B6E-AD4F-B60F-7FBFAD7540B1}" srcOrd="1" destOrd="0" presId="urn:microsoft.com/office/officeart/2005/8/layout/gear1"/>
    <dgm:cxn modelId="{77FC2E47-84BC-144E-90EF-32C7221E1B17}" type="presOf" srcId="{0296CC65-5718-2A4B-AC55-B223BB07F3DA}" destId="{CE88234C-4E3F-6745-BA6F-5E14EAED0857}" srcOrd="0" destOrd="0" presId="urn:microsoft.com/office/officeart/2005/8/layout/gear1"/>
    <dgm:cxn modelId="{6E6E6008-FAC4-104C-B2D2-D4CD5E044469}" type="presOf" srcId="{A1A8EC23-AEE3-2D48-91C5-C5751D06A6B7}" destId="{15DC735A-47DE-764E-9E59-1D8E8BCCEF02}" srcOrd="2" destOrd="0" presId="urn:microsoft.com/office/officeart/2005/8/layout/gear1"/>
    <dgm:cxn modelId="{D0912FB0-29DE-F041-A9DF-15545E4EBD4A}" type="presOf" srcId="{AEEBD928-15FE-E746-B643-9C74016328F0}" destId="{EC6D351E-D8D4-5841-9F1F-1004F2C5670C}" srcOrd="0" destOrd="0" presId="urn:microsoft.com/office/officeart/2005/8/layout/gear1"/>
    <dgm:cxn modelId="{49CDD418-6CDE-BA45-8537-8716C76A440C}" type="presParOf" srcId="{1A4D7CCA-9A1A-A740-8199-510990335117}" destId="{7CE9B1A9-CB50-C944-96F7-C31E467C9294}" srcOrd="0" destOrd="0" presId="urn:microsoft.com/office/officeart/2005/8/layout/gear1"/>
    <dgm:cxn modelId="{94866538-88E0-6443-9B4A-B79A8850D074}" type="presParOf" srcId="{1A4D7CCA-9A1A-A740-8199-510990335117}" destId="{AF59FF78-1FD4-4949-92C2-0AD31D5EDB41}" srcOrd="1" destOrd="0" presId="urn:microsoft.com/office/officeart/2005/8/layout/gear1"/>
    <dgm:cxn modelId="{28DB9736-96B9-214F-B23F-234A242A4CAD}" type="presParOf" srcId="{1A4D7CCA-9A1A-A740-8199-510990335117}" destId="{3BB11F2F-D470-F94F-B575-C3FF6F73FDB7}" srcOrd="2" destOrd="0" presId="urn:microsoft.com/office/officeart/2005/8/layout/gear1"/>
    <dgm:cxn modelId="{CAE23270-77EC-EC46-9C75-1706F0AE2AFC}" type="presParOf" srcId="{1A4D7CCA-9A1A-A740-8199-510990335117}" destId="{9B49E411-7D9A-524E-B37A-E7F4C5710809}" srcOrd="3" destOrd="0" presId="urn:microsoft.com/office/officeart/2005/8/layout/gear1"/>
    <dgm:cxn modelId="{ADB16AAC-0D40-5943-9174-3C89711AD370}" type="presParOf" srcId="{1A4D7CCA-9A1A-A740-8199-510990335117}" destId="{3D765407-E71B-704B-9678-443FE8AA88BD}" srcOrd="4" destOrd="0" presId="urn:microsoft.com/office/officeart/2005/8/layout/gear1"/>
    <dgm:cxn modelId="{27F30F50-B593-1F4A-9C94-8ED24F26F3AA}" type="presParOf" srcId="{1A4D7CCA-9A1A-A740-8199-510990335117}" destId="{15DC735A-47DE-764E-9E59-1D8E8BCCEF02}" srcOrd="5" destOrd="0" presId="urn:microsoft.com/office/officeart/2005/8/layout/gear1"/>
    <dgm:cxn modelId="{5DDB8704-5369-2847-988B-EEC9AC711E19}" type="presParOf" srcId="{1A4D7CCA-9A1A-A740-8199-510990335117}" destId="{FC66D633-733E-044B-A0C3-96A4A9C5EC28}" srcOrd="6" destOrd="0" presId="urn:microsoft.com/office/officeart/2005/8/layout/gear1"/>
    <dgm:cxn modelId="{46151A17-3FAF-1F44-AA43-A0C5D0EABAED}" type="presParOf" srcId="{1A4D7CCA-9A1A-A740-8199-510990335117}" destId="{6187FF5F-6B6E-AD4F-B60F-7FBFAD7540B1}" srcOrd="7" destOrd="0" presId="urn:microsoft.com/office/officeart/2005/8/layout/gear1"/>
    <dgm:cxn modelId="{192D2B3E-BB88-E84D-864A-FDD1253F5465}" type="presParOf" srcId="{1A4D7CCA-9A1A-A740-8199-510990335117}" destId="{8782A666-F755-8346-8FDC-734F055D7BF3}" srcOrd="8" destOrd="0" presId="urn:microsoft.com/office/officeart/2005/8/layout/gear1"/>
    <dgm:cxn modelId="{77903003-1F82-C84A-9617-470688B2DA6C}" type="presParOf" srcId="{1A4D7CCA-9A1A-A740-8199-510990335117}" destId="{46E94070-F03E-6445-98B3-3653062D9551}" srcOrd="9" destOrd="0" presId="urn:microsoft.com/office/officeart/2005/8/layout/gear1"/>
    <dgm:cxn modelId="{D80E0540-3AEA-8740-B531-F7703B3E39BE}" type="presParOf" srcId="{1A4D7CCA-9A1A-A740-8199-510990335117}" destId="{718163F0-E4B8-2C44-9EA7-C31368A53FB9}" srcOrd="10" destOrd="0" presId="urn:microsoft.com/office/officeart/2005/8/layout/gear1"/>
    <dgm:cxn modelId="{07F93F62-4BC0-3A4A-B093-0D504DCF3F04}" type="presParOf" srcId="{1A4D7CCA-9A1A-A740-8199-510990335117}" destId="{EC6D351E-D8D4-5841-9F1F-1004F2C5670C}" srcOrd="11" destOrd="0" presId="urn:microsoft.com/office/officeart/2005/8/layout/gear1"/>
    <dgm:cxn modelId="{1B5FF24C-8688-F940-8AC6-15FAC2DD5CD0}" type="presParOf" srcId="{1A4D7CCA-9A1A-A740-8199-510990335117}" destId="{CE88234C-4E3F-6745-BA6F-5E14EAED0857}"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8FE197-4DDB-A745-BDC8-649AC6FE8023}"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9473FC67-656E-E94D-9A66-24DE048BE2EB}">
      <dgm:prSet phldrT="[Text]"/>
      <dgm:spPr/>
      <dgm:t>
        <a:bodyPr/>
        <a:lstStyle/>
        <a:p>
          <a:r>
            <a:rPr lang="en-US" b="1" i="0" dirty="0">
              <a:solidFill>
                <a:schemeClr val="bg1"/>
              </a:solidFill>
              <a:ea typeface="+mn-ea"/>
            </a:rPr>
            <a:t>1</a:t>
          </a:r>
          <a:endParaRPr lang="en-US" b="1" i="0" dirty="0">
            <a:solidFill>
              <a:schemeClr val="bg1"/>
            </a:solidFill>
          </a:endParaRPr>
        </a:p>
      </dgm:t>
    </dgm:pt>
    <dgm:pt modelId="{7DD8EECF-5877-6E40-81E6-BC23C15F514A}" type="parTrans" cxnId="{C4C3F72B-328B-7C4C-B63E-72906F87DA96}">
      <dgm:prSet/>
      <dgm:spPr/>
      <dgm:t>
        <a:bodyPr/>
        <a:lstStyle/>
        <a:p>
          <a:endParaRPr lang="en-US"/>
        </a:p>
      </dgm:t>
    </dgm:pt>
    <dgm:pt modelId="{D4FC6BD8-DC16-3049-B7B9-FA1CF7782884}" type="sibTrans" cxnId="{C4C3F72B-328B-7C4C-B63E-72906F87DA96}">
      <dgm:prSet/>
      <dgm:spPr/>
      <dgm:t>
        <a:bodyPr/>
        <a:lstStyle/>
        <a:p>
          <a:endParaRPr lang="en-US"/>
        </a:p>
      </dgm:t>
    </dgm:pt>
    <dgm:pt modelId="{427FC7C2-3137-854E-AB34-581C57E2FF6C}">
      <dgm:prSet/>
      <dgm:spPr/>
      <dgm:t>
        <a:bodyPr/>
        <a:lstStyle/>
        <a:p>
          <a:r>
            <a:rPr lang="en-US" dirty="0">
              <a:ea typeface="+mn-ea"/>
            </a:rPr>
            <a:t>A third party could select the key and physically deliver it to A and B</a:t>
          </a:r>
        </a:p>
      </dgm:t>
    </dgm:pt>
    <dgm:pt modelId="{B2882D0A-8FD1-ED42-935F-E8C3B991F196}" type="parTrans" cxnId="{191FEF2E-B760-F142-A3E5-D122BDB55678}">
      <dgm:prSet/>
      <dgm:spPr/>
      <dgm:t>
        <a:bodyPr/>
        <a:lstStyle/>
        <a:p>
          <a:endParaRPr lang="en-US"/>
        </a:p>
      </dgm:t>
    </dgm:pt>
    <dgm:pt modelId="{EB0FF72B-E8D8-3E4F-89BD-BF4A39413FB0}" type="sibTrans" cxnId="{191FEF2E-B760-F142-A3E5-D122BDB55678}">
      <dgm:prSet/>
      <dgm:spPr/>
      <dgm:t>
        <a:bodyPr/>
        <a:lstStyle/>
        <a:p>
          <a:endParaRPr lang="en-US"/>
        </a:p>
      </dgm:t>
    </dgm:pt>
    <dgm:pt modelId="{CC005458-867D-7B4D-ADB2-A8901A1B1074}">
      <dgm:prSet/>
      <dgm:spPr/>
      <dgm:t>
        <a:bodyPr/>
        <a:lstStyle/>
        <a:p>
          <a:r>
            <a:rPr lang="en-US" dirty="0">
              <a:ea typeface="+mn-ea"/>
            </a:rPr>
            <a:t>If A and B have previously and recently used a key, one party could transmit the new key to the other, encrypted using the old key</a:t>
          </a:r>
        </a:p>
      </dgm:t>
    </dgm:pt>
    <dgm:pt modelId="{35D360DE-3BD9-F44B-85E3-666025FF44F8}" type="parTrans" cxnId="{43D0D8C0-2915-324A-A173-AF87FEEDB0E7}">
      <dgm:prSet/>
      <dgm:spPr/>
      <dgm:t>
        <a:bodyPr/>
        <a:lstStyle/>
        <a:p>
          <a:endParaRPr lang="en-US"/>
        </a:p>
      </dgm:t>
    </dgm:pt>
    <dgm:pt modelId="{07183291-A770-A94A-B2B8-F81F901C0358}" type="sibTrans" cxnId="{43D0D8C0-2915-324A-A173-AF87FEEDB0E7}">
      <dgm:prSet/>
      <dgm:spPr/>
      <dgm:t>
        <a:bodyPr/>
        <a:lstStyle/>
        <a:p>
          <a:endParaRPr lang="en-US"/>
        </a:p>
      </dgm:t>
    </dgm:pt>
    <dgm:pt modelId="{098F6A45-D20D-DC4C-9FAB-B5B1761B3CB4}">
      <dgm:prSet/>
      <dgm:spPr/>
      <dgm:t>
        <a:bodyPr/>
        <a:lstStyle/>
        <a:p>
          <a:r>
            <a:rPr lang="en-US" dirty="0">
              <a:ea typeface="+mn-ea"/>
            </a:rPr>
            <a:t>If A and B each have an encrypted connection to a third party C,         C could deliver a key on the encrypted links to A and B</a:t>
          </a:r>
        </a:p>
      </dgm:t>
    </dgm:pt>
    <dgm:pt modelId="{9FC7EA24-5D08-1B46-9B3D-D87C2003F3D6}" type="parTrans" cxnId="{43D91966-F00E-DB4F-B7BC-670485C2F3B3}">
      <dgm:prSet/>
      <dgm:spPr/>
      <dgm:t>
        <a:bodyPr/>
        <a:lstStyle/>
        <a:p>
          <a:endParaRPr lang="en-US"/>
        </a:p>
      </dgm:t>
    </dgm:pt>
    <dgm:pt modelId="{D9B781FA-24A9-1641-BF37-3C77810AA36C}" type="sibTrans" cxnId="{43D91966-F00E-DB4F-B7BC-670485C2F3B3}">
      <dgm:prSet/>
      <dgm:spPr/>
      <dgm:t>
        <a:bodyPr/>
        <a:lstStyle/>
        <a:p>
          <a:endParaRPr lang="en-US"/>
        </a:p>
      </dgm:t>
    </dgm:pt>
    <dgm:pt modelId="{CF1F6C1F-B55D-8A40-95C4-921FAA6E9B7C}">
      <dgm:prSet phldrT="[Text]"/>
      <dgm:spPr/>
      <dgm:t>
        <a:bodyPr/>
        <a:lstStyle/>
        <a:p>
          <a:r>
            <a:rPr lang="en-US" b="1" i="0" dirty="0">
              <a:solidFill>
                <a:schemeClr val="bg1"/>
              </a:solidFill>
            </a:rPr>
            <a:t>2</a:t>
          </a:r>
        </a:p>
      </dgm:t>
    </dgm:pt>
    <dgm:pt modelId="{F77B1DA3-F87E-484B-9540-18ABB0D3229D}" type="parTrans" cxnId="{55A6EE15-1A7E-654B-8926-672B225C8746}">
      <dgm:prSet/>
      <dgm:spPr/>
      <dgm:t>
        <a:bodyPr/>
        <a:lstStyle/>
        <a:p>
          <a:endParaRPr lang="en-US"/>
        </a:p>
      </dgm:t>
    </dgm:pt>
    <dgm:pt modelId="{298D1480-3B87-7542-B125-244A71DA56F5}" type="sibTrans" cxnId="{55A6EE15-1A7E-654B-8926-672B225C8746}">
      <dgm:prSet/>
      <dgm:spPr/>
      <dgm:t>
        <a:bodyPr/>
        <a:lstStyle/>
        <a:p>
          <a:endParaRPr lang="en-US"/>
        </a:p>
      </dgm:t>
    </dgm:pt>
    <dgm:pt modelId="{9FD52420-2F75-C948-ABD1-8012E2372496}">
      <dgm:prSet/>
      <dgm:spPr/>
      <dgm:t>
        <a:bodyPr/>
        <a:lstStyle/>
        <a:p>
          <a:r>
            <a:rPr lang="en-US" b="1" i="0" dirty="0">
              <a:solidFill>
                <a:schemeClr val="bg1"/>
              </a:solidFill>
              <a:ea typeface="+mn-ea"/>
            </a:rPr>
            <a:t>3</a:t>
          </a:r>
        </a:p>
      </dgm:t>
    </dgm:pt>
    <dgm:pt modelId="{F02A00BC-EFA7-E041-A293-BFDCA44C446B}" type="parTrans" cxnId="{87F9BA7C-74DF-534D-A033-41D688E3A4F4}">
      <dgm:prSet/>
      <dgm:spPr/>
      <dgm:t>
        <a:bodyPr/>
        <a:lstStyle/>
        <a:p>
          <a:endParaRPr lang="en-US"/>
        </a:p>
      </dgm:t>
    </dgm:pt>
    <dgm:pt modelId="{BCF63C5F-291D-2B43-8787-F65B80DB35D5}" type="sibTrans" cxnId="{87F9BA7C-74DF-534D-A033-41D688E3A4F4}">
      <dgm:prSet/>
      <dgm:spPr/>
      <dgm:t>
        <a:bodyPr/>
        <a:lstStyle/>
        <a:p>
          <a:endParaRPr lang="en-US"/>
        </a:p>
      </dgm:t>
    </dgm:pt>
    <dgm:pt modelId="{C1FA5D0D-3F51-FA4F-AA9B-9239DD2F6092}">
      <dgm:prSet/>
      <dgm:spPr/>
      <dgm:t>
        <a:bodyPr/>
        <a:lstStyle/>
        <a:p>
          <a:r>
            <a:rPr lang="en-US" b="1" i="0" dirty="0">
              <a:solidFill>
                <a:schemeClr val="bg1"/>
              </a:solidFill>
              <a:ea typeface="+mn-ea"/>
            </a:rPr>
            <a:t>4</a:t>
          </a:r>
        </a:p>
      </dgm:t>
    </dgm:pt>
    <dgm:pt modelId="{7E0A1214-7A61-7F41-89D4-F90C123A6E07}" type="parTrans" cxnId="{99E915E9-23BD-9040-B516-CD405AE8547C}">
      <dgm:prSet/>
      <dgm:spPr/>
      <dgm:t>
        <a:bodyPr/>
        <a:lstStyle/>
        <a:p>
          <a:endParaRPr lang="en-US"/>
        </a:p>
      </dgm:t>
    </dgm:pt>
    <dgm:pt modelId="{60767918-91F3-CF4D-A8E0-4E3B3C17BB50}" type="sibTrans" cxnId="{99E915E9-23BD-9040-B516-CD405AE8547C}">
      <dgm:prSet/>
      <dgm:spPr/>
      <dgm:t>
        <a:bodyPr/>
        <a:lstStyle/>
        <a:p>
          <a:endParaRPr lang="en-US"/>
        </a:p>
      </dgm:t>
    </dgm:pt>
    <dgm:pt modelId="{E2D10D78-017F-D34E-94D0-DF1FC2BB04F3}">
      <dgm:prSet phldrT="[Text]"/>
      <dgm:spPr/>
      <dgm:t>
        <a:bodyPr/>
        <a:lstStyle/>
        <a:p>
          <a:r>
            <a:rPr lang="en-US" dirty="0">
              <a:ea typeface="+mn-ea"/>
            </a:rPr>
            <a:t>A key could be selected by A and physically delivered to B</a:t>
          </a:r>
          <a:endParaRPr lang="en-US" dirty="0"/>
        </a:p>
      </dgm:t>
    </dgm:pt>
    <dgm:pt modelId="{83CD2007-F469-5A47-B9CB-AEFACA3395F6}" type="sibTrans" cxnId="{B62C2FE6-F80F-1E47-B3E9-BF47B5AB789E}">
      <dgm:prSet/>
      <dgm:spPr/>
      <dgm:t>
        <a:bodyPr/>
        <a:lstStyle/>
        <a:p>
          <a:endParaRPr lang="en-US"/>
        </a:p>
      </dgm:t>
    </dgm:pt>
    <dgm:pt modelId="{2D4915A9-AB22-0140-8025-9F58C933A511}" type="parTrans" cxnId="{B62C2FE6-F80F-1E47-B3E9-BF47B5AB789E}">
      <dgm:prSet/>
      <dgm:spPr/>
      <dgm:t>
        <a:bodyPr/>
        <a:lstStyle/>
        <a:p>
          <a:endParaRPr lang="en-US"/>
        </a:p>
      </dgm:t>
    </dgm:pt>
    <dgm:pt modelId="{20F414EF-8AD4-9A47-8FB6-2242EC33BD40}" type="pres">
      <dgm:prSet presAssocID="{538FE197-4DDB-A745-BDC8-649AC6FE8023}" presName="linearFlow" presStyleCnt="0">
        <dgm:presLayoutVars>
          <dgm:dir/>
          <dgm:animLvl val="lvl"/>
          <dgm:resizeHandles val="exact"/>
        </dgm:presLayoutVars>
      </dgm:prSet>
      <dgm:spPr/>
      <dgm:t>
        <a:bodyPr/>
        <a:lstStyle/>
        <a:p>
          <a:endParaRPr lang="en-IN"/>
        </a:p>
      </dgm:t>
    </dgm:pt>
    <dgm:pt modelId="{B16E32B0-2CDB-CD4A-BA85-A71FC68B46B8}" type="pres">
      <dgm:prSet presAssocID="{9473FC67-656E-E94D-9A66-24DE048BE2EB}" presName="composite" presStyleCnt="0"/>
      <dgm:spPr/>
    </dgm:pt>
    <dgm:pt modelId="{7D666EB3-B40C-924E-93BD-2F063C0F0DDF}" type="pres">
      <dgm:prSet presAssocID="{9473FC67-656E-E94D-9A66-24DE048BE2EB}" presName="parentText" presStyleLbl="alignNode1" presStyleIdx="0" presStyleCnt="4">
        <dgm:presLayoutVars>
          <dgm:chMax val="1"/>
          <dgm:bulletEnabled val="1"/>
        </dgm:presLayoutVars>
      </dgm:prSet>
      <dgm:spPr/>
      <dgm:t>
        <a:bodyPr/>
        <a:lstStyle/>
        <a:p>
          <a:endParaRPr lang="en-IN"/>
        </a:p>
      </dgm:t>
    </dgm:pt>
    <dgm:pt modelId="{9E8B79B9-A41A-714C-ACD5-7B7BCC26866A}" type="pres">
      <dgm:prSet presAssocID="{9473FC67-656E-E94D-9A66-24DE048BE2EB}" presName="descendantText" presStyleLbl="alignAcc1" presStyleIdx="0" presStyleCnt="4">
        <dgm:presLayoutVars>
          <dgm:bulletEnabled val="1"/>
        </dgm:presLayoutVars>
      </dgm:prSet>
      <dgm:spPr/>
      <dgm:t>
        <a:bodyPr/>
        <a:lstStyle/>
        <a:p>
          <a:endParaRPr lang="en-IN"/>
        </a:p>
      </dgm:t>
    </dgm:pt>
    <dgm:pt modelId="{AE949AD4-EE5E-B94B-A69B-9262A439170D}" type="pres">
      <dgm:prSet presAssocID="{D4FC6BD8-DC16-3049-B7B9-FA1CF7782884}" presName="sp" presStyleCnt="0"/>
      <dgm:spPr/>
    </dgm:pt>
    <dgm:pt modelId="{2E092CFA-F78C-6541-9CB9-E96086FDF619}" type="pres">
      <dgm:prSet presAssocID="{CF1F6C1F-B55D-8A40-95C4-921FAA6E9B7C}" presName="composite" presStyleCnt="0"/>
      <dgm:spPr/>
    </dgm:pt>
    <dgm:pt modelId="{3B3CCB9B-ACA1-3048-8C85-82028E4D4D0D}" type="pres">
      <dgm:prSet presAssocID="{CF1F6C1F-B55D-8A40-95C4-921FAA6E9B7C}" presName="parentText" presStyleLbl="alignNode1" presStyleIdx="1" presStyleCnt="4">
        <dgm:presLayoutVars>
          <dgm:chMax val="1"/>
          <dgm:bulletEnabled val="1"/>
        </dgm:presLayoutVars>
      </dgm:prSet>
      <dgm:spPr/>
      <dgm:t>
        <a:bodyPr/>
        <a:lstStyle/>
        <a:p>
          <a:endParaRPr lang="en-IN"/>
        </a:p>
      </dgm:t>
    </dgm:pt>
    <dgm:pt modelId="{C07ED9D2-0725-614B-AA3F-43CFD12E1175}" type="pres">
      <dgm:prSet presAssocID="{CF1F6C1F-B55D-8A40-95C4-921FAA6E9B7C}" presName="descendantText" presStyleLbl="alignAcc1" presStyleIdx="1" presStyleCnt="4">
        <dgm:presLayoutVars>
          <dgm:bulletEnabled val="1"/>
        </dgm:presLayoutVars>
      </dgm:prSet>
      <dgm:spPr/>
      <dgm:t>
        <a:bodyPr/>
        <a:lstStyle/>
        <a:p>
          <a:endParaRPr lang="en-IN"/>
        </a:p>
      </dgm:t>
    </dgm:pt>
    <dgm:pt modelId="{86C454DE-0F6E-3746-B80D-E0B93DC32054}" type="pres">
      <dgm:prSet presAssocID="{298D1480-3B87-7542-B125-244A71DA56F5}" presName="sp" presStyleCnt="0"/>
      <dgm:spPr/>
    </dgm:pt>
    <dgm:pt modelId="{15147EE2-4D61-A84D-9CF5-29F595C9CEEF}" type="pres">
      <dgm:prSet presAssocID="{9FD52420-2F75-C948-ABD1-8012E2372496}" presName="composite" presStyleCnt="0"/>
      <dgm:spPr/>
    </dgm:pt>
    <dgm:pt modelId="{E930607E-2DF9-8E46-8502-702AD6D4BA63}" type="pres">
      <dgm:prSet presAssocID="{9FD52420-2F75-C948-ABD1-8012E2372496}" presName="parentText" presStyleLbl="alignNode1" presStyleIdx="2" presStyleCnt="4">
        <dgm:presLayoutVars>
          <dgm:chMax val="1"/>
          <dgm:bulletEnabled val="1"/>
        </dgm:presLayoutVars>
      </dgm:prSet>
      <dgm:spPr/>
      <dgm:t>
        <a:bodyPr/>
        <a:lstStyle/>
        <a:p>
          <a:endParaRPr lang="en-IN"/>
        </a:p>
      </dgm:t>
    </dgm:pt>
    <dgm:pt modelId="{E49E5850-B06F-6D40-B491-4AB73FA66EAC}" type="pres">
      <dgm:prSet presAssocID="{9FD52420-2F75-C948-ABD1-8012E2372496}" presName="descendantText" presStyleLbl="alignAcc1" presStyleIdx="2" presStyleCnt="4">
        <dgm:presLayoutVars>
          <dgm:bulletEnabled val="1"/>
        </dgm:presLayoutVars>
      </dgm:prSet>
      <dgm:spPr/>
      <dgm:t>
        <a:bodyPr/>
        <a:lstStyle/>
        <a:p>
          <a:endParaRPr lang="en-IN"/>
        </a:p>
      </dgm:t>
    </dgm:pt>
    <dgm:pt modelId="{0C3450CD-1D87-B140-8428-DF98B95F9037}" type="pres">
      <dgm:prSet presAssocID="{BCF63C5F-291D-2B43-8787-F65B80DB35D5}" presName="sp" presStyleCnt="0"/>
      <dgm:spPr/>
    </dgm:pt>
    <dgm:pt modelId="{D499EC36-A261-BB4A-910C-02657B38176C}" type="pres">
      <dgm:prSet presAssocID="{C1FA5D0D-3F51-FA4F-AA9B-9239DD2F6092}" presName="composite" presStyleCnt="0"/>
      <dgm:spPr/>
    </dgm:pt>
    <dgm:pt modelId="{76498AD5-0574-CF47-960E-68DDB9890FB9}" type="pres">
      <dgm:prSet presAssocID="{C1FA5D0D-3F51-FA4F-AA9B-9239DD2F6092}" presName="parentText" presStyleLbl="alignNode1" presStyleIdx="3" presStyleCnt="4">
        <dgm:presLayoutVars>
          <dgm:chMax val="1"/>
          <dgm:bulletEnabled val="1"/>
        </dgm:presLayoutVars>
      </dgm:prSet>
      <dgm:spPr/>
      <dgm:t>
        <a:bodyPr/>
        <a:lstStyle/>
        <a:p>
          <a:endParaRPr lang="en-IN"/>
        </a:p>
      </dgm:t>
    </dgm:pt>
    <dgm:pt modelId="{B1577744-7016-7942-92B1-68603F262349}" type="pres">
      <dgm:prSet presAssocID="{C1FA5D0D-3F51-FA4F-AA9B-9239DD2F6092}" presName="descendantText" presStyleLbl="alignAcc1" presStyleIdx="3" presStyleCnt="4">
        <dgm:presLayoutVars>
          <dgm:bulletEnabled val="1"/>
        </dgm:presLayoutVars>
      </dgm:prSet>
      <dgm:spPr/>
      <dgm:t>
        <a:bodyPr/>
        <a:lstStyle/>
        <a:p>
          <a:endParaRPr lang="en-IN"/>
        </a:p>
      </dgm:t>
    </dgm:pt>
  </dgm:ptLst>
  <dgm:cxnLst>
    <dgm:cxn modelId="{55A6EE15-1A7E-654B-8926-672B225C8746}" srcId="{538FE197-4DDB-A745-BDC8-649AC6FE8023}" destId="{CF1F6C1F-B55D-8A40-95C4-921FAA6E9B7C}" srcOrd="1" destOrd="0" parTransId="{F77B1DA3-F87E-484B-9540-18ABB0D3229D}" sibTransId="{298D1480-3B87-7542-B125-244A71DA56F5}"/>
    <dgm:cxn modelId="{268CEC87-AB56-424B-AB75-89A363D3F14A}" type="presOf" srcId="{538FE197-4DDB-A745-BDC8-649AC6FE8023}" destId="{20F414EF-8AD4-9A47-8FB6-2242EC33BD40}" srcOrd="0" destOrd="0" presId="urn:microsoft.com/office/officeart/2005/8/layout/chevron2"/>
    <dgm:cxn modelId="{C4C3F72B-328B-7C4C-B63E-72906F87DA96}" srcId="{538FE197-4DDB-A745-BDC8-649AC6FE8023}" destId="{9473FC67-656E-E94D-9A66-24DE048BE2EB}" srcOrd="0" destOrd="0" parTransId="{7DD8EECF-5877-6E40-81E6-BC23C15F514A}" sibTransId="{D4FC6BD8-DC16-3049-B7B9-FA1CF7782884}"/>
    <dgm:cxn modelId="{191FEF2E-B760-F142-A3E5-D122BDB55678}" srcId="{CF1F6C1F-B55D-8A40-95C4-921FAA6E9B7C}" destId="{427FC7C2-3137-854E-AB34-581C57E2FF6C}" srcOrd="0" destOrd="0" parTransId="{B2882D0A-8FD1-ED42-935F-E8C3B991F196}" sibTransId="{EB0FF72B-E8D8-3E4F-89BD-BF4A39413FB0}"/>
    <dgm:cxn modelId="{87F9BA7C-74DF-534D-A033-41D688E3A4F4}" srcId="{538FE197-4DDB-A745-BDC8-649AC6FE8023}" destId="{9FD52420-2F75-C948-ABD1-8012E2372496}" srcOrd="2" destOrd="0" parTransId="{F02A00BC-EFA7-E041-A293-BFDCA44C446B}" sibTransId="{BCF63C5F-291D-2B43-8787-F65B80DB35D5}"/>
    <dgm:cxn modelId="{43D0D8C0-2915-324A-A173-AF87FEEDB0E7}" srcId="{9FD52420-2F75-C948-ABD1-8012E2372496}" destId="{CC005458-867D-7B4D-ADB2-A8901A1B1074}" srcOrd="0" destOrd="0" parTransId="{35D360DE-3BD9-F44B-85E3-666025FF44F8}" sibTransId="{07183291-A770-A94A-B2B8-F81F901C0358}"/>
    <dgm:cxn modelId="{FFC9D077-A458-4B45-BA88-2154F23D0917}" type="presOf" srcId="{CF1F6C1F-B55D-8A40-95C4-921FAA6E9B7C}" destId="{3B3CCB9B-ACA1-3048-8C85-82028E4D4D0D}" srcOrd="0" destOrd="0" presId="urn:microsoft.com/office/officeart/2005/8/layout/chevron2"/>
    <dgm:cxn modelId="{B62C2FE6-F80F-1E47-B3E9-BF47B5AB789E}" srcId="{9473FC67-656E-E94D-9A66-24DE048BE2EB}" destId="{E2D10D78-017F-D34E-94D0-DF1FC2BB04F3}" srcOrd="0" destOrd="0" parTransId="{2D4915A9-AB22-0140-8025-9F58C933A511}" sibTransId="{83CD2007-F469-5A47-B9CB-AEFACA3395F6}"/>
    <dgm:cxn modelId="{56387850-B4C2-2B4F-A457-D8A6ABDAFB35}" type="presOf" srcId="{C1FA5D0D-3F51-FA4F-AA9B-9239DD2F6092}" destId="{76498AD5-0574-CF47-960E-68DDB9890FB9}" srcOrd="0" destOrd="0" presId="urn:microsoft.com/office/officeart/2005/8/layout/chevron2"/>
    <dgm:cxn modelId="{D005597B-DF80-024A-9851-5B2327BED573}" type="presOf" srcId="{9473FC67-656E-E94D-9A66-24DE048BE2EB}" destId="{7D666EB3-B40C-924E-93BD-2F063C0F0DDF}" srcOrd="0" destOrd="0" presId="urn:microsoft.com/office/officeart/2005/8/layout/chevron2"/>
    <dgm:cxn modelId="{DF8BE145-C379-9347-A83F-0196D9EFEFBF}" type="presOf" srcId="{9FD52420-2F75-C948-ABD1-8012E2372496}" destId="{E930607E-2DF9-8E46-8502-702AD6D4BA63}" srcOrd="0" destOrd="0" presId="urn:microsoft.com/office/officeart/2005/8/layout/chevron2"/>
    <dgm:cxn modelId="{A4E4FAC4-58FF-4445-BA65-A8AEE823F639}" type="presOf" srcId="{CC005458-867D-7B4D-ADB2-A8901A1B1074}" destId="{E49E5850-B06F-6D40-B491-4AB73FA66EAC}" srcOrd="0" destOrd="0" presId="urn:microsoft.com/office/officeart/2005/8/layout/chevron2"/>
    <dgm:cxn modelId="{99E915E9-23BD-9040-B516-CD405AE8547C}" srcId="{538FE197-4DDB-A745-BDC8-649AC6FE8023}" destId="{C1FA5D0D-3F51-FA4F-AA9B-9239DD2F6092}" srcOrd="3" destOrd="0" parTransId="{7E0A1214-7A61-7F41-89D4-F90C123A6E07}" sibTransId="{60767918-91F3-CF4D-A8E0-4E3B3C17BB50}"/>
    <dgm:cxn modelId="{3638E4B2-B7A3-B046-9091-D99DD227581D}" type="presOf" srcId="{E2D10D78-017F-D34E-94D0-DF1FC2BB04F3}" destId="{9E8B79B9-A41A-714C-ACD5-7B7BCC26866A}" srcOrd="0" destOrd="0" presId="urn:microsoft.com/office/officeart/2005/8/layout/chevron2"/>
    <dgm:cxn modelId="{6884D276-FD48-ED48-8310-B53B2C49E8B3}" type="presOf" srcId="{098F6A45-D20D-DC4C-9FAB-B5B1761B3CB4}" destId="{B1577744-7016-7942-92B1-68603F262349}" srcOrd="0" destOrd="0" presId="urn:microsoft.com/office/officeart/2005/8/layout/chevron2"/>
    <dgm:cxn modelId="{DF824644-0ED4-D342-B21F-041AA26A66C2}" type="presOf" srcId="{427FC7C2-3137-854E-AB34-581C57E2FF6C}" destId="{C07ED9D2-0725-614B-AA3F-43CFD12E1175}" srcOrd="0" destOrd="0" presId="urn:microsoft.com/office/officeart/2005/8/layout/chevron2"/>
    <dgm:cxn modelId="{43D91966-F00E-DB4F-B7BC-670485C2F3B3}" srcId="{C1FA5D0D-3F51-FA4F-AA9B-9239DD2F6092}" destId="{098F6A45-D20D-DC4C-9FAB-B5B1761B3CB4}" srcOrd="0" destOrd="0" parTransId="{9FC7EA24-5D08-1B46-9B3D-D87C2003F3D6}" sibTransId="{D9B781FA-24A9-1641-BF37-3C77810AA36C}"/>
    <dgm:cxn modelId="{6F6D3F85-D770-7C40-AB27-45D5099254C4}" type="presParOf" srcId="{20F414EF-8AD4-9A47-8FB6-2242EC33BD40}" destId="{B16E32B0-2CDB-CD4A-BA85-A71FC68B46B8}" srcOrd="0" destOrd="0" presId="urn:microsoft.com/office/officeart/2005/8/layout/chevron2"/>
    <dgm:cxn modelId="{B8426E57-6D69-F244-8D07-D816C59A1B40}" type="presParOf" srcId="{B16E32B0-2CDB-CD4A-BA85-A71FC68B46B8}" destId="{7D666EB3-B40C-924E-93BD-2F063C0F0DDF}" srcOrd="0" destOrd="0" presId="urn:microsoft.com/office/officeart/2005/8/layout/chevron2"/>
    <dgm:cxn modelId="{13C42C70-F9A5-7E4A-8336-62C22C0EFA10}" type="presParOf" srcId="{B16E32B0-2CDB-CD4A-BA85-A71FC68B46B8}" destId="{9E8B79B9-A41A-714C-ACD5-7B7BCC26866A}" srcOrd="1" destOrd="0" presId="urn:microsoft.com/office/officeart/2005/8/layout/chevron2"/>
    <dgm:cxn modelId="{8A048D05-45EA-A942-9723-9EA781908BFC}" type="presParOf" srcId="{20F414EF-8AD4-9A47-8FB6-2242EC33BD40}" destId="{AE949AD4-EE5E-B94B-A69B-9262A439170D}" srcOrd="1" destOrd="0" presId="urn:microsoft.com/office/officeart/2005/8/layout/chevron2"/>
    <dgm:cxn modelId="{05002365-F8A0-F441-9555-BB4D067C46B7}" type="presParOf" srcId="{20F414EF-8AD4-9A47-8FB6-2242EC33BD40}" destId="{2E092CFA-F78C-6541-9CB9-E96086FDF619}" srcOrd="2" destOrd="0" presId="urn:microsoft.com/office/officeart/2005/8/layout/chevron2"/>
    <dgm:cxn modelId="{36D4BDA3-3E89-5342-B7B6-378E8BE18AF5}" type="presParOf" srcId="{2E092CFA-F78C-6541-9CB9-E96086FDF619}" destId="{3B3CCB9B-ACA1-3048-8C85-82028E4D4D0D}" srcOrd="0" destOrd="0" presId="urn:microsoft.com/office/officeart/2005/8/layout/chevron2"/>
    <dgm:cxn modelId="{B857361F-CF96-3F44-8EF6-C32D407F3AA9}" type="presParOf" srcId="{2E092CFA-F78C-6541-9CB9-E96086FDF619}" destId="{C07ED9D2-0725-614B-AA3F-43CFD12E1175}" srcOrd="1" destOrd="0" presId="urn:microsoft.com/office/officeart/2005/8/layout/chevron2"/>
    <dgm:cxn modelId="{7992D611-B3B1-FC4E-B496-0910E81619E2}" type="presParOf" srcId="{20F414EF-8AD4-9A47-8FB6-2242EC33BD40}" destId="{86C454DE-0F6E-3746-B80D-E0B93DC32054}" srcOrd="3" destOrd="0" presId="urn:microsoft.com/office/officeart/2005/8/layout/chevron2"/>
    <dgm:cxn modelId="{C25C4679-9D8A-4147-9B4A-35AED4D6E184}" type="presParOf" srcId="{20F414EF-8AD4-9A47-8FB6-2242EC33BD40}" destId="{15147EE2-4D61-A84D-9CF5-29F595C9CEEF}" srcOrd="4" destOrd="0" presId="urn:microsoft.com/office/officeart/2005/8/layout/chevron2"/>
    <dgm:cxn modelId="{DA315402-7468-A140-A70C-1537B85D8834}" type="presParOf" srcId="{15147EE2-4D61-A84D-9CF5-29F595C9CEEF}" destId="{E930607E-2DF9-8E46-8502-702AD6D4BA63}" srcOrd="0" destOrd="0" presId="urn:microsoft.com/office/officeart/2005/8/layout/chevron2"/>
    <dgm:cxn modelId="{E1D1EAB2-4FD6-6941-B809-9EA31A2FA6BD}" type="presParOf" srcId="{15147EE2-4D61-A84D-9CF5-29F595C9CEEF}" destId="{E49E5850-B06F-6D40-B491-4AB73FA66EAC}" srcOrd="1" destOrd="0" presId="urn:microsoft.com/office/officeart/2005/8/layout/chevron2"/>
    <dgm:cxn modelId="{6E1DCF87-8210-6742-B00F-37B89B78D2E0}" type="presParOf" srcId="{20F414EF-8AD4-9A47-8FB6-2242EC33BD40}" destId="{0C3450CD-1D87-B140-8428-DF98B95F9037}" srcOrd="5" destOrd="0" presId="urn:microsoft.com/office/officeart/2005/8/layout/chevron2"/>
    <dgm:cxn modelId="{3FA5C04F-6A41-5247-A8AD-2ABB88421411}" type="presParOf" srcId="{20F414EF-8AD4-9A47-8FB6-2242EC33BD40}" destId="{D499EC36-A261-BB4A-910C-02657B38176C}" srcOrd="6" destOrd="0" presId="urn:microsoft.com/office/officeart/2005/8/layout/chevron2"/>
    <dgm:cxn modelId="{5231ADB1-11D5-AB47-AC12-EC632E014A20}" type="presParOf" srcId="{D499EC36-A261-BB4A-910C-02657B38176C}" destId="{76498AD5-0574-CF47-960E-68DDB9890FB9}" srcOrd="0" destOrd="0" presId="urn:microsoft.com/office/officeart/2005/8/layout/chevron2"/>
    <dgm:cxn modelId="{0E97D176-9A2B-5149-BB17-CAE5C66FA448}" type="presParOf" srcId="{D499EC36-A261-BB4A-910C-02657B38176C}" destId="{B1577744-7016-7942-92B1-68603F26234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0C844-4653-3B4A-877A-42D10E7D552F}">
      <dsp:nvSpPr>
        <dsp:cNvPr id="0" name=""/>
        <dsp:cNvSpPr/>
      </dsp:nvSpPr>
      <dsp:spPr>
        <a:xfrm>
          <a:off x="0" y="217454"/>
          <a:ext cx="7811301" cy="14458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6244" tIns="187452" rIns="60624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Processes the input one block of elements at a time</a:t>
          </a:r>
        </a:p>
        <a:p>
          <a:pPr marL="171450" lvl="1" indent="-171450" algn="l" defTabSz="800100">
            <a:lnSpc>
              <a:spcPct val="90000"/>
            </a:lnSpc>
            <a:spcBef>
              <a:spcPct val="0"/>
            </a:spcBef>
            <a:spcAft>
              <a:spcPct val="15000"/>
            </a:spcAft>
            <a:buChar char="••"/>
          </a:pPr>
          <a:r>
            <a:rPr lang="en-US" sz="1800" kern="1200" dirty="0"/>
            <a:t>Produces an output block for each input block</a:t>
          </a:r>
        </a:p>
        <a:p>
          <a:pPr marL="171450" lvl="1" indent="-171450" algn="l" defTabSz="800100">
            <a:lnSpc>
              <a:spcPct val="90000"/>
            </a:lnSpc>
            <a:spcBef>
              <a:spcPct val="0"/>
            </a:spcBef>
            <a:spcAft>
              <a:spcPct val="15000"/>
            </a:spcAft>
            <a:buChar char="••"/>
          </a:pPr>
          <a:r>
            <a:rPr lang="en-US" sz="1800" kern="1200" dirty="0"/>
            <a:t>Can reuse keys</a:t>
          </a:r>
        </a:p>
        <a:p>
          <a:pPr marL="171450" lvl="1" indent="-171450" algn="l" defTabSz="800100">
            <a:lnSpc>
              <a:spcPct val="90000"/>
            </a:lnSpc>
            <a:spcBef>
              <a:spcPct val="0"/>
            </a:spcBef>
            <a:spcAft>
              <a:spcPct val="15000"/>
            </a:spcAft>
            <a:buChar char="••"/>
          </a:pPr>
          <a:r>
            <a:rPr lang="en-US" sz="1800" kern="1200" dirty="0"/>
            <a:t>More common</a:t>
          </a:r>
        </a:p>
      </dsp:txBody>
      <dsp:txXfrm>
        <a:off x="0" y="217454"/>
        <a:ext cx="7811301" cy="1445850"/>
      </dsp:txXfrm>
    </dsp:sp>
    <dsp:sp modelId="{079F0438-4146-1C44-B03D-FC56A77BC902}">
      <dsp:nvSpPr>
        <dsp:cNvPr id="0" name=""/>
        <dsp:cNvSpPr/>
      </dsp:nvSpPr>
      <dsp:spPr>
        <a:xfrm>
          <a:off x="5069010" y="0"/>
          <a:ext cx="2393249" cy="323999"/>
        </a:xfrm>
        <a:prstGeom prst="roundRect">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674" tIns="0" rIns="206674" bIns="0" numCol="1" spcCol="1270" anchor="ctr" anchorCtr="0">
          <a:noAutofit/>
        </a:bodyPr>
        <a:lstStyle/>
        <a:p>
          <a:pPr lvl="0" algn="l" defTabSz="889000">
            <a:lnSpc>
              <a:spcPct val="90000"/>
            </a:lnSpc>
            <a:spcBef>
              <a:spcPct val="0"/>
            </a:spcBef>
            <a:spcAft>
              <a:spcPct val="35000"/>
            </a:spcAft>
          </a:pPr>
          <a:r>
            <a:rPr lang="en-US" sz="2000" b="1" kern="1200" dirty="0">
              <a:solidFill>
                <a:srgbClr val="0000FF"/>
              </a:solidFill>
              <a:effectLst>
                <a:outerShdw blurRad="38100" dist="38100" dir="2700000" algn="tl">
                  <a:srgbClr val="000000">
                    <a:alpha val="43137"/>
                  </a:srgbClr>
                </a:outerShdw>
              </a:effectLst>
            </a:rPr>
            <a:t>Block Cipher</a:t>
          </a:r>
        </a:p>
      </dsp:txBody>
      <dsp:txXfrm>
        <a:off x="5084826" y="15816"/>
        <a:ext cx="2361617" cy="292367"/>
      </dsp:txXfrm>
    </dsp:sp>
    <dsp:sp modelId="{50C2B052-D272-0C4B-BC34-52ECD042C19E}">
      <dsp:nvSpPr>
        <dsp:cNvPr id="0" name=""/>
        <dsp:cNvSpPr/>
      </dsp:nvSpPr>
      <dsp:spPr>
        <a:xfrm>
          <a:off x="0" y="1929359"/>
          <a:ext cx="7811301" cy="2835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6244" tIns="187452" rIns="60624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Processes the input elements continuously</a:t>
          </a:r>
        </a:p>
        <a:p>
          <a:pPr marL="171450" lvl="1" indent="-171450" algn="l" defTabSz="800100">
            <a:lnSpc>
              <a:spcPct val="90000"/>
            </a:lnSpc>
            <a:spcBef>
              <a:spcPct val="0"/>
            </a:spcBef>
            <a:spcAft>
              <a:spcPct val="15000"/>
            </a:spcAft>
            <a:buChar char="••"/>
          </a:pPr>
          <a:r>
            <a:rPr lang="en-US" sz="1800" kern="1200" dirty="0"/>
            <a:t>Produces output one element at a time</a:t>
          </a:r>
        </a:p>
        <a:p>
          <a:pPr marL="171450" lvl="1" indent="-171450" algn="l" defTabSz="800100">
            <a:lnSpc>
              <a:spcPct val="90000"/>
            </a:lnSpc>
            <a:spcBef>
              <a:spcPct val="0"/>
            </a:spcBef>
            <a:spcAft>
              <a:spcPct val="15000"/>
            </a:spcAft>
            <a:buChar char="••"/>
          </a:pPr>
          <a:r>
            <a:rPr lang="en-US" sz="1800" kern="1200" dirty="0"/>
            <a:t>Primary advantage is that they are almost always faster and use far less code</a:t>
          </a:r>
        </a:p>
        <a:p>
          <a:pPr marL="171450" lvl="1" indent="-171450" algn="l" defTabSz="800100">
            <a:lnSpc>
              <a:spcPct val="90000"/>
            </a:lnSpc>
            <a:spcBef>
              <a:spcPct val="0"/>
            </a:spcBef>
            <a:spcAft>
              <a:spcPct val="15000"/>
            </a:spcAft>
            <a:buChar char="••"/>
          </a:pPr>
          <a:r>
            <a:rPr lang="en-US" sz="1800" kern="1200" dirty="0"/>
            <a:t>Encrypts plaintext one byte at a time</a:t>
          </a:r>
        </a:p>
        <a:p>
          <a:pPr marL="171450" lvl="1" indent="-171450" algn="l" defTabSz="800100">
            <a:lnSpc>
              <a:spcPct val="90000"/>
            </a:lnSpc>
            <a:spcBef>
              <a:spcPct val="0"/>
            </a:spcBef>
            <a:spcAft>
              <a:spcPct val="15000"/>
            </a:spcAft>
            <a:buChar char="••"/>
          </a:pPr>
          <a:r>
            <a:rPr lang="en-US" sz="1800" kern="1200" dirty="0"/>
            <a:t>Pseudorandom stream is one that is unpredictable without knowledge of the input key</a:t>
          </a:r>
        </a:p>
        <a:p>
          <a:pPr marL="171450" lvl="1" indent="-171450" algn="l" defTabSz="800100">
            <a:lnSpc>
              <a:spcPct val="90000"/>
            </a:lnSpc>
            <a:spcBef>
              <a:spcPct val="0"/>
            </a:spcBef>
            <a:spcAft>
              <a:spcPct val="15000"/>
            </a:spcAft>
            <a:buChar char="••"/>
          </a:pPr>
          <a:r>
            <a:rPr lang="en-US" sz="1800" b="0" i="0" kern="1200" dirty="0"/>
            <a:t>Stream ciphers are vulnerable to attack if the same key is used twice or more.</a:t>
          </a:r>
          <a:endParaRPr lang="en-US" sz="1800" kern="1200" dirty="0"/>
        </a:p>
      </dsp:txBody>
      <dsp:txXfrm>
        <a:off x="0" y="1929359"/>
        <a:ext cx="7811301" cy="2835000"/>
      </dsp:txXfrm>
    </dsp:sp>
    <dsp:sp modelId="{C08EB4B2-2F49-7346-B3F8-4571FBD25FDB}">
      <dsp:nvSpPr>
        <dsp:cNvPr id="0" name=""/>
        <dsp:cNvSpPr/>
      </dsp:nvSpPr>
      <dsp:spPr>
        <a:xfrm>
          <a:off x="498595" y="1728502"/>
          <a:ext cx="2675831" cy="323999"/>
        </a:xfrm>
        <a:prstGeom prst="roundRect">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674" tIns="0" rIns="206674" bIns="0" numCol="1" spcCol="1270" anchor="ctr" anchorCtr="0">
          <a:noAutofit/>
        </a:bodyPr>
        <a:lstStyle/>
        <a:p>
          <a:pPr lvl="0" algn="l" defTabSz="889000">
            <a:lnSpc>
              <a:spcPct val="90000"/>
            </a:lnSpc>
            <a:spcBef>
              <a:spcPct val="0"/>
            </a:spcBef>
            <a:spcAft>
              <a:spcPct val="35000"/>
            </a:spcAft>
          </a:pPr>
          <a:r>
            <a:rPr lang="en-US" sz="2000" b="1" kern="1200" dirty="0">
              <a:solidFill>
                <a:srgbClr val="0000FF"/>
              </a:solidFill>
              <a:effectLst>
                <a:outerShdw blurRad="38100" dist="38100" dir="2700000" algn="tl">
                  <a:srgbClr val="000000">
                    <a:alpha val="43137"/>
                  </a:srgbClr>
                </a:outerShdw>
              </a:effectLst>
            </a:rPr>
            <a:t>Stream Cipher</a:t>
          </a:r>
        </a:p>
      </dsp:txBody>
      <dsp:txXfrm>
        <a:off x="514411" y="1744318"/>
        <a:ext cx="2644199" cy="292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C9BDB-B67E-E04A-83D7-D7FBC6A8B9E1}">
      <dsp:nvSpPr>
        <dsp:cNvPr id="0" name=""/>
        <dsp:cNvSpPr/>
      </dsp:nvSpPr>
      <dsp:spPr>
        <a:xfrm>
          <a:off x="4480" y="1369928"/>
          <a:ext cx="1324142" cy="1324142"/>
        </a:xfrm>
        <a:prstGeom prst="ellipse">
          <a:avLst/>
        </a:prstGeom>
        <a:solidFill>
          <a:schemeClr val="tx1"/>
        </a:solidFill>
        <a:ln>
          <a:noFill/>
        </a:ln>
        <a:effectLst>
          <a:glow rad="101600">
            <a:schemeClr val="accent2">
              <a:alpha val="75000"/>
            </a:schemeClr>
          </a:glow>
        </a:effectLst>
      </dsp:spPr>
      <dsp:style>
        <a:lnRef idx="0">
          <a:scrgbClr r="0" g="0" b="0"/>
        </a:lnRef>
        <a:fillRef idx="3">
          <a:scrgbClr r="0" g="0" b="0"/>
        </a:fillRef>
        <a:effectRef idx="0">
          <a:scrgbClr r="0" g="0" b="0"/>
        </a:effectRef>
        <a:fontRef idx="minor">
          <a:schemeClr val="tx1"/>
        </a:fontRef>
      </dsp:style>
      <dsp:txBody>
        <a:bodyPr spcFirstLastPara="0" vert="horz" wrap="square" lIns="72872" tIns="20320" rIns="72872" bIns="20320" numCol="1" spcCol="1270" anchor="ctr" anchorCtr="0">
          <a:noAutofit/>
        </a:bodyPr>
        <a:lstStyle/>
        <a:p>
          <a:pPr lvl="0" algn="l" defTabSz="711200">
            <a:lnSpc>
              <a:spcPct val="90000"/>
            </a:lnSpc>
            <a:spcBef>
              <a:spcPct val="0"/>
            </a:spcBef>
            <a:spcAft>
              <a:spcPct val="35000"/>
            </a:spcAft>
          </a:pPr>
          <a:r>
            <a:rPr lang="en-US" sz="1600" kern="1200" dirty="0">
              <a:solidFill>
                <a:schemeClr val="bg1"/>
              </a:solidFill>
              <a:effectLst>
                <a:outerShdw blurRad="38100" dist="38100" dir="2700000" algn="tl">
                  <a:srgbClr val="0064E2"/>
                </a:outerShdw>
              </a:effectLst>
            </a:rPr>
            <a:t>block size</a:t>
          </a:r>
          <a:endParaRPr lang="en-US" sz="1600" kern="1200" dirty="0">
            <a:solidFill>
              <a:schemeClr val="bg1"/>
            </a:solidFill>
          </a:endParaRPr>
        </a:p>
      </dsp:txBody>
      <dsp:txXfrm>
        <a:off x="198396" y="1563844"/>
        <a:ext cx="936310" cy="936310"/>
      </dsp:txXfrm>
    </dsp:sp>
    <dsp:sp modelId="{2DB199E2-DE53-3546-B294-2FC7BCE7FD15}">
      <dsp:nvSpPr>
        <dsp:cNvPr id="0" name=""/>
        <dsp:cNvSpPr/>
      </dsp:nvSpPr>
      <dsp:spPr>
        <a:xfrm>
          <a:off x="1063794" y="1369928"/>
          <a:ext cx="1324142" cy="1324142"/>
        </a:xfrm>
        <a:prstGeom prst="ellipse">
          <a:avLst/>
        </a:prstGeom>
        <a:solidFill>
          <a:schemeClr val="tx1"/>
        </a:solidFill>
        <a:ln>
          <a:noFill/>
        </a:ln>
        <a:effectLst>
          <a:glow rad="101600">
            <a:schemeClr val="accent2">
              <a:alpha val="75000"/>
            </a:schemeClr>
          </a:glow>
        </a:effectLst>
      </dsp:spPr>
      <dsp:style>
        <a:lnRef idx="0">
          <a:scrgbClr r="0" g="0" b="0"/>
        </a:lnRef>
        <a:fillRef idx="3">
          <a:scrgbClr r="0" g="0" b="0"/>
        </a:fillRef>
        <a:effectRef idx="0">
          <a:scrgbClr r="0" g="0" b="0"/>
        </a:effectRef>
        <a:fontRef idx="minor">
          <a:schemeClr val="tx1"/>
        </a:fontRef>
      </dsp:style>
      <dsp:txBody>
        <a:bodyPr spcFirstLastPara="0" vert="horz" wrap="square" lIns="72872" tIns="20320" rIns="72872" bIns="20320" numCol="1" spcCol="1270" anchor="ctr" anchorCtr="0">
          <a:noAutofit/>
        </a:bodyPr>
        <a:lstStyle/>
        <a:p>
          <a:pPr lvl="0" algn="l" defTabSz="711200">
            <a:lnSpc>
              <a:spcPct val="90000"/>
            </a:lnSpc>
            <a:spcBef>
              <a:spcPct val="0"/>
            </a:spcBef>
            <a:spcAft>
              <a:spcPct val="35000"/>
            </a:spcAft>
          </a:pPr>
          <a:r>
            <a:rPr lang="en-US" sz="1600" kern="1200" dirty="0">
              <a:solidFill>
                <a:schemeClr val="bg1"/>
              </a:solidFill>
              <a:effectLst>
                <a:outerShdw blurRad="38100" dist="38100" dir="2700000" algn="tl">
                  <a:srgbClr val="0064E2"/>
                </a:outerShdw>
              </a:effectLst>
            </a:rPr>
            <a:t>key size</a:t>
          </a:r>
        </a:p>
      </dsp:txBody>
      <dsp:txXfrm>
        <a:off x="1257710" y="1563844"/>
        <a:ext cx="936310" cy="936310"/>
      </dsp:txXfrm>
    </dsp:sp>
    <dsp:sp modelId="{875E9E8F-8D54-D545-9317-4BE62474FFE4}">
      <dsp:nvSpPr>
        <dsp:cNvPr id="0" name=""/>
        <dsp:cNvSpPr/>
      </dsp:nvSpPr>
      <dsp:spPr>
        <a:xfrm>
          <a:off x="2123108" y="1369928"/>
          <a:ext cx="1324142" cy="1324142"/>
        </a:xfrm>
        <a:prstGeom prst="ellipse">
          <a:avLst/>
        </a:prstGeom>
        <a:solidFill>
          <a:schemeClr val="tx1"/>
        </a:solidFill>
        <a:ln>
          <a:noFill/>
        </a:ln>
        <a:effectLst>
          <a:glow rad="101600">
            <a:schemeClr val="accent2">
              <a:alpha val="75000"/>
            </a:schemeClr>
          </a:glow>
        </a:effectLst>
      </dsp:spPr>
      <dsp:style>
        <a:lnRef idx="0">
          <a:scrgbClr r="0" g="0" b="0"/>
        </a:lnRef>
        <a:fillRef idx="3">
          <a:scrgbClr r="0" g="0" b="0"/>
        </a:fillRef>
        <a:effectRef idx="0">
          <a:scrgbClr r="0" g="0" b="0"/>
        </a:effectRef>
        <a:fontRef idx="minor">
          <a:schemeClr val="tx1"/>
        </a:fontRef>
      </dsp:style>
      <dsp:txBody>
        <a:bodyPr spcFirstLastPara="0" vert="horz" wrap="square" lIns="72872" tIns="20320" rIns="72872" bIns="20320" numCol="1" spcCol="1270" anchor="ctr" anchorCtr="0">
          <a:noAutofit/>
        </a:bodyPr>
        <a:lstStyle/>
        <a:p>
          <a:pPr lvl="0" algn="l" defTabSz="711200">
            <a:lnSpc>
              <a:spcPct val="90000"/>
            </a:lnSpc>
            <a:spcBef>
              <a:spcPct val="0"/>
            </a:spcBef>
            <a:spcAft>
              <a:spcPct val="35000"/>
            </a:spcAft>
          </a:pPr>
          <a:r>
            <a:rPr lang="en-US" sz="1600" kern="1200" dirty="0">
              <a:solidFill>
                <a:schemeClr val="bg1"/>
              </a:solidFill>
              <a:effectLst>
                <a:outerShdw blurRad="38100" dist="38100" dir="2700000" algn="tl">
                  <a:srgbClr val="0064E2"/>
                </a:outerShdw>
              </a:effectLst>
            </a:rPr>
            <a:t>number of rounds</a:t>
          </a:r>
        </a:p>
      </dsp:txBody>
      <dsp:txXfrm>
        <a:off x="2317024" y="1563844"/>
        <a:ext cx="936310" cy="936310"/>
      </dsp:txXfrm>
    </dsp:sp>
    <dsp:sp modelId="{446FE5E3-67AE-9049-9842-024B470B3DEF}">
      <dsp:nvSpPr>
        <dsp:cNvPr id="0" name=""/>
        <dsp:cNvSpPr/>
      </dsp:nvSpPr>
      <dsp:spPr>
        <a:xfrm>
          <a:off x="3182422" y="1369928"/>
          <a:ext cx="1566990" cy="1324142"/>
        </a:xfrm>
        <a:prstGeom prst="ellipse">
          <a:avLst/>
        </a:prstGeom>
        <a:solidFill>
          <a:schemeClr val="tx1"/>
        </a:solidFill>
        <a:ln>
          <a:noFill/>
        </a:ln>
        <a:effectLst>
          <a:glow rad="101600">
            <a:schemeClr val="accent2">
              <a:alpha val="75000"/>
            </a:schemeClr>
          </a:glow>
        </a:effectLst>
      </dsp:spPr>
      <dsp:style>
        <a:lnRef idx="0">
          <a:scrgbClr r="0" g="0" b="0"/>
        </a:lnRef>
        <a:fillRef idx="3">
          <a:scrgbClr r="0" g="0" b="0"/>
        </a:fillRef>
        <a:effectRef idx="0">
          <a:scrgbClr r="0" g="0" b="0"/>
        </a:effectRef>
        <a:fontRef idx="minor">
          <a:schemeClr val="tx1"/>
        </a:fontRef>
      </dsp:style>
      <dsp:txBody>
        <a:bodyPr spcFirstLastPara="0" vert="horz" wrap="square" lIns="72872" tIns="20320" rIns="72872" bIns="20320" numCol="1" spcCol="1270" anchor="ctr" anchorCtr="0">
          <a:noAutofit/>
        </a:bodyPr>
        <a:lstStyle/>
        <a:p>
          <a:pPr lvl="0" algn="l" defTabSz="711200">
            <a:lnSpc>
              <a:spcPct val="90000"/>
            </a:lnSpc>
            <a:spcBef>
              <a:spcPct val="0"/>
            </a:spcBef>
            <a:spcAft>
              <a:spcPct val="35000"/>
            </a:spcAft>
          </a:pPr>
          <a:r>
            <a:rPr lang="en-US" sz="1600" kern="1200" dirty="0">
              <a:solidFill>
                <a:schemeClr val="bg1"/>
              </a:solidFill>
              <a:effectLst>
                <a:outerShdw blurRad="38100" dist="38100" dir="2700000" algn="tl">
                  <a:srgbClr val="0064E2"/>
                </a:outerShdw>
              </a:effectLst>
            </a:rPr>
            <a:t>subkey generation algorithm</a:t>
          </a:r>
        </a:p>
      </dsp:txBody>
      <dsp:txXfrm>
        <a:off x="3411902" y="1563844"/>
        <a:ext cx="1108030" cy="936310"/>
      </dsp:txXfrm>
    </dsp:sp>
    <dsp:sp modelId="{D7F74389-48EC-E741-A67C-E6475B8635A3}">
      <dsp:nvSpPr>
        <dsp:cNvPr id="0" name=""/>
        <dsp:cNvSpPr/>
      </dsp:nvSpPr>
      <dsp:spPr>
        <a:xfrm>
          <a:off x="4484584" y="1369928"/>
          <a:ext cx="1324142" cy="1324142"/>
        </a:xfrm>
        <a:prstGeom prst="ellipse">
          <a:avLst/>
        </a:prstGeom>
        <a:solidFill>
          <a:schemeClr val="tx1"/>
        </a:solidFill>
        <a:ln>
          <a:noFill/>
        </a:ln>
        <a:effectLst>
          <a:glow rad="101600">
            <a:schemeClr val="accent2">
              <a:alpha val="75000"/>
            </a:schemeClr>
          </a:glow>
        </a:effectLst>
      </dsp:spPr>
      <dsp:style>
        <a:lnRef idx="0">
          <a:scrgbClr r="0" g="0" b="0"/>
        </a:lnRef>
        <a:fillRef idx="3">
          <a:scrgbClr r="0" g="0" b="0"/>
        </a:fillRef>
        <a:effectRef idx="0">
          <a:scrgbClr r="0" g="0" b="0"/>
        </a:effectRef>
        <a:fontRef idx="minor">
          <a:schemeClr val="tx1"/>
        </a:fontRef>
      </dsp:style>
      <dsp:txBody>
        <a:bodyPr spcFirstLastPara="0" vert="horz" wrap="square" lIns="72872" tIns="20320" rIns="72872" bIns="20320" numCol="1" spcCol="1270" anchor="ctr" anchorCtr="0">
          <a:noAutofit/>
        </a:bodyPr>
        <a:lstStyle/>
        <a:p>
          <a:pPr lvl="0" algn="l" defTabSz="711200">
            <a:lnSpc>
              <a:spcPct val="90000"/>
            </a:lnSpc>
            <a:spcBef>
              <a:spcPct val="0"/>
            </a:spcBef>
            <a:spcAft>
              <a:spcPct val="35000"/>
            </a:spcAft>
          </a:pPr>
          <a:r>
            <a:rPr lang="en-US" sz="1600" kern="1200" dirty="0">
              <a:solidFill>
                <a:schemeClr val="bg1"/>
              </a:solidFill>
              <a:effectLst>
                <a:outerShdw blurRad="38100" dist="38100" dir="2700000" algn="tl">
                  <a:srgbClr val="0064E2"/>
                </a:outerShdw>
              </a:effectLst>
            </a:rPr>
            <a:t>round function</a:t>
          </a:r>
        </a:p>
      </dsp:txBody>
      <dsp:txXfrm>
        <a:off x="4678500" y="1563844"/>
        <a:ext cx="936310" cy="936310"/>
      </dsp:txXfrm>
    </dsp:sp>
    <dsp:sp modelId="{FD746CFF-28FA-594A-B5AC-05D3C0A8A743}">
      <dsp:nvSpPr>
        <dsp:cNvPr id="0" name=""/>
        <dsp:cNvSpPr/>
      </dsp:nvSpPr>
      <dsp:spPr>
        <a:xfrm>
          <a:off x="5461695" y="1350702"/>
          <a:ext cx="1698106" cy="1324142"/>
        </a:xfrm>
        <a:prstGeom prst="ellipse">
          <a:avLst/>
        </a:prstGeom>
        <a:solidFill>
          <a:schemeClr val="tx1"/>
        </a:solidFill>
        <a:ln>
          <a:noFill/>
        </a:ln>
        <a:effectLst>
          <a:glow rad="101600">
            <a:schemeClr val="accent2">
              <a:alpha val="75000"/>
            </a:schemeClr>
          </a:glow>
        </a:effectLst>
      </dsp:spPr>
      <dsp:style>
        <a:lnRef idx="0">
          <a:scrgbClr r="0" g="0" b="0"/>
        </a:lnRef>
        <a:fillRef idx="3">
          <a:scrgbClr r="0" g="0" b="0"/>
        </a:fillRef>
        <a:effectRef idx="0">
          <a:scrgbClr r="0" g="0" b="0"/>
        </a:effectRef>
        <a:fontRef idx="minor">
          <a:schemeClr val="tx1"/>
        </a:fontRef>
      </dsp:style>
      <dsp:txBody>
        <a:bodyPr spcFirstLastPara="0" vert="horz" wrap="square" lIns="72872" tIns="20320" rIns="72872" bIns="20320" numCol="1" spcCol="1270" anchor="ctr" anchorCtr="0">
          <a:noAutofit/>
        </a:bodyPr>
        <a:lstStyle/>
        <a:p>
          <a:pPr lvl="0" algn="l" defTabSz="711200">
            <a:lnSpc>
              <a:spcPct val="90000"/>
            </a:lnSpc>
            <a:spcBef>
              <a:spcPct val="0"/>
            </a:spcBef>
            <a:spcAft>
              <a:spcPct val="35000"/>
            </a:spcAft>
          </a:pPr>
          <a:r>
            <a:rPr lang="en-US" sz="1600" kern="1200" dirty="0">
              <a:solidFill>
                <a:schemeClr val="bg1"/>
              </a:solidFill>
              <a:effectLst>
                <a:outerShdw blurRad="38100" dist="38100" dir="2700000" algn="tl">
                  <a:srgbClr val="0064E2"/>
                </a:outerShdw>
              </a:effectLst>
            </a:rPr>
            <a:t>fast software encryption/decryption</a:t>
          </a:r>
        </a:p>
      </dsp:txBody>
      <dsp:txXfrm>
        <a:off x="5710377" y="1544618"/>
        <a:ext cx="1200742" cy="936310"/>
      </dsp:txXfrm>
    </dsp:sp>
    <dsp:sp modelId="{5180EEB8-4D4C-FF45-A22D-58E61100A418}">
      <dsp:nvSpPr>
        <dsp:cNvPr id="0" name=""/>
        <dsp:cNvSpPr/>
      </dsp:nvSpPr>
      <dsp:spPr>
        <a:xfrm>
          <a:off x="6981657" y="1409758"/>
          <a:ext cx="1324142" cy="1324142"/>
        </a:xfrm>
        <a:prstGeom prst="ellipse">
          <a:avLst/>
        </a:prstGeom>
        <a:solidFill>
          <a:schemeClr val="tx1"/>
        </a:solidFill>
        <a:ln>
          <a:noFill/>
        </a:ln>
        <a:effectLst>
          <a:glow rad="101600">
            <a:schemeClr val="accent2">
              <a:alpha val="75000"/>
            </a:schemeClr>
          </a:glow>
        </a:effectLst>
      </dsp:spPr>
      <dsp:style>
        <a:lnRef idx="0">
          <a:scrgbClr r="0" g="0" b="0"/>
        </a:lnRef>
        <a:fillRef idx="3">
          <a:scrgbClr r="0" g="0" b="0"/>
        </a:fillRef>
        <a:effectRef idx="0">
          <a:scrgbClr r="0" g="0" b="0"/>
        </a:effectRef>
        <a:fontRef idx="minor">
          <a:schemeClr val="tx1"/>
        </a:fontRef>
      </dsp:style>
      <dsp:txBody>
        <a:bodyPr spcFirstLastPara="0" vert="horz" wrap="square" lIns="72872" tIns="20320" rIns="72872" bIns="20320" numCol="1" spcCol="1270" anchor="ctr" anchorCtr="0">
          <a:noAutofit/>
        </a:bodyPr>
        <a:lstStyle/>
        <a:p>
          <a:pPr lvl="0" algn="l" defTabSz="711200">
            <a:lnSpc>
              <a:spcPct val="90000"/>
            </a:lnSpc>
            <a:spcBef>
              <a:spcPct val="0"/>
            </a:spcBef>
            <a:spcAft>
              <a:spcPct val="35000"/>
            </a:spcAft>
          </a:pPr>
          <a:r>
            <a:rPr lang="en-US" sz="1600" kern="1200" dirty="0">
              <a:solidFill>
                <a:schemeClr val="bg1"/>
              </a:solidFill>
              <a:effectLst>
                <a:outerShdw blurRad="38100" dist="38100" dir="2700000" algn="tl">
                  <a:srgbClr val="0064E2"/>
                </a:outerShdw>
              </a:effectLst>
            </a:rPr>
            <a:t>ease of analysis</a:t>
          </a:r>
        </a:p>
      </dsp:txBody>
      <dsp:txXfrm>
        <a:off x="7175573" y="1603674"/>
        <a:ext cx="936310" cy="936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434975" y="468313"/>
            <a:ext cx="6096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188640" y="3995936"/>
            <a:ext cx="6480720" cy="46085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dirty="0"/>
              <a:t>Click to 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A1ED2325-C5C6-2744-8324-73F61A60D364}" type="slidenum">
              <a:rPr lang="en-AU"/>
              <a:pPr>
                <a:defRPr/>
              </a:pPr>
              <a:t>‹#›</a:t>
            </a:fld>
            <a:endParaRPr lang="en-AU"/>
          </a:p>
        </p:txBody>
      </p:sp>
    </p:spTree>
    <p:extLst>
      <p:ext uri="{BB962C8B-B14F-4D97-AF65-F5344CB8AC3E}">
        <p14:creationId xmlns:p14="http://schemas.microsoft.com/office/powerpoint/2010/main" val="1617113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itchFamily="34" charset="0"/>
        <a:ea typeface="ＭＳ Ｐゴシック" pitchFamily="-1" charset="-128"/>
        <a:cs typeface="Arial" pitchFamily="34" charset="0"/>
      </a:defRPr>
    </a:lvl1pPr>
    <a:lvl2pPr marL="457200" algn="l" rtl="0" eaLnBrk="0" fontAlgn="base" hangingPunct="0">
      <a:spcBef>
        <a:spcPct val="30000"/>
      </a:spcBef>
      <a:spcAft>
        <a:spcPct val="0"/>
      </a:spcAft>
      <a:defRPr sz="1100" kern="1200">
        <a:solidFill>
          <a:schemeClr val="tx1"/>
        </a:solidFill>
        <a:latin typeface="Arial" pitchFamily="34" charset="0"/>
        <a:ea typeface="ＭＳ Ｐゴシック" pitchFamily="-110" charset="-128"/>
        <a:cs typeface="Arial" pitchFamily="34" charset="0"/>
      </a:defRPr>
    </a:lvl2pPr>
    <a:lvl3pPr marL="914400" algn="l" rtl="0" eaLnBrk="0" fontAlgn="base" hangingPunct="0">
      <a:spcBef>
        <a:spcPct val="30000"/>
      </a:spcBef>
      <a:spcAft>
        <a:spcPct val="0"/>
      </a:spcAft>
      <a:defRPr sz="1100" kern="1200">
        <a:solidFill>
          <a:schemeClr val="tx1"/>
        </a:solidFill>
        <a:latin typeface="Arial" pitchFamily="34" charset="0"/>
        <a:ea typeface="ＭＳ Ｐゴシック" pitchFamily="-110" charset="-128"/>
        <a:cs typeface="Arial" pitchFamily="34" charset="0"/>
      </a:defRPr>
    </a:lvl3pPr>
    <a:lvl4pPr marL="1371600" algn="l" rtl="0" eaLnBrk="0" fontAlgn="base" hangingPunct="0">
      <a:spcBef>
        <a:spcPct val="30000"/>
      </a:spcBef>
      <a:spcAft>
        <a:spcPct val="0"/>
      </a:spcAft>
      <a:defRPr sz="1100" kern="1200">
        <a:solidFill>
          <a:schemeClr val="tx1"/>
        </a:solidFill>
        <a:latin typeface="Arial" pitchFamily="34" charset="0"/>
        <a:ea typeface="ＭＳ Ｐゴシック" pitchFamily="-110" charset="-128"/>
        <a:cs typeface="Arial" pitchFamily="34" charset="0"/>
      </a:defRPr>
    </a:lvl4pPr>
    <a:lvl5pPr marL="1828800" algn="l" rtl="0" eaLnBrk="0" fontAlgn="base" hangingPunct="0">
      <a:spcBef>
        <a:spcPct val="30000"/>
      </a:spcBef>
      <a:spcAft>
        <a:spcPct val="0"/>
      </a:spcAft>
      <a:defRPr sz="1100" kern="1200">
        <a:solidFill>
          <a:schemeClr val="tx1"/>
        </a:solidFill>
        <a:latin typeface="Arial" pitchFamily="34" charset="0"/>
        <a:ea typeface="ＭＳ Ｐゴシック" pitchFamily="-110" charset="-128"/>
        <a:cs typeface="Arial"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cs.wm.edu/~hallyn/des/expand.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cs.wm.edu/~hallyn/des/compresstable.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xfrm>
            <a:off x="434975" y="468313"/>
            <a:ext cx="6096000" cy="3429000"/>
          </a:xfrm>
          <a:ln/>
        </p:spPr>
      </p:sp>
      <p:sp>
        <p:nvSpPr>
          <p:cNvPr id="3" name="Notes Placeholder 2"/>
          <p:cNvSpPr>
            <a:spLocks noGrp="1"/>
          </p:cNvSpPr>
          <p:nvPr>
            <p:ph type="body" idx="1"/>
          </p:nvPr>
        </p:nvSpPr>
        <p:spPr/>
        <p:txBody>
          <a:bodyPr>
            <a:normAutofit/>
          </a:bodyPr>
          <a:lstStyle/>
          <a:p>
            <a:pPr eaLnBrk="1" hangingPunct="1">
              <a:defRPr/>
            </a:pPr>
            <a:r>
              <a:rPr lang="en-US" dirty="0">
                <a:ea typeface="+mn-ea"/>
                <a:cs typeface="+mn-cs"/>
              </a:rPr>
              <a:t>This section begins with a look at a general model for the symmetric encryption process; this will enable us to understand the context within which the</a:t>
            </a:r>
          </a:p>
          <a:p>
            <a:pPr eaLnBrk="1" hangingPunct="1">
              <a:defRPr/>
            </a:pPr>
            <a:r>
              <a:rPr lang="en-US" dirty="0">
                <a:ea typeface="+mn-ea"/>
                <a:cs typeface="+mn-cs"/>
              </a:rPr>
              <a:t>algorithms are used. Then we look at three important block encryption algorithms: DES, triple DES, and AES. Next, the chapter introduces symmetric stream encryption. We then examine the application of these algorithms to achieve confidentiality.</a:t>
            </a:r>
          </a:p>
        </p:txBody>
      </p:sp>
      <p:sp>
        <p:nvSpPr>
          <p:cNvPr id="18436" name="Slide Number Placeholder 3"/>
          <p:cNvSpPr>
            <a:spLocks noGrp="1"/>
          </p:cNvSpPr>
          <p:nvPr>
            <p:ph type="sldNum" sz="quarter" idx="5"/>
          </p:nvPr>
        </p:nvSpPr>
        <p:spPr>
          <a:noFill/>
        </p:spPr>
        <p:txBody>
          <a:bodyPr/>
          <a:lstStyle/>
          <a:p>
            <a:fld id="{A2E32AE5-9E3B-644B-9E35-7EFABD08BCA9}" type="slidenum">
              <a:rPr lang="en-AU" smtClean="0"/>
              <a:pPr/>
              <a:t>1</a:t>
            </a:fld>
            <a:endParaRPr lang="en-AU"/>
          </a:p>
        </p:txBody>
      </p:sp>
    </p:spTree>
    <p:extLst>
      <p:ext uri="{BB962C8B-B14F-4D97-AF65-F5344CB8AC3E}">
        <p14:creationId xmlns:p14="http://schemas.microsoft.com/office/powerpoint/2010/main" val="3333643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BF48F200-B458-BE49-9F07-CB56E00A5B69}" type="slidenum">
              <a:rPr lang="en-AU"/>
              <a:pPr/>
              <a:t>10</a:t>
            </a:fld>
            <a:endParaRPr lang="en-AU"/>
          </a:p>
        </p:txBody>
      </p:sp>
      <p:sp>
        <p:nvSpPr>
          <p:cNvPr id="24579" name="Rectangle 2"/>
          <p:cNvSpPr>
            <a:spLocks noGrp="1" noRot="1" noChangeAspect="1" noChangeArrowheads="1" noTextEdit="1"/>
          </p:cNvSpPr>
          <p:nvPr>
            <p:ph type="sldImg"/>
          </p:nvPr>
        </p:nvSpPr>
        <p:spPr>
          <a:xfrm>
            <a:off x="434975" y="468313"/>
            <a:ext cx="6096000" cy="3429000"/>
          </a:xfrm>
          <a:ln/>
        </p:spPr>
      </p:sp>
      <p:sp>
        <p:nvSpPr>
          <p:cNvPr id="24580" name="Rectangle 3"/>
          <p:cNvSpPr>
            <a:spLocks noGrp="1" noChangeArrowheads="1"/>
          </p:cNvSpPr>
          <p:nvPr>
            <p:ph type="body" idx="1"/>
          </p:nvPr>
        </p:nvSpPr>
        <p:spPr>
          <a:noFill/>
          <a:ln/>
        </p:spPr>
        <p:txBody>
          <a:bodyPr/>
          <a:lstStyle/>
          <a:p>
            <a:pPr eaLnBrk="1" hangingPunct="1">
              <a:spcBef>
                <a:spcPts val="0"/>
              </a:spcBef>
            </a:pPr>
            <a:r>
              <a:rPr lang="en-US" dirty="0">
                <a:ea typeface="ＭＳ Ｐゴシック" pitchFamily="-110" charset="-128"/>
                <a:cs typeface="ＭＳ Ｐゴシック" pitchFamily="-110" charset="-128"/>
              </a:rPr>
              <a:t>The process of attempting to discover the plaintext or key is known as </a:t>
            </a:r>
            <a:r>
              <a:rPr lang="en-US" b="1" dirty="0">
                <a:ea typeface="ＭＳ Ｐゴシック" pitchFamily="-110" charset="-128"/>
                <a:cs typeface="ＭＳ Ｐゴシック" pitchFamily="-110" charset="-128"/>
              </a:rPr>
              <a:t>cryptanalysis .</a:t>
            </a:r>
          </a:p>
          <a:p>
            <a:pPr eaLnBrk="1" hangingPunct="1">
              <a:spcBef>
                <a:spcPts val="0"/>
              </a:spcBef>
            </a:pPr>
            <a:r>
              <a:rPr lang="en-US" dirty="0">
                <a:ea typeface="ＭＳ Ｐゴシック" pitchFamily="-110" charset="-128"/>
                <a:cs typeface="ＭＳ Ｐゴシック" pitchFamily="-110" charset="-128"/>
              </a:rPr>
              <a:t>The strategy used by the cryptanalyst depends on the nature of the encryption scheme and the information available to the cryptanalyst.</a:t>
            </a:r>
          </a:p>
          <a:p>
            <a:pPr eaLnBrk="1" hangingPunct="1">
              <a:spcBef>
                <a:spcPts val="0"/>
              </a:spcBef>
            </a:pPr>
            <a:r>
              <a:rPr lang="en-US" dirty="0">
                <a:ea typeface="ＭＳ Ｐゴシック" pitchFamily="-110" charset="-128"/>
                <a:cs typeface="ＭＳ Ｐゴシック" pitchFamily="-110" charset="-128"/>
              </a:rPr>
              <a:t>The Table summarizes the various types of cryptanalytic attacks, based on the amount of information known to the cryptanalyst. The most difficult problem is presented when all that is available is the </a:t>
            </a:r>
            <a:r>
              <a:rPr lang="en-US" b="1" i="1" dirty="0" err="1">
                <a:ea typeface="ＭＳ Ｐゴシック" pitchFamily="-110" charset="-128"/>
                <a:cs typeface="ＭＳ Ｐゴシック" pitchFamily="-110" charset="-128"/>
              </a:rPr>
              <a:t>ciphertext</a:t>
            </a:r>
            <a:r>
              <a:rPr lang="en-US" b="1" i="1" dirty="0">
                <a:ea typeface="ＭＳ Ｐゴシック" pitchFamily="-110" charset="-128"/>
                <a:cs typeface="ＭＳ Ｐゴシック" pitchFamily="-110" charset="-128"/>
              </a:rPr>
              <a:t> only </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In some cases, not even the encryption </a:t>
            </a:r>
            <a:r>
              <a:rPr lang="en-US" dirty="0">
                <a:ea typeface="ＭＳ Ｐゴシック" pitchFamily="-110" charset="-128"/>
                <a:cs typeface="ＭＳ Ｐゴシック" pitchFamily="-110" charset="-128"/>
              </a:rPr>
              <a:t>algorithm is known, but in general we can assume that the opponent does know the algorithm used for encryption. One possible attack under these circumstances is the brute-force approach of trying all possible keys. If the key space is very large, this becomes impractical. Thus, the opponent must rely on an analysis of the </a:t>
            </a:r>
            <a:r>
              <a:rPr lang="en-US" dirty="0" err="1">
                <a:ea typeface="ＭＳ Ｐゴシック" pitchFamily="-110" charset="-128"/>
                <a:cs typeface="ＭＳ Ｐゴシック" pitchFamily="-110" charset="-128"/>
              </a:rPr>
              <a:t>ciphertext</a:t>
            </a:r>
            <a:r>
              <a:rPr lang="en-US" dirty="0">
                <a:ea typeface="ＭＳ Ｐゴシック" pitchFamily="-110" charset="-128"/>
                <a:cs typeface="ＭＳ Ｐゴシック" pitchFamily="-110" charset="-128"/>
              </a:rPr>
              <a:t> itself, generally applying various statistical tests to it. To use this approach, the opponent must have some general idea of the type of plaintext that is concealed, such as English or French text, an EXE file, a Java source listing, an accounting file, and so on. </a:t>
            </a:r>
          </a:p>
          <a:p>
            <a:pPr eaLnBrk="1" hangingPunct="1">
              <a:spcBef>
                <a:spcPts val="0"/>
              </a:spcBef>
            </a:pPr>
            <a:r>
              <a:rPr lang="en-US" dirty="0">
                <a:ea typeface="ＭＳ Ｐゴシック" pitchFamily="-110" charset="-128"/>
                <a:cs typeface="ＭＳ Ｐゴシック" pitchFamily="-110" charset="-128"/>
              </a:rPr>
              <a:t>The ciphertext-only attack is the easiest to defend against because the opponent has the least amount of information to work with. In many cases, however, the analyst has more information. The analyst may be able to capture one or more plaintext messages as well as their encryptions. Or the analyst may know that certain plaintext patterns will appear in a message. For example, a file that is encoded in the Postscript format always begins with the same pattern, or there may be a standardized header or banner to an electronic funds transfer message, and so on. All these are examples of </a:t>
            </a:r>
            <a:r>
              <a:rPr lang="en-US" b="1" i="1" dirty="0">
                <a:ea typeface="ＭＳ Ｐゴシック" pitchFamily="-110" charset="-128"/>
                <a:cs typeface="ＭＳ Ｐゴシック" pitchFamily="-110" charset="-128"/>
              </a:rPr>
              <a:t>known plaintext</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With this knowledge, the analyst may be </a:t>
            </a:r>
            <a:r>
              <a:rPr lang="en-US" dirty="0">
                <a:ea typeface="ＭＳ Ｐゴシック" pitchFamily="-110" charset="-128"/>
                <a:cs typeface="ＭＳ Ｐゴシック" pitchFamily="-110" charset="-128"/>
              </a:rPr>
              <a:t>able to deduce the key on the basis of the way in which the known plaintext is transformed. </a:t>
            </a:r>
          </a:p>
          <a:p>
            <a:pPr eaLnBrk="1" hangingPunct="1">
              <a:spcBef>
                <a:spcPts val="0"/>
              </a:spcBef>
            </a:pPr>
            <a:r>
              <a:rPr lang="en-US" dirty="0">
                <a:ea typeface="ＭＳ Ｐゴシック" pitchFamily="-110" charset="-128"/>
                <a:cs typeface="ＭＳ Ｐゴシック" pitchFamily="-110" charset="-128"/>
              </a:rPr>
              <a:t>Closely related to the known-plaintext attack is what might be referred to as a probable-word attack. If the opponent is working with the encryption of some general prose message, he or she may have little knowledge of what is in the message. However, if the opponent is after some very specific information, then parts of the message may be known. For example, if an entire accounting file is being transmitted, the opponent may know the placement of certain key words in the header of the file. As another example, the source code for a program developed by a corporation might include a copyright statement in some standardized position. If the analyst is able somehow to get the source system to insert into the system a message chosen by the analyst, then a </a:t>
            </a:r>
            <a:r>
              <a:rPr lang="en-US" i="1" dirty="0">
                <a:ea typeface="ＭＳ Ｐゴシック" pitchFamily="-110" charset="-128"/>
                <a:cs typeface="ＭＳ Ｐゴシック" pitchFamily="-110" charset="-128"/>
              </a:rPr>
              <a:t>chosen-plaintext attack is </a:t>
            </a:r>
            <a:r>
              <a:rPr lang="en-US" dirty="0">
                <a:ea typeface="ＭＳ Ｐゴシック" pitchFamily="-110" charset="-128"/>
                <a:cs typeface="ＭＳ Ｐゴシック" pitchFamily="-110" charset="-128"/>
              </a:rPr>
              <a:t>possible. In general, if the analyst is able to choose the messages to encrypt, the analyst may deliberately pick patterns that can be expected to reveal the structure of the key.</a:t>
            </a:r>
          </a:p>
          <a:p>
            <a:pPr eaLnBrk="1" hangingPunct="1">
              <a:spcBef>
                <a:spcPts val="0"/>
              </a:spcBef>
            </a:pPr>
            <a:r>
              <a:rPr lang="en-US" dirty="0">
                <a:ea typeface="ＭＳ Ｐゴシック" pitchFamily="-110" charset="-128"/>
                <a:cs typeface="ＭＳ Ｐゴシック" pitchFamily="-110" charset="-128"/>
              </a:rPr>
              <a:t>The Table lists two other types of attack: chosen ciphertext and chosen text. These are less commonly employed as cryptanalytic techniques but are nevertheless possible avenues of attack. Only relatively weak algorithms fail to withstand a ciphertext-only attack. Generally, an encryption algorithm is designed to withstand a known-plaintext attack.</a:t>
            </a:r>
          </a:p>
          <a:p>
            <a:pPr eaLnBrk="1" hangingPunct="1">
              <a:spcBef>
                <a:spcPts val="0"/>
              </a:spcBef>
            </a:pP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0085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B3760B50-07C6-FB4A-99F0-1CCAC30CAF77}" type="slidenum">
              <a:rPr lang="en-AU"/>
              <a:pPr/>
              <a:t>11</a:t>
            </a:fld>
            <a:endParaRPr lang="en-AU"/>
          </a:p>
        </p:txBody>
      </p:sp>
      <p:sp>
        <p:nvSpPr>
          <p:cNvPr id="26627" name="Rectangle 2"/>
          <p:cNvSpPr>
            <a:spLocks noGrp="1" noRot="1" noChangeAspect="1" noChangeArrowheads="1" noTextEdit="1"/>
          </p:cNvSpPr>
          <p:nvPr>
            <p:ph type="sldImg"/>
          </p:nvPr>
        </p:nvSpPr>
        <p:spPr>
          <a:xfrm>
            <a:off x="434975" y="468313"/>
            <a:ext cx="6096000" cy="3429000"/>
          </a:xfrm>
          <a:ln/>
        </p:spPr>
      </p:sp>
      <p:sp>
        <p:nvSpPr>
          <p:cNvPr id="2662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An encryption scheme is </a:t>
            </a:r>
            <a:r>
              <a:rPr lang="en-US" b="1" dirty="0">
                <a:ea typeface="ＭＳ Ｐゴシック" pitchFamily="-110" charset="-128"/>
                <a:cs typeface="ＭＳ Ｐゴシック" pitchFamily="-110" charset="-128"/>
              </a:rPr>
              <a:t>computationally secure if the </a:t>
            </a:r>
            <a:r>
              <a:rPr lang="en-US" b="1" dirty="0" err="1">
                <a:ea typeface="ＭＳ Ｐゴシック" pitchFamily="-110" charset="-128"/>
                <a:cs typeface="ＭＳ Ｐゴシック" pitchFamily="-110" charset="-128"/>
              </a:rPr>
              <a:t>ciphertext</a:t>
            </a:r>
            <a:r>
              <a:rPr lang="en-US" b="1" dirty="0">
                <a:ea typeface="ＭＳ Ｐゴシック" pitchFamily="-110" charset="-128"/>
                <a:cs typeface="ＭＳ Ｐゴシック" pitchFamily="-110" charset="-128"/>
              </a:rPr>
              <a:t> generated </a:t>
            </a:r>
            <a:r>
              <a:rPr lang="en-US" dirty="0">
                <a:ea typeface="ＭＳ Ｐゴシック" pitchFamily="-110" charset="-128"/>
                <a:cs typeface="ＭＳ Ｐゴシック" pitchFamily="-110" charset="-128"/>
              </a:rPr>
              <a:t>by the scheme meets one or both of the following criteria:</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The cost of breaking the cipher exceeds the value of the encrypted information.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The time required to break the cipher exceeds the useful lifetime of the information.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Unfortunately, it is very difficult to estimate the amount of effort required to cryptanalyze ciphertext successfully. However, assuming there are no inherent</a:t>
            </a:r>
          </a:p>
          <a:p>
            <a:pPr eaLnBrk="1" hangingPunct="1"/>
            <a:r>
              <a:rPr lang="en-US" dirty="0">
                <a:ea typeface="ＭＳ Ｐゴシック" pitchFamily="-110" charset="-128"/>
                <a:cs typeface="ＭＳ Ｐゴシック" pitchFamily="-110" charset="-128"/>
              </a:rPr>
              <a:t>mathematical weaknesses in the algorithm, then a brute-force approach is indicated, and here we can make some reasonable estimates about costs and time.</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 brute-force approach involves trying every possible key until an intelligible translation of the ciphertext into plaintext is obtained. On average, half of all</a:t>
            </a:r>
          </a:p>
          <a:p>
            <a:pPr eaLnBrk="1" hangingPunct="1"/>
            <a:r>
              <a:rPr lang="en-US" dirty="0">
                <a:ea typeface="ＭＳ Ｐゴシック" pitchFamily="-110" charset="-128"/>
                <a:cs typeface="ＭＳ Ｐゴシック" pitchFamily="-110" charset="-128"/>
              </a:rPr>
              <a:t>possible keys must be tried to achieve success. </a:t>
            </a:r>
          </a:p>
        </p:txBody>
      </p:sp>
    </p:spTree>
    <p:extLst>
      <p:ext uri="{BB962C8B-B14F-4D97-AF65-F5344CB8AC3E}">
        <p14:creationId xmlns:p14="http://schemas.microsoft.com/office/powerpoint/2010/main" val="297097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12</a:t>
            </a:fld>
            <a:endParaRPr lang="en-AU">
              <a:latin typeface="Arial" pitchFamily="-110" charset="0"/>
            </a:endParaRPr>
          </a:p>
        </p:txBody>
      </p:sp>
      <p:sp>
        <p:nvSpPr>
          <p:cNvPr id="40963" name="Rectangle 2"/>
          <p:cNvSpPr>
            <a:spLocks noGrp="1" noRot="1" noChangeAspect="1" noChangeArrowheads="1" noTextEdit="1"/>
          </p:cNvSpPr>
          <p:nvPr>
            <p:ph type="sldImg"/>
          </p:nvPr>
        </p:nvSpPr>
        <p:spPr>
          <a:xfrm>
            <a:off x="123825" y="571500"/>
            <a:ext cx="6613525" cy="3721100"/>
          </a:xfrm>
          <a:ln/>
        </p:spPr>
      </p:sp>
      <p:sp>
        <p:nvSpPr>
          <p:cNvPr id="40964" name="Rectangle 3"/>
          <p:cNvSpPr>
            <a:spLocks noGrp="1" noChangeArrowheads="1"/>
          </p:cNvSpPr>
          <p:nvPr>
            <p:ph type="body" idx="1"/>
          </p:nvPr>
        </p:nvSpPr>
        <p:spPr>
          <a:noFill/>
          <a:ln/>
        </p:spPr>
        <p:txBody>
          <a:bodyPr/>
          <a:lstStyle/>
          <a:p>
            <a:r>
              <a:rPr lang="en-US" i="0" dirty="0">
                <a:latin typeface="Arial" pitchFamily="-110" charset="0"/>
                <a:ea typeface="ＭＳ Ｐゴシック" pitchFamily="-110" charset="-128"/>
                <a:cs typeface="ＭＳ Ｐゴシック" pitchFamily="-110" charset="-128"/>
              </a:rPr>
              <a:t>Figure (a) shows the </a:t>
            </a:r>
            <a:r>
              <a:rPr lang="en-US" dirty="0">
                <a:latin typeface="Arial" pitchFamily="-110" charset="0"/>
                <a:ea typeface="ＭＳ Ｐゴシック" pitchFamily="-110" charset="-128"/>
                <a:cs typeface="ＭＳ Ｐゴシック" pitchFamily="-110" charset="-128"/>
              </a:rPr>
              <a:t>ECB mode of operation. </a:t>
            </a:r>
          </a:p>
          <a:p>
            <a:r>
              <a:rPr lang="en-US" dirty="0">
                <a:latin typeface="Arial" pitchFamily="-110" charset="0"/>
                <a:ea typeface="ＭＳ Ｐゴシック" pitchFamily="-110" charset="-128"/>
                <a:cs typeface="ＭＳ Ｐゴシック" pitchFamily="-110" charset="-128"/>
              </a:rPr>
              <a:t>A plaintext of length </a:t>
            </a:r>
            <a:r>
              <a:rPr lang="en-US" i="1" dirty="0" err="1">
                <a:latin typeface="Arial" pitchFamily="-110" charset="0"/>
                <a:ea typeface="ＭＳ Ｐゴシック" pitchFamily="-110" charset="-128"/>
                <a:cs typeface="ＭＳ Ｐゴシック" pitchFamily="-110" charset="-128"/>
              </a:rPr>
              <a:t>nb</a:t>
            </a:r>
            <a:r>
              <a:rPr lang="en-US" i="1" dirty="0">
                <a:latin typeface="Arial" pitchFamily="-110" charset="0"/>
                <a:ea typeface="ＭＳ Ｐゴシック" pitchFamily="-110" charset="-128"/>
                <a:cs typeface="ＭＳ Ｐゴシック" pitchFamily="-110" charset="-128"/>
              </a:rPr>
              <a:t> is divided into n b-bit blocks (P1, P2,…..,Pn). </a:t>
            </a:r>
            <a:r>
              <a:rPr lang="en-US" dirty="0">
                <a:latin typeface="Arial" pitchFamily="-110" charset="0"/>
                <a:ea typeface="ＭＳ Ｐゴシック" pitchFamily="-110" charset="-128"/>
                <a:cs typeface="ＭＳ Ｐゴシック" pitchFamily="-110" charset="-128"/>
              </a:rPr>
              <a:t>Each block is encrypted using the same algorithm and the same encryption key, to produce a sequence of </a:t>
            </a:r>
            <a:r>
              <a:rPr lang="en-US" i="1" dirty="0">
                <a:latin typeface="Arial" pitchFamily="-110" charset="0"/>
                <a:ea typeface="ＭＳ Ｐゴシック" pitchFamily="-110" charset="-128"/>
                <a:cs typeface="ＭＳ Ｐゴシック" pitchFamily="-110" charset="-128"/>
              </a:rPr>
              <a:t>n b-bit blocks of ciphertext (C1, C2,…..,Cn).</a:t>
            </a:r>
          </a:p>
          <a:p>
            <a:endParaRPr lang="en-US" i="1"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(b) is a representative diagram of stream cipher structure. In this structure a key is input to a pseudorandom bit generator that produces a stream of 8-bit numbers that are apparently random. A pseudorandom stream is one that is unpredictable without knowledge of the input key and which has an apparently random character. The output of the generator, called a </a:t>
            </a:r>
            <a:r>
              <a:rPr lang="en-US" b="1" dirty="0" err="1">
                <a:latin typeface="Arial" pitchFamily="-110" charset="0"/>
                <a:ea typeface="ＭＳ Ｐゴシック" pitchFamily="-110" charset="-128"/>
                <a:cs typeface="ＭＳ Ｐゴシック" pitchFamily="-110" charset="-128"/>
              </a:rPr>
              <a:t>keystream</a:t>
            </a:r>
            <a:r>
              <a:rPr lang="en-US" b="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is combined one byte at a time with the plaintext stream using the bitwise exclusive-OR (XOR) operation.</a:t>
            </a:r>
            <a:endParaRPr lang="en-US" i="1" dirty="0">
              <a:latin typeface="Arial" pitchFamily="-110" charset="0"/>
              <a:ea typeface="ＭＳ Ｐゴシック" pitchFamily="-110" charset="-128"/>
              <a:cs typeface="ＭＳ Ｐゴシック" pitchFamily="-110" charset="-128"/>
            </a:endParaRPr>
          </a:p>
          <a:p>
            <a:endParaRPr lang="en-US" i="1"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592897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xfrm>
            <a:off x="123825" y="571500"/>
            <a:ext cx="6613525" cy="3721100"/>
          </a:xfrm>
          <a:ln/>
        </p:spPr>
      </p:sp>
      <p:sp>
        <p:nvSpPr>
          <p:cNvPr id="3" name="Notes Placeholder 2"/>
          <p:cNvSpPr>
            <a:spLocks noGrp="1"/>
          </p:cNvSpPr>
          <p:nvPr>
            <p:ph type="body" idx="1"/>
          </p:nvPr>
        </p:nvSpPr>
        <p:spPr/>
        <p:txBody>
          <a:bodyPr>
            <a:normAutofit/>
          </a:bodyPr>
          <a:lstStyle/>
          <a:p>
            <a:pPr>
              <a:defRPr/>
            </a:pPr>
            <a:r>
              <a:rPr lang="en-US" dirty="0"/>
              <a:t>A </a:t>
            </a:r>
            <a:r>
              <a:rPr lang="en-US" i="1" dirty="0"/>
              <a:t>block cipher processes the input one block of elements at a time, producing an </a:t>
            </a:r>
            <a:r>
              <a:rPr lang="en-US" dirty="0"/>
              <a:t>output block for each input block. A </a:t>
            </a:r>
            <a:r>
              <a:rPr lang="en-US" i="1" dirty="0"/>
              <a:t>stream cipher processes the input elements </a:t>
            </a:r>
            <a:r>
              <a:rPr lang="en-US" dirty="0"/>
              <a:t>continuously, producing output one element at a time, as it goes along. Although block ciphers are far more common, there are certain applications in which a stream cipher is more appropriate. Examples are given subsequently in this book.</a:t>
            </a:r>
          </a:p>
          <a:p>
            <a:pPr>
              <a:defRPr/>
            </a:pPr>
            <a:endParaRPr lang="en-US" dirty="0"/>
          </a:p>
          <a:p>
            <a:pPr>
              <a:defRPr/>
            </a:pPr>
            <a:r>
              <a:rPr lang="en-US" dirty="0"/>
              <a:t>A typical stream cipher encrypts plaintext one byte at a time, although a stream cipher may be designed to operate on one bit at a time or on units larger than a byte at a time. Figure 2.3b is a representative diagram of stream cipher structure.</a:t>
            </a:r>
          </a:p>
          <a:p>
            <a:pPr>
              <a:defRPr/>
            </a:pPr>
            <a:endParaRPr lang="en-US" dirty="0"/>
          </a:p>
          <a:p>
            <a:pPr>
              <a:defRPr/>
            </a:pPr>
            <a:r>
              <a:rPr lang="en-US" dirty="0"/>
              <a:t>With a properly designed pseudorandom number generator, a stream cipher can be as secure as block cipher of comparable key length. The primary advantage of a stream cipher is that stream ciphers are almost always faster and use far less code than do block ciphers. </a:t>
            </a:r>
          </a:p>
          <a:p>
            <a:pPr>
              <a:defRPr/>
            </a:pPr>
            <a:r>
              <a:rPr lang="en-US" dirty="0"/>
              <a:t>The advantage of a block cipher is that you can reuse keys – reusing keys with stream ciphers makes them vulnerable to attack due to the use of XOR, </a:t>
            </a:r>
            <a:r>
              <a:rPr lang="en-US" dirty="0" err="1"/>
              <a:t>ie</a:t>
            </a:r>
            <a:r>
              <a:rPr lang="en-US" dirty="0"/>
              <a:t>. The same key (k) will generate the same pseudo random number </a:t>
            </a:r>
            <a:r>
              <a:rPr lang="en-IE" dirty="0"/>
              <a:t>PRG(k) </a:t>
            </a:r>
            <a:r>
              <a:rPr lang="en-US" dirty="0"/>
              <a:t>to be XORed with the plaintext byte (m), therefore the following applies:</a:t>
            </a:r>
          </a:p>
          <a:p>
            <a:pPr>
              <a:defRPr/>
            </a:pPr>
            <a:r>
              <a:rPr lang="en-IE" dirty="0"/>
              <a:t>	C1 = m1 </a:t>
            </a:r>
            <a:r>
              <a:rPr lang="en-IE" dirty="0" err="1"/>
              <a:t>xor</a:t>
            </a:r>
            <a:r>
              <a:rPr lang="en-IE" dirty="0"/>
              <a:t> PRG(k) </a:t>
            </a:r>
            <a:br>
              <a:rPr lang="en-IE" dirty="0"/>
            </a:br>
            <a:r>
              <a:rPr lang="en-IE" dirty="0"/>
              <a:t>	C2 = m2 </a:t>
            </a:r>
            <a:r>
              <a:rPr lang="en-IE" dirty="0" err="1"/>
              <a:t>xor</a:t>
            </a:r>
            <a:r>
              <a:rPr lang="en-IE" dirty="0"/>
              <a:t> PRG(k) 	--&gt; C1 </a:t>
            </a:r>
            <a:r>
              <a:rPr lang="en-IE" dirty="0" err="1"/>
              <a:t>xor</a:t>
            </a:r>
            <a:r>
              <a:rPr lang="en-IE" dirty="0"/>
              <a:t> C2 = m1 </a:t>
            </a:r>
            <a:r>
              <a:rPr lang="en-IE" dirty="0" err="1"/>
              <a:t>xor</a:t>
            </a:r>
            <a:r>
              <a:rPr lang="en-IE" dirty="0"/>
              <a:t> m2 	This process can allow plaintext to be recovered if k is used multiple time.</a:t>
            </a:r>
            <a:endParaRPr lang="en-US" dirty="0"/>
          </a:p>
          <a:p>
            <a:pPr>
              <a:defRPr/>
            </a:pPr>
            <a:endParaRPr lang="en-US" dirty="0"/>
          </a:p>
          <a:p>
            <a:pPr>
              <a:defRPr/>
            </a:pPr>
            <a:r>
              <a:rPr lang="en-US" dirty="0"/>
              <a:t>For applications that require encryption/decryption of a stream of data, such as over a data communications channel or a browser/Web link, a stream cipher might be the better alternative. For applications that deal with blocks of data, such as file transfer, e-mail, and database, block ciphers may be more appropriate. However, either type of cipher can be used in virtually any application.</a:t>
            </a:r>
          </a:p>
        </p:txBody>
      </p:sp>
      <p:sp>
        <p:nvSpPr>
          <p:cNvPr id="43012" name="Slide Number Placeholder 3"/>
          <p:cNvSpPr>
            <a:spLocks noGrp="1"/>
          </p:cNvSpPr>
          <p:nvPr>
            <p:ph type="sldNum" sz="quarter" idx="5"/>
          </p:nvPr>
        </p:nvSpPr>
        <p:spPr>
          <a:noFill/>
        </p:spPr>
        <p:txBody>
          <a:bodyPr/>
          <a:lstStyle/>
          <a:p>
            <a:fld id="{79F9FE99-24B7-7F45-B59C-4161A610A12D}" type="slidenum">
              <a:rPr lang="en-AU" smtClean="0">
                <a:latin typeface="Arial" pitchFamily="-110" charset="0"/>
              </a:rPr>
              <a:pPr/>
              <a:t>13</a:t>
            </a:fld>
            <a:endParaRPr lang="en-AU">
              <a:latin typeface="Arial" pitchFamily="-110" charset="0"/>
            </a:endParaRPr>
          </a:p>
        </p:txBody>
      </p:sp>
    </p:spTree>
    <p:extLst>
      <p:ext uri="{BB962C8B-B14F-4D97-AF65-F5344CB8AC3E}">
        <p14:creationId xmlns:p14="http://schemas.microsoft.com/office/powerpoint/2010/main" val="14863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3E595B4-FF60-A54D-B323-13FC61F342B6}" type="slidenum">
              <a:rPr lang="en-AU"/>
              <a:pPr/>
              <a:t>14</a:t>
            </a:fld>
            <a:endParaRPr lang="en-AU"/>
          </a:p>
        </p:txBody>
      </p:sp>
      <p:sp>
        <p:nvSpPr>
          <p:cNvPr id="28675" name="Rectangle 2"/>
          <p:cNvSpPr>
            <a:spLocks noGrp="1" noRot="1" noChangeAspect="1" noChangeArrowheads="1" noTextEdit="1"/>
          </p:cNvSpPr>
          <p:nvPr>
            <p:ph type="sldImg"/>
          </p:nvPr>
        </p:nvSpPr>
        <p:spPr>
          <a:xfrm>
            <a:off x="434975" y="468313"/>
            <a:ext cx="6096000" cy="3429000"/>
          </a:xfrm>
          <a:ln/>
        </p:spPr>
      </p:sp>
      <p:sp>
        <p:nvSpPr>
          <p:cNvPr id="2867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Many symmetric block encryption algorithms, including DES, have a structure first described by Horst Feistel of IBM in 1973 [FEIS73] and shown in Figure 20.1 . The inputs to the encryption algorithm are a plaintext block of length 2</a:t>
            </a:r>
            <a:r>
              <a:rPr lang="en-US" i="1" dirty="0">
                <a:ea typeface="ＭＳ Ｐゴシック" pitchFamily="-110" charset="-128"/>
                <a:cs typeface="ＭＳ Ｐゴシック" pitchFamily="-110" charset="-128"/>
              </a:rPr>
              <a:t>w </a:t>
            </a:r>
            <a:r>
              <a:rPr lang="en-US" i="0" dirty="0">
                <a:ea typeface="ＭＳ Ｐゴシック" pitchFamily="-110" charset="-128"/>
                <a:cs typeface="ＭＳ Ｐゴシック" pitchFamily="-110" charset="-128"/>
              </a:rPr>
              <a:t>bits and a key </a:t>
            </a:r>
            <a:r>
              <a:rPr lang="en-US" i="1" dirty="0">
                <a:ea typeface="ＭＳ Ｐゴシック" pitchFamily="-110" charset="-128"/>
                <a:cs typeface="ＭＳ Ｐゴシック" pitchFamily="-110" charset="-128"/>
              </a:rPr>
              <a:t>K . </a:t>
            </a:r>
            <a:r>
              <a:rPr lang="en-US" i="0" dirty="0">
                <a:ea typeface="ＭＳ Ｐゴシック" pitchFamily="-110" charset="-128"/>
                <a:cs typeface="ＭＳ Ｐゴシック" pitchFamily="-110" charset="-128"/>
              </a:rPr>
              <a:t>The plaintext block is divided into two halves</a:t>
            </a:r>
            <a:r>
              <a:rPr lang="en-US" i="1" dirty="0">
                <a:ea typeface="ＭＳ Ｐゴシック" pitchFamily="-110" charset="-128"/>
                <a:cs typeface="ＭＳ Ｐゴシック" pitchFamily="-110" charset="-128"/>
              </a:rPr>
              <a:t>, L</a:t>
            </a:r>
            <a:r>
              <a:rPr lang="en-US" i="1" baseline="-25000" dirty="0">
                <a:ea typeface="ＭＳ Ｐゴシック" pitchFamily="-110" charset="-128"/>
                <a:cs typeface="ＭＳ Ｐゴシック" pitchFamily="-110" charset="-128"/>
              </a:rPr>
              <a:t>0 </a:t>
            </a:r>
            <a:r>
              <a:rPr lang="en-US" i="1" dirty="0">
                <a:ea typeface="ＭＳ Ｐゴシック" pitchFamily="-110" charset="-128"/>
                <a:cs typeface="ＭＳ Ｐゴシック" pitchFamily="-110" charset="-128"/>
              </a:rPr>
              <a:t>and R</a:t>
            </a:r>
            <a:r>
              <a:rPr lang="en-US" i="1" baseline="-25000" dirty="0">
                <a:ea typeface="ＭＳ Ｐゴシック" pitchFamily="-110" charset="-128"/>
                <a:cs typeface="ＭＳ Ｐゴシック" pitchFamily="-110" charset="-128"/>
              </a:rPr>
              <a:t>0</a:t>
            </a:r>
            <a:r>
              <a:rPr lang="en-US" i="1" dirty="0">
                <a:ea typeface="ＭＳ Ｐゴシック" pitchFamily="-110" charset="-128"/>
                <a:cs typeface="ＭＳ Ｐゴシック" pitchFamily="-110" charset="-128"/>
              </a:rPr>
              <a:t>. </a:t>
            </a:r>
          </a:p>
          <a:p>
            <a:pPr eaLnBrk="1" hangingPunct="1"/>
            <a:endParaRPr lang="en-US" i="1" dirty="0">
              <a:ea typeface="ＭＳ Ｐゴシック" pitchFamily="-110" charset="-128"/>
              <a:cs typeface="ＭＳ Ｐゴシック" pitchFamily="-110" charset="-128"/>
            </a:endParaRPr>
          </a:p>
          <a:p>
            <a:pPr eaLnBrk="1" hangingPunct="1"/>
            <a:r>
              <a:rPr lang="en-US" i="0" dirty="0">
                <a:ea typeface="ＭＳ Ｐゴシック" pitchFamily="-110" charset="-128"/>
                <a:cs typeface="ＭＳ Ｐゴシック" pitchFamily="-110" charset="-128"/>
              </a:rPr>
              <a:t>The two halves of the data </a:t>
            </a:r>
            <a:r>
              <a:rPr lang="en-US" dirty="0">
                <a:ea typeface="ＭＳ Ｐゴシック" pitchFamily="-110" charset="-128"/>
                <a:cs typeface="ＭＳ Ｐゴシック" pitchFamily="-110" charset="-128"/>
              </a:rPr>
              <a:t>pass through </a:t>
            </a:r>
            <a:r>
              <a:rPr lang="en-US" i="1" dirty="0">
                <a:ea typeface="ＭＳ Ｐゴシック" pitchFamily="-110" charset="-128"/>
                <a:cs typeface="ＭＳ Ｐゴシック" pitchFamily="-110" charset="-128"/>
              </a:rPr>
              <a:t>n </a:t>
            </a:r>
            <a:r>
              <a:rPr lang="en-US" i="0" dirty="0">
                <a:ea typeface="ＭＳ Ｐゴシック" pitchFamily="-110" charset="-128"/>
                <a:cs typeface="ＭＳ Ｐゴシック" pitchFamily="-110" charset="-128"/>
              </a:rPr>
              <a:t>rounds of processing and then combine to produce the </a:t>
            </a:r>
            <a:r>
              <a:rPr lang="en-US" i="0" dirty="0" err="1">
                <a:ea typeface="ＭＳ Ｐゴシック" pitchFamily="-110" charset="-128"/>
                <a:cs typeface="ＭＳ Ｐゴシック" pitchFamily="-110" charset="-128"/>
              </a:rPr>
              <a:t>ciphertext</a:t>
            </a:r>
            <a:r>
              <a:rPr lang="en-US" i="0" dirty="0">
                <a:ea typeface="ＭＳ Ｐゴシック" pitchFamily="-110" charset="-128"/>
                <a:cs typeface="ＭＳ Ｐゴシック" pitchFamily="-110" charset="-128"/>
              </a:rPr>
              <a:t> block</a:t>
            </a:r>
            <a:r>
              <a:rPr lang="en-US" dirty="0">
                <a:ea typeface="ＭＳ Ｐゴシック" pitchFamily="-110" charset="-128"/>
                <a:cs typeface="ＭＳ Ｐゴシック" pitchFamily="-110" charset="-128"/>
              </a:rPr>
              <a:t>. Each round </a:t>
            </a:r>
            <a:r>
              <a:rPr lang="en-US" i="1" dirty="0">
                <a:ea typeface="ＭＳ Ｐゴシック" pitchFamily="-110" charset="-128"/>
                <a:cs typeface="ＭＳ Ｐゴシック" pitchFamily="-110" charset="-128"/>
              </a:rPr>
              <a:t>i </a:t>
            </a:r>
            <a:r>
              <a:rPr lang="en-US" i="0" dirty="0">
                <a:ea typeface="ＭＳ Ｐゴシック" pitchFamily="-110" charset="-128"/>
                <a:cs typeface="ＭＳ Ｐゴシック" pitchFamily="-110" charset="-128"/>
              </a:rPr>
              <a:t>has as inputs </a:t>
            </a:r>
            <a:r>
              <a:rPr lang="en-US" i="1" dirty="0">
                <a:ea typeface="ＭＳ Ｐゴシック" pitchFamily="-110" charset="-128"/>
                <a:cs typeface="ＭＳ Ｐゴシック" pitchFamily="-110" charset="-128"/>
              </a:rPr>
              <a:t>L </a:t>
            </a:r>
            <a:r>
              <a:rPr lang="en-US" i="1" baseline="-25000" dirty="0">
                <a:ea typeface="ＭＳ Ｐゴシック" pitchFamily="-110" charset="-128"/>
                <a:cs typeface="ＭＳ Ｐゴシック" pitchFamily="-110" charset="-128"/>
              </a:rPr>
              <a:t>i-1 </a:t>
            </a:r>
            <a:r>
              <a:rPr lang="en-US" i="0" dirty="0">
                <a:ea typeface="ＭＳ Ｐゴシック" pitchFamily="-110" charset="-128"/>
                <a:cs typeface="ＭＳ Ｐゴシック" pitchFamily="-110" charset="-128"/>
              </a:rPr>
              <a:t>and</a:t>
            </a:r>
            <a:r>
              <a:rPr lang="en-US" i="1" dirty="0">
                <a:ea typeface="ＭＳ Ｐゴシック" pitchFamily="-110" charset="-128"/>
                <a:cs typeface="ＭＳ Ｐゴシック" pitchFamily="-110" charset="-128"/>
              </a:rPr>
              <a:t> R </a:t>
            </a:r>
            <a:r>
              <a:rPr lang="en-US" i="1" baseline="-25000" dirty="0">
                <a:ea typeface="ＭＳ Ｐゴシック" pitchFamily="-110" charset="-128"/>
                <a:cs typeface="ＭＳ Ｐゴシック" pitchFamily="-110" charset="-128"/>
              </a:rPr>
              <a:t>i-1</a:t>
            </a:r>
            <a:r>
              <a:rPr lang="en-US" i="1" dirty="0">
                <a:ea typeface="ＭＳ Ｐゴシック" pitchFamily="-110" charset="-128"/>
                <a:cs typeface="ＭＳ Ｐゴシック" pitchFamily="-110" charset="-128"/>
              </a:rPr>
              <a:t> , </a:t>
            </a:r>
            <a:r>
              <a:rPr lang="en-US" i="0" dirty="0">
                <a:ea typeface="ＭＳ Ｐゴシック" pitchFamily="-110" charset="-128"/>
                <a:cs typeface="ＭＳ Ｐゴシック" pitchFamily="-110" charset="-128"/>
              </a:rPr>
              <a:t>derived from the previous round</a:t>
            </a:r>
            <a:r>
              <a:rPr lang="en-US" dirty="0">
                <a:ea typeface="ＭＳ Ｐゴシック" pitchFamily="-110" charset="-128"/>
                <a:cs typeface="ＭＳ Ｐゴシック" pitchFamily="-110" charset="-128"/>
              </a:rPr>
              <a:t>, as well as a subkey </a:t>
            </a:r>
            <a:r>
              <a:rPr lang="en-US" i="1" dirty="0">
                <a:ea typeface="ＭＳ Ｐゴシック" pitchFamily="-110" charset="-128"/>
                <a:cs typeface="ＭＳ Ｐゴシック" pitchFamily="-110" charset="-128"/>
              </a:rPr>
              <a:t>K</a:t>
            </a:r>
            <a:r>
              <a:rPr lang="en-US" i="1" baseline="-25000" dirty="0">
                <a:ea typeface="ＭＳ Ｐゴシック" pitchFamily="-110" charset="-128"/>
                <a:cs typeface="ＭＳ Ｐゴシック" pitchFamily="-110" charset="-128"/>
              </a:rPr>
              <a:t>i</a:t>
            </a:r>
            <a:r>
              <a:rPr lang="en-US" i="1" dirty="0">
                <a:ea typeface="ＭＳ Ｐゴシック" pitchFamily="-110" charset="-128"/>
                <a:cs typeface="ＭＳ Ｐゴシック" pitchFamily="-110" charset="-128"/>
              </a:rPr>
              <a:t> , </a:t>
            </a:r>
            <a:r>
              <a:rPr lang="en-US" i="0" dirty="0">
                <a:ea typeface="ＭＳ Ｐゴシック" pitchFamily="-110" charset="-128"/>
                <a:cs typeface="ＭＳ Ｐゴシック" pitchFamily="-110" charset="-128"/>
              </a:rPr>
              <a:t>derived from the overall</a:t>
            </a:r>
            <a:r>
              <a:rPr lang="en-US" i="1" dirty="0">
                <a:ea typeface="ＭＳ Ｐゴシック" pitchFamily="-110" charset="-128"/>
                <a:cs typeface="ＭＳ Ｐゴシック" pitchFamily="-110" charset="-128"/>
              </a:rPr>
              <a:t> K . </a:t>
            </a:r>
            <a:r>
              <a:rPr lang="en-US" i="0" dirty="0">
                <a:ea typeface="ＭＳ Ｐゴシック" pitchFamily="-110" charset="-128"/>
                <a:cs typeface="ＭＳ Ｐゴシック" pitchFamily="-110" charset="-128"/>
              </a:rPr>
              <a:t>In general, the </a:t>
            </a:r>
            <a:r>
              <a:rPr lang="en-US" i="0" dirty="0" err="1">
                <a:ea typeface="ＭＳ Ｐゴシック" pitchFamily="-110" charset="-128"/>
                <a:cs typeface="ＭＳ Ｐゴシック" pitchFamily="-110" charset="-128"/>
              </a:rPr>
              <a:t>subkeys</a:t>
            </a:r>
            <a:r>
              <a:rPr lang="en-US" i="0"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K</a:t>
            </a:r>
            <a:r>
              <a:rPr lang="en-US" i="1" baseline="-25000" dirty="0">
                <a:ea typeface="ＭＳ Ｐゴシック" pitchFamily="-110" charset="-128"/>
                <a:cs typeface="ＭＳ Ｐゴシック" pitchFamily="-110" charset="-128"/>
              </a:rPr>
              <a:t> i </a:t>
            </a:r>
            <a:r>
              <a:rPr lang="en-US" i="0" dirty="0">
                <a:ea typeface="ＭＳ Ｐゴシック" pitchFamily="-110" charset="-128"/>
                <a:cs typeface="ＭＳ Ｐゴシック" pitchFamily="-110" charset="-128"/>
              </a:rPr>
              <a:t>are different from </a:t>
            </a:r>
            <a:r>
              <a:rPr lang="en-US" i="1" dirty="0">
                <a:ea typeface="ＭＳ Ｐゴシック" pitchFamily="-110" charset="-128"/>
                <a:cs typeface="ＭＳ Ｐゴシック" pitchFamily="-110" charset="-128"/>
              </a:rPr>
              <a:t>K </a:t>
            </a:r>
            <a:r>
              <a:rPr lang="en-US" i="0" dirty="0">
                <a:ea typeface="ＭＳ Ｐゴシック" pitchFamily="-110" charset="-128"/>
                <a:cs typeface="ＭＳ Ｐゴシック" pitchFamily="-110" charset="-128"/>
              </a:rPr>
              <a:t>and from each other and are generated from the key by a </a:t>
            </a:r>
            <a:r>
              <a:rPr lang="en-US" i="0" dirty="0" err="1">
                <a:ea typeface="ＭＳ Ｐゴシック" pitchFamily="-110" charset="-128"/>
                <a:cs typeface="ＭＳ Ｐゴシック" pitchFamily="-110" charset="-128"/>
              </a:rPr>
              <a:t>subkey</a:t>
            </a:r>
            <a:r>
              <a:rPr lang="en-US" i="0" dirty="0">
                <a:ea typeface="ＭＳ Ｐゴシック" pitchFamily="-110" charset="-128"/>
                <a:cs typeface="ＭＳ Ｐゴシック" pitchFamily="-110" charset="-128"/>
              </a:rPr>
              <a:t> generation algorithm.</a:t>
            </a:r>
          </a:p>
          <a:p>
            <a:pPr eaLnBrk="1" hangingPunct="1"/>
            <a:endParaRPr lang="en-US" i="0"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All rounds have the same structure. A substitution is performed on the left half of the data. This is done by applying a </a:t>
            </a:r>
            <a:r>
              <a:rPr lang="en-US" i="0" dirty="0">
                <a:ea typeface="ＭＳ Ｐゴシック" pitchFamily="-110" charset="-128"/>
                <a:cs typeface="ＭＳ Ｐゴシック" pitchFamily="-110" charset="-128"/>
              </a:rPr>
              <a:t>round function </a:t>
            </a:r>
            <a:r>
              <a:rPr lang="en-US" i="1" dirty="0">
                <a:ea typeface="ＭＳ Ｐゴシック" pitchFamily="-110" charset="-128"/>
                <a:cs typeface="ＭＳ Ｐゴシック" pitchFamily="-110" charset="-128"/>
              </a:rPr>
              <a:t>F </a:t>
            </a:r>
            <a:r>
              <a:rPr lang="en-US" i="0" dirty="0">
                <a:ea typeface="ＭＳ Ｐゴシック" pitchFamily="-110" charset="-128"/>
                <a:cs typeface="ＭＳ Ｐゴシック" pitchFamily="-110" charset="-128"/>
              </a:rPr>
              <a:t>to the right half of </a:t>
            </a:r>
            <a:r>
              <a:rPr lang="en-US" dirty="0">
                <a:ea typeface="ＭＳ Ｐゴシック" pitchFamily="-110" charset="-128"/>
                <a:cs typeface="ＭＳ Ｐゴシック" pitchFamily="-110" charset="-128"/>
              </a:rPr>
              <a:t>the data and then taking the exclusive-OR (XOR) of the output of that function and the left half of the data. The round function has the same general structure for each round but is parameterized by the round subkey </a:t>
            </a:r>
            <a:r>
              <a:rPr lang="en-US" i="1" dirty="0">
                <a:ea typeface="ＭＳ Ｐゴシック" pitchFamily="-110" charset="-128"/>
                <a:cs typeface="ＭＳ Ｐゴシック" pitchFamily="-110" charset="-128"/>
              </a:rPr>
              <a:t>K</a:t>
            </a:r>
            <a:r>
              <a:rPr lang="en-US" i="1" baseline="-25000" dirty="0">
                <a:ea typeface="ＭＳ Ｐゴシック" pitchFamily="-110" charset="-128"/>
                <a:cs typeface="ＭＳ Ｐゴシック" pitchFamily="-110" charset="-128"/>
              </a:rPr>
              <a:t>i</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Following this substitution, a permutation </a:t>
            </a:r>
            <a:r>
              <a:rPr lang="en-US" dirty="0">
                <a:ea typeface="ＭＳ Ｐゴシック" pitchFamily="-110" charset="-128"/>
                <a:cs typeface="ＭＳ Ｐゴシック" pitchFamily="-110" charset="-128"/>
              </a:rPr>
              <a:t>is performed that consists of the interchange of the two halves of the data.</a:t>
            </a:r>
          </a:p>
          <a:p>
            <a:pPr eaLnBrk="1" hangingPunct="1"/>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9663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9E4139A-E6EB-4E46-B09A-0B5C3FB2A58C}" type="slidenum">
              <a:rPr lang="en-AU"/>
              <a:pPr/>
              <a:t>15</a:t>
            </a:fld>
            <a:endParaRPr lang="en-AU" dirty="0"/>
          </a:p>
        </p:txBody>
      </p:sp>
      <p:sp>
        <p:nvSpPr>
          <p:cNvPr id="30723" name="Rectangle 2"/>
          <p:cNvSpPr>
            <a:spLocks noGrp="1" noRot="1" noChangeAspect="1" noChangeArrowheads="1" noTextEdit="1"/>
          </p:cNvSpPr>
          <p:nvPr>
            <p:ph type="sldImg"/>
          </p:nvPr>
        </p:nvSpPr>
        <p:spPr>
          <a:xfrm>
            <a:off x="434975" y="468313"/>
            <a:ext cx="6096000" cy="3429000"/>
          </a:xfrm>
          <a:ln/>
        </p:spPr>
      </p:sp>
      <p:sp>
        <p:nvSpPr>
          <p:cNvPr id="30724" name="Rectangle 3"/>
          <p:cNvSpPr>
            <a:spLocks noGrp="1" noChangeArrowheads="1"/>
          </p:cNvSpPr>
          <p:nvPr>
            <p:ph type="body" idx="1"/>
          </p:nvPr>
        </p:nvSpPr>
        <p:spPr>
          <a:noFill/>
          <a:ln/>
        </p:spPr>
        <p:txBody>
          <a:bodyPr/>
          <a:lstStyle/>
          <a:p>
            <a:pPr eaLnBrk="1" hangingPunct="1">
              <a:spcBef>
                <a:spcPts val="0"/>
              </a:spcBef>
            </a:pPr>
            <a:r>
              <a:rPr lang="en-US" dirty="0">
                <a:ea typeface="ＭＳ Ｐゴシック" pitchFamily="-110" charset="-128"/>
                <a:cs typeface="ＭＳ Ｐゴシック" pitchFamily="-110" charset="-128"/>
              </a:rPr>
              <a:t>The Feistel structure is a particular example of the more general structure used by all symmetric block ciphers. In general, a symmetric block cipher consists of a sequence of rounds, with each round performing substitutions and permutations conditioned by a secret key value. The exact realization of a symmetric block cipher depends on the choice of the following parameters and design features:</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Block size: </a:t>
            </a:r>
            <a:r>
              <a:rPr lang="en-US" b="0" dirty="0">
                <a:ea typeface="ＭＳ Ｐゴシック" pitchFamily="-110" charset="-128"/>
                <a:cs typeface="ＭＳ Ｐゴシック" pitchFamily="-110" charset="-128"/>
              </a:rPr>
              <a:t>Larger block sizes mean greater security (all other things being equal)</a:t>
            </a:r>
            <a:r>
              <a:rPr lang="en-US" b="1"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rPr>
              <a:t>but reduced encryption/decryption speed. A block size of 128 bits is a reasonable tradeoff and is nearly universal among recent block cipher designs.</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Key size: </a:t>
            </a:r>
            <a:r>
              <a:rPr lang="en-US" b="0" dirty="0">
                <a:ea typeface="ＭＳ Ｐゴシック" pitchFamily="-110" charset="-128"/>
                <a:cs typeface="ＭＳ Ｐゴシック" pitchFamily="-110" charset="-128"/>
              </a:rPr>
              <a:t>Larger key size means greater security but may decrease encryption/decryption speed</a:t>
            </a:r>
            <a:r>
              <a:rPr lang="en-US" dirty="0">
                <a:ea typeface="ＭＳ Ｐゴシック" pitchFamily="-110" charset="-128"/>
                <a:cs typeface="ＭＳ Ｐゴシック" pitchFamily="-110" charset="-128"/>
              </a:rPr>
              <a:t>. The most common key length in modern algorithms is 128 bits.</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Number of rounds: </a:t>
            </a:r>
            <a:r>
              <a:rPr lang="en-US" b="0" dirty="0">
                <a:ea typeface="ＭＳ Ｐゴシック" pitchFamily="-110" charset="-128"/>
                <a:cs typeface="ＭＳ Ｐゴシック" pitchFamily="-110" charset="-128"/>
              </a:rPr>
              <a:t>The essence of a symmetric block cipher is that a single round </a:t>
            </a:r>
            <a:r>
              <a:rPr lang="en-US" dirty="0">
                <a:ea typeface="ＭＳ Ｐゴシック" pitchFamily="-110" charset="-128"/>
                <a:cs typeface="ＭＳ Ｐゴシック" pitchFamily="-110" charset="-128"/>
              </a:rPr>
              <a:t>offers inadequate security but that multiple rounds offer increasing security. A typical size is 16 rounds.</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Subkey generation algorithm : </a:t>
            </a:r>
            <a:r>
              <a:rPr lang="en-US" b="0" dirty="0">
                <a:ea typeface="ＭＳ Ｐゴシック" pitchFamily="-110" charset="-128"/>
                <a:cs typeface="ＭＳ Ｐゴシック" pitchFamily="-110" charset="-128"/>
              </a:rPr>
              <a:t>Greater complexity in this algorithm should </a:t>
            </a:r>
            <a:r>
              <a:rPr lang="en-US" dirty="0">
                <a:ea typeface="ＭＳ Ｐゴシック" pitchFamily="-110" charset="-128"/>
                <a:cs typeface="ＭＳ Ｐゴシック" pitchFamily="-110" charset="-128"/>
              </a:rPr>
              <a:t>lead to greater difficulty of cryptanalysis.</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Round function: </a:t>
            </a:r>
            <a:r>
              <a:rPr lang="en-US" b="0" dirty="0">
                <a:ea typeface="ＭＳ Ｐゴシック" pitchFamily="-110" charset="-128"/>
                <a:cs typeface="ＭＳ Ｐゴシック" pitchFamily="-110" charset="-128"/>
              </a:rPr>
              <a:t>Again, greater complexity generally means greater resistance</a:t>
            </a:r>
            <a:r>
              <a:rPr lang="en-US" b="1"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rPr>
              <a:t>to cryptanalysis. </a:t>
            </a:r>
          </a:p>
          <a:p>
            <a:pPr eaLnBrk="1" hangingPunct="1">
              <a:spcBef>
                <a:spcPts val="0"/>
              </a:spcBef>
            </a:pPr>
            <a:endParaRPr lang="en-US" dirty="0">
              <a:ea typeface="ＭＳ Ｐゴシック" pitchFamily="-110" charset="-128"/>
              <a:cs typeface="ＭＳ Ｐゴシック" pitchFamily="-110" charset="-128"/>
            </a:endParaRPr>
          </a:p>
          <a:p>
            <a:pPr eaLnBrk="1" hangingPunct="1">
              <a:spcBef>
                <a:spcPts val="0"/>
              </a:spcBef>
            </a:pPr>
            <a:r>
              <a:rPr lang="en-US" dirty="0">
                <a:ea typeface="ＭＳ Ｐゴシック" pitchFamily="-110" charset="-128"/>
                <a:cs typeface="ＭＳ Ｐゴシック" pitchFamily="-110" charset="-128"/>
              </a:rPr>
              <a:t>There are two other considerations in the design of a symmetric block cipher:</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Fast software encryption/decryption: </a:t>
            </a:r>
            <a:r>
              <a:rPr lang="en-US" b="0" dirty="0">
                <a:ea typeface="ＭＳ Ｐゴシック" pitchFamily="-110" charset="-128"/>
                <a:cs typeface="ＭＳ Ｐゴシック" pitchFamily="-110" charset="-128"/>
              </a:rPr>
              <a:t>In many cases, encryption is embedded in applications </a:t>
            </a:r>
            <a:r>
              <a:rPr lang="en-US" dirty="0">
                <a:ea typeface="ＭＳ Ｐゴシック" pitchFamily="-110" charset="-128"/>
                <a:cs typeface="ＭＳ Ｐゴシック" pitchFamily="-110" charset="-128"/>
              </a:rPr>
              <a:t>or utility functions in such a way as to preclude a hardware implementation. Accordingly, the speed of execution of the algorithm becomes a concern.</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Ease of analysis</a:t>
            </a:r>
            <a:r>
              <a:rPr lang="en-US" b="0" dirty="0">
                <a:ea typeface="ＭＳ Ｐゴシック" pitchFamily="-110" charset="-128"/>
                <a:cs typeface="ＭＳ Ｐゴシック" pitchFamily="-110" charset="-128"/>
              </a:rPr>
              <a:t>: Although we would like to make our algorithm as difficult as possible </a:t>
            </a:r>
            <a:r>
              <a:rPr lang="en-US" dirty="0">
                <a:ea typeface="ＭＳ Ｐゴシック" pitchFamily="-110" charset="-128"/>
                <a:cs typeface="ＭＳ Ｐゴシック" pitchFamily="-110" charset="-128"/>
              </a:rPr>
              <a:t>to cryptanalyze, there is great benefit in making the algorithm easy to analyze. That is, if the algorithm can be concisely and clearly explained, it is easier to analyze that algorithm for cryptanalytic vulnerabilities and therefore develop a higher level of assurance as to its strength. DES, for example, does not have an easily analyzed functionality.</a:t>
            </a:r>
          </a:p>
          <a:p>
            <a:pPr eaLnBrk="1" hangingPunct="1">
              <a:spcBef>
                <a:spcPts val="0"/>
              </a:spcBef>
            </a:pPr>
            <a:endParaRPr lang="en-US" dirty="0">
              <a:ea typeface="ＭＳ Ｐゴシック" pitchFamily="-110" charset="-128"/>
              <a:cs typeface="ＭＳ Ｐゴシック" pitchFamily="-110" charset="-128"/>
            </a:endParaRPr>
          </a:p>
          <a:p>
            <a:pPr eaLnBrk="1" hangingPunct="1">
              <a:spcBef>
                <a:spcPts val="0"/>
              </a:spcBef>
            </a:pPr>
            <a:r>
              <a:rPr lang="en-US" dirty="0">
                <a:ea typeface="ＭＳ Ｐゴシック" pitchFamily="-110" charset="-128"/>
                <a:cs typeface="ＭＳ Ｐゴシック" pitchFamily="-110" charset="-128"/>
              </a:rPr>
              <a:t>Decryption with a symmetric block cipher is essentially the same as the encryption process. The rule is as follows: Use the ciphertext as input to the algorithm, but use the subkeys </a:t>
            </a:r>
            <a:r>
              <a:rPr lang="en-US" i="1" dirty="0">
                <a:ea typeface="ＭＳ Ｐゴシック" pitchFamily="-110" charset="-128"/>
                <a:cs typeface="ＭＳ Ｐゴシック" pitchFamily="-110" charset="-128"/>
              </a:rPr>
              <a:t>K </a:t>
            </a:r>
            <a:r>
              <a:rPr lang="en-US" i="1" baseline="-25000" dirty="0">
                <a:ea typeface="ＭＳ Ｐゴシック" pitchFamily="-110" charset="-128"/>
                <a:cs typeface="ＭＳ Ｐゴシック" pitchFamily="-110" charset="-128"/>
              </a:rPr>
              <a:t>i</a:t>
            </a:r>
            <a:r>
              <a:rPr lang="en-US" i="1" dirty="0">
                <a:ea typeface="ＭＳ Ｐゴシック" pitchFamily="-110" charset="-128"/>
                <a:cs typeface="ＭＳ Ｐゴシック" pitchFamily="-110" charset="-128"/>
              </a:rPr>
              <a:t> </a:t>
            </a:r>
            <a:r>
              <a:rPr lang="en-US" b="0" i="0" dirty="0">
                <a:ea typeface="ＭＳ Ｐゴシック" pitchFamily="-110" charset="-128"/>
                <a:cs typeface="ＭＳ Ｐゴシック" pitchFamily="-110" charset="-128"/>
              </a:rPr>
              <a:t>in reverse order. That is, use </a:t>
            </a:r>
            <a:r>
              <a:rPr lang="en-US" i="1" dirty="0">
                <a:ea typeface="ＭＳ Ｐゴシック" pitchFamily="-110" charset="-128"/>
                <a:cs typeface="ＭＳ Ｐゴシック" pitchFamily="-110" charset="-128"/>
              </a:rPr>
              <a:t>K </a:t>
            </a:r>
            <a:r>
              <a:rPr lang="en-US" i="1" baseline="-25000" dirty="0">
                <a:ea typeface="ＭＳ Ｐゴシック" pitchFamily="-110" charset="-128"/>
                <a:cs typeface="ＭＳ Ｐゴシック" pitchFamily="-110" charset="-128"/>
              </a:rPr>
              <a:t>n</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in the first round</a:t>
            </a:r>
            <a:r>
              <a:rPr lang="en-US" i="1" dirty="0">
                <a:ea typeface="ＭＳ Ｐゴシック" pitchFamily="-110" charset="-128"/>
                <a:cs typeface="ＭＳ Ｐゴシック" pitchFamily="-110" charset="-128"/>
              </a:rPr>
              <a:t>, K </a:t>
            </a:r>
            <a:r>
              <a:rPr lang="en-US" i="1" baseline="-25000" dirty="0">
                <a:ea typeface="ＭＳ Ｐゴシック" pitchFamily="-110" charset="-128"/>
                <a:cs typeface="ＭＳ Ｐゴシック" pitchFamily="-110" charset="-128"/>
              </a:rPr>
              <a:t>n-1 </a:t>
            </a:r>
            <a:r>
              <a:rPr lang="en-US" i="0" dirty="0">
                <a:ea typeface="ＭＳ Ｐゴシック" pitchFamily="-110" charset="-128"/>
                <a:cs typeface="ＭＳ Ｐゴシック" pitchFamily="-110" charset="-128"/>
              </a:rPr>
              <a:t>in the second round, and so on until </a:t>
            </a:r>
            <a:r>
              <a:rPr lang="en-US" i="1" dirty="0">
                <a:ea typeface="ＭＳ Ｐゴシック" pitchFamily="-110" charset="-128"/>
                <a:cs typeface="ＭＳ Ｐゴシック" pitchFamily="-110" charset="-128"/>
              </a:rPr>
              <a:t>K </a:t>
            </a:r>
            <a:r>
              <a:rPr lang="en-US" i="1" baseline="-25000" dirty="0">
                <a:ea typeface="ＭＳ Ｐゴシック" pitchFamily="-110" charset="-128"/>
                <a:cs typeface="ＭＳ Ｐゴシック" pitchFamily="-110" charset="-128"/>
              </a:rPr>
              <a:t>1</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is used in the last round</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This is a nice feature </a:t>
            </a:r>
            <a:r>
              <a:rPr lang="en-US" dirty="0">
                <a:ea typeface="ＭＳ Ｐゴシック" pitchFamily="-110" charset="-128"/>
                <a:cs typeface="ＭＳ Ｐゴシック" pitchFamily="-110" charset="-128"/>
              </a:rPr>
              <a:t>because it means we need not implement two different algorithms, one for encryption and one for decryption.</a:t>
            </a:r>
          </a:p>
          <a:p>
            <a:pPr eaLnBrk="1" hangingPunct="1">
              <a:spcBef>
                <a:spcPts val="0"/>
              </a:spcBef>
            </a:pP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22556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82985435-9321-D54F-8813-C5614825D8AA}" type="slidenum">
              <a:rPr lang="en-AU"/>
              <a:pPr/>
              <a:t>16</a:t>
            </a:fld>
            <a:endParaRPr lang="en-AU" dirty="0"/>
          </a:p>
        </p:txBody>
      </p:sp>
      <p:sp>
        <p:nvSpPr>
          <p:cNvPr id="32771" name="Rectangle 2"/>
          <p:cNvSpPr>
            <a:spLocks noGrp="1" noRot="1" noChangeAspect="1" noChangeArrowheads="1" noTextEdit="1"/>
          </p:cNvSpPr>
          <p:nvPr>
            <p:ph type="sldImg"/>
          </p:nvPr>
        </p:nvSpPr>
        <p:spPr>
          <a:xfrm>
            <a:off x="434975" y="468313"/>
            <a:ext cx="6096000" cy="3429000"/>
          </a:xfrm>
          <a:ln/>
        </p:spPr>
      </p:sp>
      <p:sp>
        <p:nvSpPr>
          <p:cNvPr id="3277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The most widely used encryption scheme is based on the Data Encryption Standard (DES) adopted in 1977 by the National Bureau of Standards, now the National Institute of Standards and Technology (NIST), as Federal Information Processing Standard 46 (FIPS PUB 46). The algorithm itself is referred to as the Data Encryption Algorithm (DEA).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DES algorithm can be described as follows. The plaintext is 64 bits in length and the key is 56 bits in length; longer plaintext amounts are processed in 64-bit blocks. The DES structure is a minor variation of the Feistel network shown in Figure 20.1 (Permutations and 16</a:t>
            </a:r>
            <a:r>
              <a:rPr lang="en-US" baseline="30000" dirty="0">
                <a:ea typeface="ＭＳ Ｐゴシック" pitchFamily="-110" charset="-128"/>
                <a:cs typeface="ＭＳ Ｐゴシック" pitchFamily="-110" charset="-128"/>
              </a:rPr>
              <a:t>th</a:t>
            </a:r>
            <a:r>
              <a:rPr lang="en-US" dirty="0">
                <a:ea typeface="ＭＳ Ｐゴシック" pitchFamily="-110" charset="-128"/>
                <a:cs typeface="ＭＳ Ｐゴシック" pitchFamily="-110" charset="-128"/>
              </a:rPr>
              <a:t> round has no L/R swap). There are 16 rounds of processing. From the original 56-bit key, 16 </a:t>
            </a:r>
            <a:r>
              <a:rPr lang="en-US" dirty="0" err="1">
                <a:ea typeface="ＭＳ Ｐゴシック" pitchFamily="-110" charset="-128"/>
                <a:cs typeface="ＭＳ Ｐゴシック" pitchFamily="-110" charset="-128"/>
              </a:rPr>
              <a:t>subkeys</a:t>
            </a:r>
            <a:r>
              <a:rPr lang="en-US" dirty="0">
                <a:ea typeface="ＭＳ Ｐゴシック" pitchFamily="-110" charset="-128"/>
                <a:cs typeface="ＭＳ Ｐゴシック" pitchFamily="-110" charset="-128"/>
              </a:rPr>
              <a:t> are generated, one of which is used for each round.</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process of decryption with DES is essentially the same as the encryption process. The rule is as follows: Use the ciphertext as input to the DES algorithm, but use the subkeys </a:t>
            </a:r>
            <a:r>
              <a:rPr lang="en-US" i="1" dirty="0">
                <a:ea typeface="ＭＳ Ｐゴシック" pitchFamily="-110" charset="-128"/>
                <a:cs typeface="ＭＳ Ｐゴシック" pitchFamily="-110" charset="-128"/>
              </a:rPr>
              <a:t>K </a:t>
            </a:r>
            <a:r>
              <a:rPr lang="en-US" i="1" baseline="-25000" dirty="0">
                <a:ea typeface="ＭＳ Ｐゴシック" pitchFamily="-110" charset="-128"/>
                <a:cs typeface="ＭＳ Ｐゴシック" pitchFamily="-110" charset="-128"/>
              </a:rPr>
              <a:t>i</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in reverse order. That is, use </a:t>
            </a:r>
            <a:r>
              <a:rPr lang="en-US" i="1" dirty="0">
                <a:ea typeface="ＭＳ Ｐゴシック" pitchFamily="-110" charset="-128"/>
                <a:cs typeface="ＭＳ Ｐゴシック" pitchFamily="-110" charset="-128"/>
              </a:rPr>
              <a:t>K</a:t>
            </a:r>
            <a:r>
              <a:rPr lang="en-US" i="1" baseline="-25000" dirty="0">
                <a:ea typeface="ＭＳ Ｐゴシック" pitchFamily="-110" charset="-128"/>
                <a:cs typeface="ＭＳ Ｐゴシック" pitchFamily="-110" charset="-128"/>
              </a:rPr>
              <a:t>16</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on the first iteration</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K</a:t>
            </a:r>
            <a:r>
              <a:rPr lang="en-US" i="1" baseline="-25000" dirty="0">
                <a:ea typeface="ＭＳ Ｐゴシック" pitchFamily="-110" charset="-128"/>
                <a:cs typeface="ＭＳ Ｐゴシック" pitchFamily="-110" charset="-128"/>
              </a:rPr>
              <a:t>15</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on the second iteration, and so on until</a:t>
            </a:r>
            <a:r>
              <a:rPr lang="en-US" i="1" dirty="0">
                <a:ea typeface="ＭＳ Ｐゴシック" pitchFamily="-110" charset="-128"/>
                <a:cs typeface="ＭＳ Ｐゴシック" pitchFamily="-110" charset="-128"/>
              </a:rPr>
              <a:t> K</a:t>
            </a:r>
            <a:r>
              <a:rPr lang="en-US" i="1" baseline="-25000" dirty="0">
                <a:ea typeface="ＭＳ Ｐゴシック" pitchFamily="-110" charset="-128"/>
                <a:cs typeface="ＭＳ Ｐゴシック" pitchFamily="-110" charset="-128"/>
              </a:rPr>
              <a:t>1</a:t>
            </a:r>
            <a:r>
              <a:rPr lang="en-US" i="1" dirty="0">
                <a:ea typeface="ＭＳ Ｐゴシック" pitchFamily="-110" charset="-128"/>
                <a:cs typeface="ＭＳ Ｐゴシック" pitchFamily="-110" charset="-128"/>
              </a:rPr>
              <a:t> </a:t>
            </a:r>
            <a:r>
              <a:rPr lang="en-US" i="0" dirty="0">
                <a:ea typeface="ＭＳ Ｐゴシック" pitchFamily="-110" charset="-128"/>
                <a:cs typeface="ＭＳ Ｐゴシック" pitchFamily="-110" charset="-128"/>
              </a:rPr>
              <a:t>is used on the sixteenth </a:t>
            </a:r>
            <a:r>
              <a:rPr lang="en-US" dirty="0">
                <a:ea typeface="ＭＳ Ｐゴシック" pitchFamily="-110" charset="-128"/>
                <a:cs typeface="ＭＳ Ｐゴシック" pitchFamily="-110" charset="-128"/>
              </a:rPr>
              <a:t>and last iteration.</a:t>
            </a:r>
          </a:p>
          <a:p>
            <a:pPr eaLnBrk="1" hangingPunct="1"/>
            <a:endParaRPr lang="en-US" dirty="0">
              <a:ea typeface="ＭＳ Ｐゴシック" pitchFamily="-110" charset="-128"/>
              <a:cs typeface="ＭＳ Ｐゴシック" pitchFamily="-110" charset="-128"/>
            </a:endParaRPr>
          </a:p>
          <a:p>
            <a:pPr eaLnBrk="1" hangingPunct="1"/>
            <a:r>
              <a:rPr lang="en-US" b="1" dirty="0">
                <a:ea typeface="ＭＳ Ｐゴシック" pitchFamily="-110" charset="-128"/>
                <a:cs typeface="ＭＳ Ｐゴシック" pitchFamily="-110" charset="-128"/>
              </a:rPr>
              <a:t>Basics:</a:t>
            </a:r>
          </a:p>
          <a:p>
            <a:pPr eaLnBrk="1" hangingPunct="1"/>
            <a:r>
              <a:rPr lang="en-US" dirty="0"/>
              <a:t>DES uses the two basic techniques of cryptography - confusion and diffusion. At the simplest level, diffusion is achieved through numerous permutations and confusions is achieved through the XOR operation.</a:t>
            </a:r>
          </a:p>
          <a:p>
            <a:pPr eaLnBrk="1" hangingPunct="1"/>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391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spcBef>
                <a:spcPts val="500"/>
              </a:spcBef>
              <a:spcAft>
                <a:spcPts val="500"/>
              </a:spcAft>
            </a:pPr>
            <a:r>
              <a:rPr lang="en-US" sz="1200" dirty="0"/>
              <a:t>The basic process in enciphering a 64-bit data block and a 56-bit key using the DES consists of: </a:t>
            </a:r>
          </a:p>
          <a:p>
            <a:pPr lvl="1" eaLnBrk="1" hangingPunct="1">
              <a:spcBef>
                <a:spcPts val="500"/>
              </a:spcBef>
              <a:spcAft>
                <a:spcPts val="500"/>
              </a:spcAft>
              <a:buFont typeface="Symbol" pitchFamily="18" charset="2"/>
              <a:buChar char="·"/>
            </a:pPr>
            <a:r>
              <a:rPr lang="en-US" sz="1200" dirty="0"/>
              <a:t> An initial permutation (IP) </a:t>
            </a:r>
          </a:p>
          <a:p>
            <a:pPr lvl="1" eaLnBrk="1" hangingPunct="1">
              <a:spcBef>
                <a:spcPts val="500"/>
              </a:spcBef>
              <a:spcAft>
                <a:spcPts val="500"/>
              </a:spcAft>
              <a:buFont typeface="Symbol" pitchFamily="18" charset="2"/>
              <a:buChar char="·"/>
            </a:pPr>
            <a:r>
              <a:rPr lang="en-US" sz="1200" dirty="0"/>
              <a:t> 16 rounds of a complex key dependent calculation f </a:t>
            </a:r>
          </a:p>
          <a:p>
            <a:pPr lvl="1" eaLnBrk="1" hangingPunct="1">
              <a:spcBef>
                <a:spcPts val="500"/>
              </a:spcBef>
              <a:spcAft>
                <a:spcPts val="500"/>
              </a:spcAft>
              <a:buFont typeface="Symbol" pitchFamily="18" charset="2"/>
              <a:buChar char="·"/>
            </a:pPr>
            <a:r>
              <a:rPr lang="en-US" sz="1200" dirty="0"/>
              <a:t> A final permutation, being the inverse of IP </a:t>
            </a:r>
          </a:p>
          <a:p>
            <a:pPr eaLnBrk="1" hangingPunct="1">
              <a:lnSpc>
                <a:spcPct val="90000"/>
              </a:lnSpc>
            </a:pPr>
            <a:endParaRPr lang="en-US" sz="1200" dirty="0"/>
          </a:p>
          <a:p>
            <a:pPr eaLnBrk="1" hangingPunct="1">
              <a:lnSpc>
                <a:spcPct val="90000"/>
              </a:lnSpc>
            </a:pPr>
            <a:r>
              <a:rPr lang="en-US" sz="1200" b="1" dirty="0"/>
              <a:t>Process:</a:t>
            </a:r>
          </a:p>
          <a:p>
            <a:pPr eaLnBrk="1" hangingPunct="1">
              <a:lnSpc>
                <a:spcPct val="90000"/>
              </a:lnSpc>
            </a:pPr>
            <a:r>
              <a:rPr lang="en-US" sz="1200" dirty="0"/>
              <a:t>The 64-bit block being enciphered is broken into two halves, Left (L) and Right (R). </a:t>
            </a:r>
          </a:p>
          <a:p>
            <a:pPr eaLnBrk="1" hangingPunct="1">
              <a:lnSpc>
                <a:spcPct val="90000"/>
              </a:lnSpc>
            </a:pPr>
            <a:endParaRPr lang="en-US" sz="1200" dirty="0"/>
          </a:p>
          <a:p>
            <a:pPr eaLnBrk="1" hangingPunct="1">
              <a:lnSpc>
                <a:spcPct val="90000"/>
              </a:lnSpc>
            </a:pPr>
            <a:r>
              <a:rPr lang="en-US" sz="1200" dirty="0"/>
              <a:t>The right half goes through one DES round with the subkey, i.e. f(R, K). The unaltered right half also becomes the new left half for the next round. </a:t>
            </a:r>
          </a:p>
          <a:p>
            <a:pPr eaLnBrk="1" hangingPunct="1">
              <a:lnSpc>
                <a:spcPct val="90000"/>
              </a:lnSpc>
            </a:pPr>
            <a:endParaRPr lang="en-US" sz="1200" dirty="0"/>
          </a:p>
          <a:p>
            <a:pPr eaLnBrk="1" hangingPunct="1">
              <a:lnSpc>
                <a:spcPct val="90000"/>
              </a:lnSpc>
            </a:pPr>
            <a:r>
              <a:rPr lang="en-US" sz="1200" dirty="0"/>
              <a:t>The old left half becomes the new right half, after and XOR operation with f(R, K) and will go through to the next round. </a:t>
            </a:r>
          </a:p>
          <a:p>
            <a:pPr eaLnBrk="1" hangingPunct="1">
              <a:lnSpc>
                <a:spcPct val="90000"/>
              </a:lnSpc>
            </a:pPr>
            <a:endParaRPr lang="en-US" sz="1200" dirty="0"/>
          </a:p>
          <a:p>
            <a:pPr eaLnBrk="1" hangingPunct="1">
              <a:lnSpc>
                <a:spcPct val="90000"/>
              </a:lnSpc>
            </a:pPr>
            <a:r>
              <a:rPr lang="en-US" sz="1200" dirty="0"/>
              <a:t>This goes on for 16 rounds, but after the last round the left and right halves are not swapped, so that the result of the 16th round becomes the final right half, and the result of the 15th round (which became the left half of the 16th round) is the final left half.</a:t>
            </a:r>
          </a:p>
          <a:p>
            <a:endParaRPr lang="en-IE" sz="1200"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17</a:t>
            </a:fld>
            <a:endParaRPr lang="en-AU"/>
          </a:p>
        </p:txBody>
      </p:sp>
    </p:spTree>
    <p:extLst>
      <p:ext uri="{BB962C8B-B14F-4D97-AF65-F5344CB8AC3E}">
        <p14:creationId xmlns:p14="http://schemas.microsoft.com/office/powerpoint/2010/main" val="1831622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Here we see how the 16 subkeys are generated from the 64bit key. A process of permutation and halving is initially used. Each subkey (all 16 of them) is then generated from a rotation (specified for each subkey) followed by a permutation (same for each key). This process is explained in the following slides.   </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18</a:t>
            </a:fld>
            <a:endParaRPr lang="en-AU"/>
          </a:p>
        </p:txBody>
      </p:sp>
    </p:spTree>
    <p:extLst>
      <p:ext uri="{BB962C8B-B14F-4D97-AF65-F5344CB8AC3E}">
        <p14:creationId xmlns:p14="http://schemas.microsoft.com/office/powerpoint/2010/main" val="1831622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The initial permutation of the 64bit plaintext block. Input on top, output on bottom. </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19</a:t>
            </a:fld>
            <a:endParaRPr lang="en-AU"/>
          </a:p>
        </p:txBody>
      </p:sp>
    </p:spTree>
    <p:extLst>
      <p:ext uri="{BB962C8B-B14F-4D97-AF65-F5344CB8AC3E}">
        <p14:creationId xmlns:p14="http://schemas.microsoft.com/office/powerpoint/2010/main" val="2459537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812A88CE-49D2-9840-A760-BF6962A6006F}" type="slidenum">
              <a:rPr lang="en-AU"/>
              <a:pPr/>
              <a:t>2</a:t>
            </a:fld>
            <a:endParaRPr lang="en-AU"/>
          </a:p>
        </p:txBody>
      </p:sp>
      <p:sp>
        <p:nvSpPr>
          <p:cNvPr id="20483" name="Rectangle 2"/>
          <p:cNvSpPr>
            <a:spLocks noGrp="1" noRot="1" noChangeAspect="1" noChangeArrowheads="1" noTextEdit="1"/>
          </p:cNvSpPr>
          <p:nvPr>
            <p:ph type="sldImg"/>
          </p:nvPr>
        </p:nvSpPr>
        <p:spPr>
          <a:xfrm>
            <a:off x="434975" y="468313"/>
            <a:ext cx="6096000" cy="3429000"/>
          </a:xfrm>
          <a:ln/>
        </p:spPr>
      </p:sp>
      <p:sp>
        <p:nvSpPr>
          <p:cNvPr id="20484"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Symmetric encryption, also referred to as conventional encryption, secret-key, or single-key encryption, was the only type of encryption in use prior to the</a:t>
            </a:r>
          </a:p>
          <a:p>
            <a:pPr eaLnBrk="1" hangingPunct="1"/>
            <a:r>
              <a:rPr lang="en-US" dirty="0">
                <a:ea typeface="ＭＳ Ｐゴシック" pitchFamily="-110" charset="-128"/>
                <a:cs typeface="ＭＳ Ｐゴシック" pitchFamily="-110" charset="-128"/>
              </a:rPr>
              <a:t>development of public-key encryption in the late 1970s. It remains by far the most widely used of the two types of encryption.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At this point the reader should review Section 2. Recall that a symmetric encryption scheme has five ingredients ( Figure 2.1 ):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Plaintext : </a:t>
            </a:r>
            <a:r>
              <a:rPr lang="en-US" b="0" dirty="0">
                <a:ea typeface="ＭＳ Ｐゴシック" pitchFamily="-110" charset="-128"/>
                <a:cs typeface="ＭＳ Ｐゴシック" pitchFamily="-110" charset="-128"/>
              </a:rPr>
              <a:t>This is the original message or data that is fed into the algorithm as input.</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Encryption algorithm: </a:t>
            </a:r>
            <a:r>
              <a:rPr lang="en-US" b="0" dirty="0">
                <a:ea typeface="ＭＳ Ｐゴシック" pitchFamily="-110" charset="-128"/>
                <a:cs typeface="ＭＳ Ｐゴシック" pitchFamily="-110" charset="-128"/>
              </a:rPr>
              <a:t>The encryption algorithm performs various substitutions </a:t>
            </a:r>
            <a:r>
              <a:rPr lang="en-US" dirty="0">
                <a:ea typeface="ＭＳ Ｐゴシック" pitchFamily="-110" charset="-128"/>
                <a:cs typeface="ＭＳ Ｐゴシック" pitchFamily="-110" charset="-128"/>
              </a:rPr>
              <a:t>and transformations on the plaintext.</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Secret key: </a:t>
            </a:r>
            <a:r>
              <a:rPr lang="en-US" b="0" dirty="0">
                <a:ea typeface="ＭＳ Ｐゴシック" pitchFamily="-110" charset="-128"/>
                <a:cs typeface="ＭＳ Ｐゴシック" pitchFamily="-110" charset="-128"/>
              </a:rPr>
              <a:t>The secret key is also input to the algorithm. The exact substitutions and </a:t>
            </a:r>
            <a:r>
              <a:rPr lang="en-US" dirty="0">
                <a:ea typeface="ＭＳ Ｐゴシック" pitchFamily="-110" charset="-128"/>
                <a:cs typeface="ＭＳ Ｐゴシック" pitchFamily="-110" charset="-128"/>
              </a:rPr>
              <a:t>transformations performed by the algorithm depend on the key.</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err="1">
                <a:ea typeface="ＭＳ Ｐゴシック" pitchFamily="-110" charset="-128"/>
                <a:cs typeface="ＭＳ Ｐゴシック" pitchFamily="-110" charset="-128"/>
              </a:rPr>
              <a:t>Ciphertext</a:t>
            </a:r>
            <a:r>
              <a:rPr lang="en-US" b="1" dirty="0">
                <a:ea typeface="ＭＳ Ｐゴシック" pitchFamily="-110" charset="-128"/>
                <a:cs typeface="ＭＳ Ｐゴシック" pitchFamily="-110" charset="-128"/>
              </a:rPr>
              <a:t> : </a:t>
            </a:r>
            <a:r>
              <a:rPr lang="en-US" b="0" dirty="0">
                <a:ea typeface="ＭＳ Ｐゴシック" pitchFamily="-110" charset="-128"/>
                <a:cs typeface="ＭＳ Ｐゴシック" pitchFamily="-110" charset="-128"/>
              </a:rPr>
              <a:t>This is the scrambled message produced as output. It depends on the plaintext and </a:t>
            </a:r>
            <a:r>
              <a:rPr lang="en-US" dirty="0">
                <a:ea typeface="ＭＳ Ｐゴシック" pitchFamily="-110" charset="-128"/>
                <a:cs typeface="ＭＳ Ｐゴシック" pitchFamily="-110" charset="-128"/>
              </a:rPr>
              <a:t>the secret key. For a given message, two different keys will produce two different </a:t>
            </a:r>
            <a:r>
              <a:rPr lang="en-US" dirty="0" err="1">
                <a:ea typeface="ＭＳ Ｐゴシック" pitchFamily="-110" charset="-128"/>
                <a:cs typeface="ＭＳ Ｐゴシック" pitchFamily="-110" charset="-128"/>
              </a:rPr>
              <a:t>ciphertexts</a:t>
            </a:r>
            <a:r>
              <a:rPr lang="en-US" dirty="0">
                <a:ea typeface="ＭＳ Ｐゴシック" pitchFamily="-110" charset="-128"/>
                <a:cs typeface="ＭＳ Ｐゴシック" pitchFamily="-110" charset="-128"/>
              </a:rPr>
              <a:t>.</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Decryption algorithm: </a:t>
            </a:r>
            <a:r>
              <a:rPr lang="en-US" b="0" dirty="0">
                <a:ea typeface="ＭＳ Ｐゴシック" pitchFamily="-110" charset="-128"/>
                <a:cs typeface="ＭＳ Ｐゴシック" pitchFamily="-110" charset="-128"/>
              </a:rPr>
              <a:t>This is essentially the encryption algorithm run in reverse. It takes the </a:t>
            </a:r>
            <a:r>
              <a:rPr lang="en-US" dirty="0" err="1">
                <a:ea typeface="ＭＳ Ｐゴシック" pitchFamily="-110" charset="-128"/>
                <a:cs typeface="ＭＳ Ｐゴシック" pitchFamily="-110" charset="-128"/>
              </a:rPr>
              <a:t>ciphertext</a:t>
            </a:r>
            <a:r>
              <a:rPr lang="en-US" dirty="0">
                <a:ea typeface="ＭＳ Ｐゴシック" pitchFamily="-110" charset="-128"/>
                <a:cs typeface="ＭＳ Ｐゴシック" pitchFamily="-110" charset="-128"/>
              </a:rPr>
              <a:t> and the same secret key and produces the original plaintext.</a:t>
            </a:r>
          </a:p>
          <a:p>
            <a:pPr eaLnBrk="1" hangingPunct="1"/>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31272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Permutation in table form. This show that bit 58 (input) is moved to bit 1 (output) and so on. (note bits are numbered from 1)</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20</a:t>
            </a:fld>
            <a:endParaRPr lang="en-AU"/>
          </a:p>
        </p:txBody>
      </p:sp>
    </p:spTree>
    <p:extLst>
      <p:ext uri="{BB962C8B-B14F-4D97-AF65-F5344CB8AC3E}">
        <p14:creationId xmlns:p14="http://schemas.microsoft.com/office/powerpoint/2010/main" val="3098565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The f( ) function in DES is a cumulation of: </a:t>
            </a:r>
          </a:p>
          <a:p>
            <a:pPr marL="171450" indent="-171450">
              <a:buFont typeface="Arial" panose="020B0604020202020204" pitchFamily="34" charset="0"/>
              <a:buChar char="•"/>
            </a:pPr>
            <a:r>
              <a:rPr lang="en-IE" dirty="0"/>
              <a:t>Expansion permutation (from 32 to 48 bits)</a:t>
            </a:r>
          </a:p>
          <a:p>
            <a:pPr marL="171450" indent="-171450">
              <a:buFont typeface="Arial" panose="020B0604020202020204" pitchFamily="34" charset="0"/>
              <a:buChar char="•"/>
            </a:pPr>
            <a:r>
              <a:rPr lang="en-IE" dirty="0"/>
              <a:t>XOR with the subkey (48 bits)</a:t>
            </a:r>
          </a:p>
          <a:p>
            <a:pPr marL="171450" indent="-171450">
              <a:buFont typeface="Arial" panose="020B0604020202020204" pitchFamily="34" charset="0"/>
              <a:buChar char="•"/>
            </a:pPr>
            <a:r>
              <a:rPr lang="en-IE" dirty="0"/>
              <a:t>S-BOX substitution to reduce from 48 to 32 bits</a:t>
            </a:r>
          </a:p>
          <a:p>
            <a:pPr marL="171450" indent="-171450">
              <a:buFont typeface="Arial" panose="020B0604020202020204" pitchFamily="34" charset="0"/>
              <a:buChar char="•"/>
            </a:pPr>
            <a:r>
              <a:rPr lang="en-IE" dirty="0"/>
              <a:t>P-Box permutation (32 bits)</a:t>
            </a:r>
          </a:p>
          <a:p>
            <a:pPr marL="171450" indent="-171450">
              <a:buFont typeface="Arial" panose="020B0604020202020204" pitchFamily="34" charset="0"/>
              <a:buChar char="•"/>
            </a:pPr>
            <a:endParaRPr lang="en-IE" dirty="0"/>
          </a:p>
          <a:p>
            <a:pPr marL="0" indent="0">
              <a:buFont typeface="Arial" panose="020B0604020202020204" pitchFamily="34" charset="0"/>
              <a:buNone/>
            </a:pPr>
            <a:r>
              <a:rPr lang="en-IE" dirty="0"/>
              <a:t>Then the Left half is XOR with the result to become the Right half for the next round.  </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21</a:t>
            </a:fld>
            <a:endParaRPr lang="en-AU"/>
          </a:p>
        </p:txBody>
      </p:sp>
    </p:spTree>
    <p:extLst>
      <p:ext uri="{BB962C8B-B14F-4D97-AF65-F5344CB8AC3E}">
        <p14:creationId xmlns:p14="http://schemas.microsoft.com/office/powerpoint/2010/main" val="4269002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lnSpc>
                <a:spcPct val="80000"/>
              </a:lnSpc>
              <a:spcBef>
                <a:spcPts val="500"/>
              </a:spcBef>
              <a:spcAft>
                <a:spcPts val="500"/>
              </a:spcAft>
            </a:pPr>
            <a:r>
              <a:rPr lang="en-US" sz="1200" dirty="0"/>
              <a:t>First the right half goes through an expansion</a:t>
            </a:r>
            <a:r>
              <a:rPr lang="en-US" sz="1200" u="sng" dirty="0">
                <a:solidFill>
                  <a:srgbClr val="0000FF"/>
                </a:solidFill>
                <a:hlinkClick r:id="rId3"/>
              </a:rPr>
              <a:t> </a:t>
            </a:r>
            <a:r>
              <a:rPr lang="en-US" sz="1200" dirty="0"/>
              <a:t>permutation which expands it from 32 to 48 bits. </a:t>
            </a:r>
          </a:p>
          <a:p>
            <a:pPr eaLnBrk="1" hangingPunct="1">
              <a:lnSpc>
                <a:spcPct val="80000"/>
              </a:lnSpc>
              <a:spcBef>
                <a:spcPts val="500"/>
              </a:spcBef>
              <a:spcAft>
                <a:spcPts val="500"/>
              </a:spcAft>
            </a:pPr>
            <a:endParaRPr lang="en-US" sz="1200" dirty="0"/>
          </a:p>
          <a:p>
            <a:pPr eaLnBrk="1" hangingPunct="1">
              <a:lnSpc>
                <a:spcPct val="80000"/>
              </a:lnSpc>
              <a:spcBef>
                <a:spcPts val="500"/>
              </a:spcBef>
              <a:spcAft>
                <a:spcPts val="500"/>
              </a:spcAft>
            </a:pPr>
            <a:r>
              <a:rPr lang="en-US" sz="1200" dirty="0"/>
              <a:t>This makes it the same length as the </a:t>
            </a:r>
            <a:r>
              <a:rPr lang="en-US" sz="1200" dirty="0" err="1"/>
              <a:t>subkey</a:t>
            </a:r>
            <a:r>
              <a:rPr lang="en-US" sz="1200" dirty="0"/>
              <a:t> to allow the XOR, but it also demonstrates an important concept in cryptography. In expanding to 1.5 times its size, several bits are repeated (no new bits are introduced - all the existing bits are shifted around, and some are used twice). </a:t>
            </a:r>
          </a:p>
          <a:p>
            <a:pPr eaLnBrk="1" hangingPunct="1">
              <a:lnSpc>
                <a:spcPct val="80000"/>
              </a:lnSpc>
              <a:spcBef>
                <a:spcPts val="500"/>
              </a:spcBef>
              <a:spcAft>
                <a:spcPts val="500"/>
              </a:spcAft>
            </a:pPr>
            <a:endParaRPr lang="en-US" sz="1200" dirty="0"/>
          </a:p>
          <a:p>
            <a:pPr eaLnBrk="1" hangingPunct="1">
              <a:lnSpc>
                <a:spcPct val="80000"/>
              </a:lnSpc>
              <a:spcBef>
                <a:spcPts val="500"/>
              </a:spcBef>
              <a:spcAft>
                <a:spcPts val="500"/>
              </a:spcAft>
            </a:pPr>
            <a:r>
              <a:rPr lang="en-US" sz="1200" dirty="0"/>
              <a:t>Because of this some of the input bits affect two output bits instead of one, the goal being to have every output bit in DES depend upon every input bit as quickly as possible. This is known as the avalanche effect. </a:t>
            </a:r>
          </a:p>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22</a:t>
            </a:fld>
            <a:endParaRPr lang="en-AU"/>
          </a:p>
        </p:txBody>
      </p:sp>
    </p:spTree>
    <p:extLst>
      <p:ext uri="{BB962C8B-B14F-4D97-AF65-F5344CB8AC3E}">
        <p14:creationId xmlns:p14="http://schemas.microsoft.com/office/powerpoint/2010/main" val="1341462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lnSpc>
                <a:spcPct val="80000"/>
              </a:lnSpc>
              <a:spcBef>
                <a:spcPts val="500"/>
              </a:spcBef>
              <a:spcAft>
                <a:spcPts val="500"/>
              </a:spcAft>
            </a:pPr>
            <a:r>
              <a:rPr lang="en-US" sz="1200" dirty="0"/>
              <a:t>The expansion permutation In table form. </a:t>
            </a:r>
          </a:p>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23</a:t>
            </a:fld>
            <a:endParaRPr lang="en-AU"/>
          </a:p>
        </p:txBody>
      </p:sp>
    </p:spTree>
    <p:extLst>
      <p:ext uri="{BB962C8B-B14F-4D97-AF65-F5344CB8AC3E}">
        <p14:creationId xmlns:p14="http://schemas.microsoft.com/office/powerpoint/2010/main" val="1341462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Simple XOR operation with the subkey for that round.</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24</a:t>
            </a:fld>
            <a:endParaRPr lang="en-AU"/>
          </a:p>
        </p:txBody>
      </p:sp>
    </p:spTree>
    <p:extLst>
      <p:ext uri="{BB962C8B-B14F-4D97-AF65-F5344CB8AC3E}">
        <p14:creationId xmlns:p14="http://schemas.microsoft.com/office/powerpoint/2010/main" val="1146141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lnSpc>
                <a:spcPct val="90000"/>
              </a:lnSpc>
              <a:spcBef>
                <a:spcPts val="500"/>
              </a:spcBef>
              <a:spcAft>
                <a:spcPts val="500"/>
              </a:spcAft>
            </a:pPr>
            <a:r>
              <a:rPr lang="en-US" sz="1200" dirty="0"/>
              <a:t>The S-boxes are somewhat different from the other permutations. While all the others are set up according to "bit x goes to bit y", the input bits can be viewed differently for the S-boxes. </a:t>
            </a:r>
          </a:p>
          <a:p>
            <a:pPr eaLnBrk="1" hangingPunct="1">
              <a:lnSpc>
                <a:spcPct val="90000"/>
              </a:lnSpc>
              <a:spcBef>
                <a:spcPts val="500"/>
              </a:spcBef>
              <a:spcAft>
                <a:spcPts val="500"/>
              </a:spcAft>
            </a:pPr>
            <a:endParaRPr lang="en-US" sz="1200" dirty="0"/>
          </a:p>
          <a:p>
            <a:pPr eaLnBrk="1" hangingPunct="1">
              <a:lnSpc>
                <a:spcPct val="90000"/>
              </a:lnSpc>
              <a:spcBef>
                <a:spcPts val="500"/>
              </a:spcBef>
              <a:spcAft>
                <a:spcPts val="500"/>
              </a:spcAft>
            </a:pPr>
            <a:r>
              <a:rPr lang="en-US" sz="1200" dirty="0"/>
              <a:t>If the input is {d1,d2,d3,d4,d5,d6} then the two-bit number {d1,d6} (row select) and the four-bit number {d2,d3,d4,d5} (column select) are used as indices to the table. </a:t>
            </a:r>
          </a:p>
          <a:p>
            <a:pPr eaLnBrk="1" hangingPunct="1">
              <a:lnSpc>
                <a:spcPct val="90000"/>
              </a:lnSpc>
              <a:spcBef>
                <a:spcPts val="500"/>
              </a:spcBef>
              <a:spcAft>
                <a:spcPts val="500"/>
              </a:spcAft>
            </a:pPr>
            <a:endParaRPr lang="en-US" sz="1200" dirty="0"/>
          </a:p>
          <a:p>
            <a:pPr eaLnBrk="1" hangingPunct="1">
              <a:lnSpc>
                <a:spcPct val="90000"/>
              </a:lnSpc>
              <a:spcBef>
                <a:spcPts val="500"/>
              </a:spcBef>
              <a:spcAft>
                <a:spcPts val="500"/>
              </a:spcAft>
            </a:pPr>
            <a:r>
              <a:rPr lang="en-US" sz="1200" dirty="0"/>
              <a:t>For the 48-bit word {d1,d2..d48}, the word {d1..d6} is sent to S-box 1, the word {d7,,d12} to S-box 2, etc. The output of S-box 1, {o1..o4}, that of S-box 2, {o5..o8} etc. are concatenated to form the 32 bit output. </a:t>
            </a:r>
          </a:p>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25</a:t>
            </a:fld>
            <a:endParaRPr lang="en-AU"/>
          </a:p>
        </p:txBody>
      </p:sp>
    </p:spTree>
    <p:extLst>
      <p:ext uri="{BB962C8B-B14F-4D97-AF65-F5344CB8AC3E}">
        <p14:creationId xmlns:p14="http://schemas.microsoft.com/office/powerpoint/2010/main" val="3701466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EX:</a:t>
            </a:r>
          </a:p>
          <a:p>
            <a:r>
              <a:rPr lang="en-IE" dirty="0"/>
              <a:t>Given a 6-bit input to S</a:t>
            </a:r>
            <a:r>
              <a:rPr lang="en-IE" baseline="-25000" dirty="0"/>
              <a:t>1</a:t>
            </a:r>
            <a:r>
              <a:rPr lang="en-IE" dirty="0"/>
              <a:t>, the 4-bit output is found by selecting the row using the outer two bits (the first and last bits), and the column using the inner four bits. </a:t>
            </a:r>
          </a:p>
          <a:p>
            <a:r>
              <a:rPr lang="en-IE" dirty="0"/>
              <a:t>For example, an input "</a:t>
            </a:r>
            <a:r>
              <a:rPr lang="en-IE" b="1" dirty="0"/>
              <a:t>0</a:t>
            </a:r>
            <a:r>
              <a:rPr lang="en-IE" dirty="0"/>
              <a:t>1101</a:t>
            </a:r>
            <a:r>
              <a:rPr lang="en-IE" b="1" dirty="0"/>
              <a:t>1</a:t>
            </a:r>
            <a:r>
              <a:rPr lang="en-IE" dirty="0"/>
              <a:t>" has outer bits "</a:t>
            </a:r>
            <a:r>
              <a:rPr lang="en-IE" b="1" dirty="0"/>
              <a:t>01</a:t>
            </a:r>
            <a:r>
              <a:rPr lang="en-IE" dirty="0"/>
              <a:t>" and inner bits "1101“ (Row</a:t>
            </a:r>
            <a:r>
              <a:rPr lang="en-IE" baseline="0" dirty="0"/>
              <a:t> 1, Column 13) </a:t>
            </a:r>
            <a:r>
              <a:rPr lang="en-IE" dirty="0"/>
              <a:t>; the corresponding output would be "0101“ (5).</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26</a:t>
            </a:fld>
            <a:endParaRPr lang="en-AU"/>
          </a:p>
        </p:txBody>
      </p:sp>
    </p:spTree>
    <p:extLst>
      <p:ext uri="{BB962C8B-B14F-4D97-AF65-F5344CB8AC3E}">
        <p14:creationId xmlns:p14="http://schemas.microsoft.com/office/powerpoint/2010/main" val="3253799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lnSpc>
                <a:spcPct val="90000"/>
              </a:lnSpc>
              <a:spcBef>
                <a:spcPts val="500"/>
              </a:spcBef>
              <a:spcAft>
                <a:spcPts val="500"/>
              </a:spcAft>
            </a:pPr>
            <a:r>
              <a:rPr lang="en-IE" sz="1200" dirty="0"/>
              <a:t>The table shows the contents of all eight S-Boxes.</a:t>
            </a:r>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27</a:t>
            </a:fld>
            <a:endParaRPr lang="en-AU"/>
          </a:p>
        </p:txBody>
      </p:sp>
    </p:spTree>
    <p:extLst>
      <p:ext uri="{BB962C8B-B14F-4D97-AF65-F5344CB8AC3E}">
        <p14:creationId xmlns:p14="http://schemas.microsoft.com/office/powerpoint/2010/main" val="3253799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US" dirty="0"/>
              <a:t>This P-box is a straight permutation. The resulting number is XOR-</a:t>
            </a:r>
            <a:r>
              <a:rPr lang="en-US" dirty="0" err="1"/>
              <a:t>ed</a:t>
            </a:r>
            <a:r>
              <a:rPr lang="en-US" dirty="0"/>
              <a:t> with the left half of the input block with which we started at the beginning of this round. Finally, if this is not the last round, we swap the left and right halves and start again.</a:t>
            </a:r>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28</a:t>
            </a:fld>
            <a:endParaRPr lang="en-AU"/>
          </a:p>
        </p:txBody>
      </p:sp>
    </p:spTree>
    <p:extLst>
      <p:ext uri="{BB962C8B-B14F-4D97-AF65-F5344CB8AC3E}">
        <p14:creationId xmlns:p14="http://schemas.microsoft.com/office/powerpoint/2010/main" val="3034838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US" dirty="0"/>
              <a:t>This is the P-box in table form – you can see that bit 16 is moved to bit 1, bit 7 to bit 2 etc.</a:t>
            </a:r>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29</a:t>
            </a:fld>
            <a:endParaRPr lang="en-AU"/>
          </a:p>
        </p:txBody>
      </p:sp>
    </p:spTree>
    <p:extLst>
      <p:ext uri="{BB962C8B-B14F-4D97-AF65-F5344CB8AC3E}">
        <p14:creationId xmlns:p14="http://schemas.microsoft.com/office/powerpoint/2010/main" val="303483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a:xfrm>
            <a:off x="434975" y="468313"/>
            <a:ext cx="6096000" cy="3429000"/>
          </a:xfrm>
          <a:ln/>
        </p:spPr>
      </p:sp>
      <p:sp>
        <p:nvSpPr>
          <p:cNvPr id="3" name="Notes Placeholder 2"/>
          <p:cNvSpPr>
            <a:spLocks noGrp="1"/>
          </p:cNvSpPr>
          <p:nvPr>
            <p:ph type="body" idx="1"/>
          </p:nvPr>
        </p:nvSpPr>
        <p:spPr/>
        <p:txBody>
          <a:bodyPr>
            <a:normAutofit/>
          </a:bodyPr>
          <a:lstStyle/>
          <a:p>
            <a:pPr eaLnBrk="1" hangingPunct="1">
              <a:defRPr/>
            </a:pPr>
            <a:r>
              <a:rPr lang="en-US" dirty="0">
                <a:ea typeface="+mn-ea"/>
                <a:cs typeface="+mn-cs"/>
              </a:rPr>
              <a:t>Cryptographic systems are generically classified along three independent dimensions:</a:t>
            </a:r>
          </a:p>
          <a:p>
            <a:pPr eaLnBrk="1" hangingPunct="1">
              <a:defRPr/>
            </a:pPr>
            <a:endParaRPr lang="en-US" b="1" dirty="0">
              <a:ea typeface="+mn-ea"/>
              <a:cs typeface="+mn-cs"/>
            </a:endParaRPr>
          </a:p>
          <a:p>
            <a:pPr marL="228600" indent="-228600" eaLnBrk="1" hangingPunct="1">
              <a:buAutoNum type="arabicPeriod"/>
              <a:defRPr/>
            </a:pPr>
            <a:r>
              <a:rPr lang="en-US" b="1" dirty="0">
                <a:ea typeface="+mn-ea"/>
                <a:cs typeface="+mn-cs"/>
              </a:rPr>
              <a:t>The type of operations used for transforming plaintext to ciphertext. </a:t>
            </a:r>
          </a:p>
          <a:p>
            <a:pPr marL="0" indent="0" eaLnBrk="1" hangingPunct="1">
              <a:buNone/>
              <a:defRPr/>
            </a:pPr>
            <a:r>
              <a:rPr lang="en-US" b="0" dirty="0">
                <a:ea typeface="+mn-ea"/>
                <a:cs typeface="+mn-cs"/>
              </a:rPr>
              <a:t>All </a:t>
            </a:r>
            <a:r>
              <a:rPr lang="en-US" dirty="0">
                <a:ea typeface="+mn-ea"/>
                <a:cs typeface="+mn-cs"/>
              </a:rPr>
              <a:t>encryption algorithms are based on two general principles: substitution, in which each element in the plaintext (bit, letter, group of bits or letters) is mapped into another element, and transposition, in which elements in the plaintext are rearranged. The fundamental requirement is that no information be lost (i.e., that all operations be reversible). Most systems, referred to as product systems, involve multiple stages of substitutions and transpositions.</a:t>
            </a:r>
          </a:p>
          <a:p>
            <a:pPr eaLnBrk="1" hangingPunct="1">
              <a:defRPr/>
            </a:pPr>
            <a:endParaRPr lang="en-US" b="1" dirty="0">
              <a:ea typeface="+mn-ea"/>
              <a:cs typeface="+mn-cs"/>
            </a:endParaRPr>
          </a:p>
          <a:p>
            <a:pPr eaLnBrk="1" hangingPunct="1">
              <a:defRPr/>
            </a:pPr>
            <a:r>
              <a:rPr lang="en-US" b="1" dirty="0">
                <a:ea typeface="+mn-ea"/>
                <a:cs typeface="+mn-cs"/>
              </a:rPr>
              <a:t>2. The number of keys used. </a:t>
            </a:r>
          </a:p>
          <a:p>
            <a:pPr eaLnBrk="1" hangingPunct="1">
              <a:defRPr/>
            </a:pPr>
            <a:r>
              <a:rPr lang="en-US" b="0" dirty="0">
                <a:ea typeface="+mn-ea"/>
                <a:cs typeface="+mn-cs"/>
              </a:rPr>
              <a:t>If both sender and receiver use the same key, the </a:t>
            </a:r>
            <a:r>
              <a:rPr lang="en-US" dirty="0">
                <a:ea typeface="+mn-ea"/>
                <a:cs typeface="+mn-cs"/>
              </a:rPr>
              <a:t>system is referred to as symmetric, single-key, secret-key, or conventional encryption. If the sender and receiver each use a different key, the system is</a:t>
            </a:r>
          </a:p>
          <a:p>
            <a:pPr eaLnBrk="1" hangingPunct="1">
              <a:defRPr/>
            </a:pPr>
            <a:r>
              <a:rPr lang="en-US" dirty="0">
                <a:ea typeface="+mn-ea"/>
                <a:cs typeface="+mn-cs"/>
              </a:rPr>
              <a:t>referred to as asymmetric, two-key, or public-key encryption. </a:t>
            </a:r>
          </a:p>
          <a:p>
            <a:pPr eaLnBrk="1" hangingPunct="1">
              <a:defRPr/>
            </a:pPr>
            <a:endParaRPr lang="en-US" b="1" dirty="0">
              <a:ea typeface="+mn-ea"/>
              <a:cs typeface="+mn-cs"/>
            </a:endParaRPr>
          </a:p>
          <a:p>
            <a:pPr eaLnBrk="1" hangingPunct="1">
              <a:defRPr/>
            </a:pPr>
            <a:r>
              <a:rPr lang="en-US" b="1" dirty="0">
                <a:ea typeface="+mn-ea"/>
                <a:cs typeface="+mn-cs"/>
              </a:rPr>
              <a:t>3. The way in which the plaintext is processed. </a:t>
            </a:r>
          </a:p>
          <a:p>
            <a:pPr eaLnBrk="1" hangingPunct="1">
              <a:defRPr/>
            </a:pPr>
            <a:r>
              <a:rPr lang="en-US" b="0" i="0" dirty="0">
                <a:ea typeface="+mn-ea"/>
                <a:cs typeface="+mn-cs"/>
              </a:rPr>
              <a:t>A block cipher processes the input </a:t>
            </a:r>
            <a:r>
              <a:rPr lang="en-US" dirty="0">
                <a:ea typeface="+mn-ea"/>
                <a:cs typeface="+mn-cs"/>
              </a:rPr>
              <a:t>one block of elements at a time, producing an output block for each input block. </a:t>
            </a:r>
            <a:r>
              <a:rPr lang="en-US" i="0" dirty="0">
                <a:ea typeface="+mn-ea"/>
                <a:cs typeface="+mn-cs"/>
              </a:rPr>
              <a:t>A stream cipher processes the input elements continuously, producing</a:t>
            </a:r>
          </a:p>
          <a:p>
            <a:pPr eaLnBrk="1" hangingPunct="1">
              <a:defRPr/>
            </a:pPr>
            <a:r>
              <a:rPr lang="en-US" i="0" dirty="0">
                <a:ea typeface="+mn-ea"/>
                <a:cs typeface="+mn-cs"/>
              </a:rPr>
              <a:t>output one element at a time, as it goes along. </a:t>
            </a:r>
          </a:p>
          <a:p>
            <a:pPr eaLnBrk="1" hangingPunct="1">
              <a:defRPr/>
            </a:pPr>
            <a:endParaRPr lang="en-US" dirty="0">
              <a:ea typeface="+mn-ea"/>
              <a:cs typeface="+mn-cs"/>
            </a:endParaRPr>
          </a:p>
        </p:txBody>
      </p:sp>
      <p:sp>
        <p:nvSpPr>
          <p:cNvPr id="22532" name="Slide Number Placeholder 3"/>
          <p:cNvSpPr>
            <a:spLocks noGrp="1"/>
          </p:cNvSpPr>
          <p:nvPr>
            <p:ph type="sldNum" sz="quarter" idx="5"/>
          </p:nvPr>
        </p:nvSpPr>
        <p:spPr>
          <a:noFill/>
        </p:spPr>
        <p:txBody>
          <a:bodyPr/>
          <a:lstStyle/>
          <a:p>
            <a:fld id="{3061F531-5D52-D849-B726-DDFA9BF924E4}" type="slidenum">
              <a:rPr lang="en-AU" smtClean="0"/>
              <a:pPr/>
              <a:t>3</a:t>
            </a:fld>
            <a:endParaRPr lang="en-AU"/>
          </a:p>
        </p:txBody>
      </p:sp>
    </p:spTree>
    <p:extLst>
      <p:ext uri="{BB962C8B-B14F-4D97-AF65-F5344CB8AC3E}">
        <p14:creationId xmlns:p14="http://schemas.microsoft.com/office/powerpoint/2010/main" val="150234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spcBef>
                <a:spcPts val="500"/>
              </a:spcBef>
              <a:spcAft>
                <a:spcPts val="500"/>
              </a:spcAft>
            </a:pPr>
            <a:r>
              <a:rPr lang="en-US" sz="1200" dirty="0"/>
              <a:t>The initial and final permutations in DES serve no cryptographic function. </a:t>
            </a:r>
          </a:p>
          <a:p>
            <a:pPr eaLnBrk="1" hangingPunct="1">
              <a:spcBef>
                <a:spcPts val="500"/>
              </a:spcBef>
              <a:spcAft>
                <a:spcPts val="500"/>
              </a:spcAft>
            </a:pPr>
            <a:endParaRPr lang="en-US" sz="1200" dirty="0"/>
          </a:p>
          <a:p>
            <a:pPr eaLnBrk="1" hangingPunct="1">
              <a:spcBef>
                <a:spcPts val="500"/>
              </a:spcBef>
              <a:spcAft>
                <a:spcPts val="500"/>
              </a:spcAft>
            </a:pPr>
            <a:r>
              <a:rPr lang="en-US" sz="1200" dirty="0"/>
              <a:t>They were originally added in order to make it easier to load the 64-bit blocks into hardware - this algorithm after all predates 16-bit busses - and is now often omitted from implementations. </a:t>
            </a:r>
          </a:p>
          <a:p>
            <a:pPr eaLnBrk="1" hangingPunct="1">
              <a:spcBef>
                <a:spcPts val="500"/>
              </a:spcBef>
              <a:spcAft>
                <a:spcPts val="500"/>
              </a:spcAft>
            </a:pPr>
            <a:endParaRPr lang="en-US" sz="1200" dirty="0"/>
          </a:p>
          <a:p>
            <a:pPr eaLnBrk="1" hangingPunct="1">
              <a:spcBef>
                <a:spcPts val="500"/>
              </a:spcBef>
              <a:spcAft>
                <a:spcPts val="500"/>
              </a:spcAft>
            </a:pPr>
            <a:r>
              <a:rPr lang="en-US" sz="1200" dirty="0"/>
              <a:t>However the permutations are a part of the standard, and therefore any implementation not using the permutations is not truly DES. </a:t>
            </a:r>
          </a:p>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30</a:t>
            </a:fld>
            <a:endParaRPr lang="en-AU"/>
          </a:p>
        </p:txBody>
      </p:sp>
    </p:spTree>
    <p:extLst>
      <p:ext uri="{BB962C8B-B14F-4D97-AF65-F5344CB8AC3E}">
        <p14:creationId xmlns:p14="http://schemas.microsoft.com/office/powerpoint/2010/main" val="1269658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spcBef>
                <a:spcPts val="500"/>
              </a:spcBef>
              <a:spcAft>
                <a:spcPts val="500"/>
              </a:spcAft>
            </a:pPr>
            <a:r>
              <a:rPr lang="en-US" sz="1200" dirty="0"/>
              <a:t>Final Permutations (inverse of Initial Permutation) in table form. i.e. bit 1 returns to bit 58, etc..</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31</a:t>
            </a:fld>
            <a:endParaRPr lang="en-AU"/>
          </a:p>
        </p:txBody>
      </p:sp>
    </p:spTree>
    <p:extLst>
      <p:ext uri="{BB962C8B-B14F-4D97-AF65-F5344CB8AC3E}">
        <p14:creationId xmlns:p14="http://schemas.microsoft.com/office/powerpoint/2010/main" val="1269658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spcBef>
                <a:spcPts val="500"/>
              </a:spcBef>
              <a:spcAft>
                <a:spcPts val="500"/>
              </a:spcAft>
            </a:pPr>
            <a:r>
              <a:rPr lang="en-US" dirty="0"/>
              <a:t>The key is usually stored as a 64-bit number, where every eighth bit is a parity bit. </a:t>
            </a:r>
          </a:p>
          <a:p>
            <a:pPr eaLnBrk="1" hangingPunct="1">
              <a:spcBef>
                <a:spcPts val="500"/>
              </a:spcBef>
              <a:spcAft>
                <a:spcPts val="500"/>
              </a:spcAft>
            </a:pPr>
            <a:r>
              <a:rPr lang="en-US" dirty="0"/>
              <a:t>The parity bits are removed during the algorithm, and the 56-bit key is used to create 16 different 48-bit subkeys - one for each round.</a:t>
            </a:r>
          </a:p>
          <a:p>
            <a:endParaRPr lang="en-IE" dirty="0"/>
          </a:p>
          <a:p>
            <a:pPr eaLnBrk="1" hangingPunct="1">
              <a:lnSpc>
                <a:spcPct val="90000"/>
              </a:lnSpc>
              <a:spcBef>
                <a:spcPts val="500"/>
              </a:spcBef>
              <a:spcAft>
                <a:spcPts val="500"/>
              </a:spcAft>
            </a:pPr>
            <a:r>
              <a:rPr lang="en-US" sz="1200" dirty="0"/>
              <a:t>In order to generate 16 48-bit </a:t>
            </a:r>
            <a:r>
              <a:rPr lang="en-US" sz="1200" dirty="0" err="1"/>
              <a:t>subkeys</a:t>
            </a:r>
            <a:r>
              <a:rPr lang="en-US" sz="1200" dirty="0"/>
              <a:t> from the 56-bit key, the following process is used.</a:t>
            </a:r>
          </a:p>
          <a:p>
            <a:pPr eaLnBrk="1" hangingPunct="1">
              <a:lnSpc>
                <a:spcPct val="90000"/>
              </a:lnSpc>
              <a:spcBef>
                <a:spcPts val="500"/>
              </a:spcBef>
              <a:spcAft>
                <a:spcPts val="500"/>
              </a:spcAft>
            </a:pPr>
            <a:endParaRPr lang="en-US" sz="1200" dirty="0"/>
          </a:p>
          <a:p>
            <a:pPr eaLnBrk="1" hangingPunct="1">
              <a:lnSpc>
                <a:spcPct val="90000"/>
              </a:lnSpc>
              <a:spcBef>
                <a:spcPts val="500"/>
              </a:spcBef>
              <a:spcAft>
                <a:spcPts val="500"/>
              </a:spcAft>
            </a:pPr>
            <a:r>
              <a:rPr lang="en-US" sz="1200" dirty="0"/>
              <a:t>First, the key is loaded according to the Permutation PC-1 above and then halved. </a:t>
            </a:r>
          </a:p>
          <a:p>
            <a:pPr eaLnBrk="1" hangingPunct="1">
              <a:lnSpc>
                <a:spcPct val="90000"/>
              </a:lnSpc>
              <a:spcBef>
                <a:spcPts val="500"/>
              </a:spcBef>
              <a:spcAft>
                <a:spcPts val="500"/>
              </a:spcAft>
            </a:pPr>
            <a:endParaRPr lang="en-US" sz="1200" dirty="0"/>
          </a:p>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32</a:t>
            </a:fld>
            <a:endParaRPr lang="en-AU"/>
          </a:p>
        </p:txBody>
      </p:sp>
    </p:spTree>
    <p:extLst>
      <p:ext uri="{BB962C8B-B14F-4D97-AF65-F5344CB8AC3E}">
        <p14:creationId xmlns:p14="http://schemas.microsoft.com/office/powerpoint/2010/main" val="2337606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lnSpc>
                <a:spcPct val="90000"/>
              </a:lnSpc>
              <a:spcBef>
                <a:spcPts val="500"/>
              </a:spcBef>
              <a:spcAft>
                <a:spcPts val="500"/>
              </a:spcAft>
            </a:pPr>
            <a:r>
              <a:rPr lang="en-US" sz="1200" dirty="0"/>
              <a:t>Permutation PC-1 above in table form. </a:t>
            </a:r>
          </a:p>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33</a:t>
            </a:fld>
            <a:endParaRPr lang="en-AU"/>
          </a:p>
        </p:txBody>
      </p:sp>
    </p:spTree>
    <p:extLst>
      <p:ext uri="{BB962C8B-B14F-4D97-AF65-F5344CB8AC3E}">
        <p14:creationId xmlns:p14="http://schemas.microsoft.com/office/powerpoint/2010/main" val="2337606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lnSpc>
                <a:spcPct val="90000"/>
              </a:lnSpc>
              <a:spcBef>
                <a:spcPts val="500"/>
              </a:spcBef>
              <a:spcAft>
                <a:spcPts val="500"/>
              </a:spcAft>
            </a:pPr>
            <a:r>
              <a:rPr lang="en-US" sz="1200" dirty="0"/>
              <a:t>Then each half is rotated by 2 bits in every round except the first, second, 9th and last rounds where only 1 bit is rotated. </a:t>
            </a:r>
          </a:p>
          <a:p>
            <a:pPr eaLnBrk="1" hangingPunct="1">
              <a:lnSpc>
                <a:spcPct val="90000"/>
              </a:lnSpc>
              <a:spcBef>
                <a:spcPts val="500"/>
              </a:spcBef>
              <a:spcAft>
                <a:spcPts val="500"/>
              </a:spcAft>
            </a:pPr>
            <a:endParaRPr lang="en-US" sz="1200" dirty="0"/>
          </a:p>
          <a:p>
            <a:pPr eaLnBrk="1" hangingPunct="1">
              <a:lnSpc>
                <a:spcPct val="90000"/>
              </a:lnSpc>
              <a:spcBef>
                <a:spcPts val="500"/>
              </a:spcBef>
              <a:spcAft>
                <a:spcPts val="500"/>
              </a:spcAft>
            </a:pPr>
            <a:r>
              <a:rPr lang="en-US" sz="1200" dirty="0"/>
              <a:t>The reason for this is that it makes it secure against related-key cryptanalysis. </a:t>
            </a:r>
          </a:p>
          <a:p>
            <a:pPr eaLnBrk="1" hangingPunct="1">
              <a:lnSpc>
                <a:spcPct val="90000"/>
              </a:lnSpc>
              <a:spcBef>
                <a:spcPts val="500"/>
              </a:spcBef>
              <a:spcAft>
                <a:spcPts val="500"/>
              </a:spcAft>
            </a:pPr>
            <a:endParaRPr lang="en-US" sz="1200" dirty="0"/>
          </a:p>
          <a:p>
            <a:pPr eaLnBrk="1" hangingPunct="1">
              <a:lnSpc>
                <a:spcPct val="90000"/>
              </a:lnSpc>
              <a:spcBef>
                <a:spcPts val="500"/>
              </a:spcBef>
              <a:spcAft>
                <a:spcPts val="500"/>
              </a:spcAft>
            </a:pPr>
            <a:r>
              <a:rPr lang="en-US" sz="1200" dirty="0"/>
              <a:t>Then 48 of the 56 bits are chosen according to a compression</a:t>
            </a:r>
            <a:r>
              <a:rPr lang="en-US" sz="1200" u="sng" dirty="0">
                <a:solidFill>
                  <a:srgbClr val="0000FF"/>
                </a:solidFill>
                <a:hlinkClick r:id="rId3"/>
              </a:rPr>
              <a:t> </a:t>
            </a:r>
            <a:r>
              <a:rPr lang="en-US" sz="1200" dirty="0"/>
              <a:t>permutation PC-2.</a:t>
            </a:r>
          </a:p>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34</a:t>
            </a:fld>
            <a:endParaRPr lang="en-AU"/>
          </a:p>
        </p:txBody>
      </p:sp>
    </p:spTree>
    <p:extLst>
      <p:ext uri="{BB962C8B-B14F-4D97-AF65-F5344CB8AC3E}">
        <p14:creationId xmlns:p14="http://schemas.microsoft.com/office/powerpoint/2010/main" val="1810770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eaLnBrk="1" hangingPunct="1">
              <a:lnSpc>
                <a:spcPct val="90000"/>
              </a:lnSpc>
              <a:spcBef>
                <a:spcPts val="500"/>
              </a:spcBef>
              <a:spcAft>
                <a:spcPts val="500"/>
              </a:spcAft>
            </a:pPr>
            <a:r>
              <a:rPr lang="en-US" sz="1200" dirty="0"/>
              <a:t>Permutation PC-2 in table form.</a:t>
            </a:r>
          </a:p>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35</a:t>
            </a:fld>
            <a:endParaRPr lang="en-AU"/>
          </a:p>
        </p:txBody>
      </p:sp>
    </p:spTree>
    <p:extLst>
      <p:ext uri="{BB962C8B-B14F-4D97-AF65-F5344CB8AC3E}">
        <p14:creationId xmlns:p14="http://schemas.microsoft.com/office/powerpoint/2010/main" val="1810770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DES was designed for hardware as it uses all logical operations. </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36</a:t>
            </a:fld>
            <a:endParaRPr lang="en-AU"/>
          </a:p>
        </p:txBody>
      </p:sp>
    </p:spTree>
    <p:extLst>
      <p:ext uri="{BB962C8B-B14F-4D97-AF65-F5344CB8AC3E}">
        <p14:creationId xmlns:p14="http://schemas.microsoft.com/office/powerpoint/2010/main" val="450926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In cryptography, the </a:t>
            </a:r>
            <a:r>
              <a:rPr lang="en-IE" b="1" dirty="0"/>
              <a:t>EFF</a:t>
            </a:r>
            <a:r>
              <a:rPr lang="en-IE" dirty="0"/>
              <a:t> DES cracker (nicknamed "Deep Crack") is a machine built by the Electronic Frontier Foundation (EFF) in 1998 to perform a brute force search of DES cipher's key space — that is, to decrypt an encrypted message by trying every possible key. The aim in doing this was to prove that DES's key is not long enough to be secure.</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37</a:t>
            </a:fld>
            <a:endParaRPr lang="en-AU"/>
          </a:p>
        </p:txBody>
      </p:sp>
    </p:spTree>
    <p:extLst>
      <p:ext uri="{BB962C8B-B14F-4D97-AF65-F5344CB8AC3E}">
        <p14:creationId xmlns:p14="http://schemas.microsoft.com/office/powerpoint/2010/main" val="4251067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The next 15 slides show a simple example of DES in operation. The slides are self explanatory and I will answer any questions on them when you have a chance to look them over.</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38</a:t>
            </a:fld>
            <a:endParaRPr lang="en-AU"/>
          </a:p>
        </p:txBody>
      </p:sp>
    </p:spTree>
    <p:extLst>
      <p:ext uri="{BB962C8B-B14F-4D97-AF65-F5344CB8AC3E}">
        <p14:creationId xmlns:p14="http://schemas.microsoft.com/office/powerpoint/2010/main" val="3847770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39</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kern="1200" dirty="0">
                <a:solidFill>
                  <a:schemeClr val="tx1"/>
                </a:solidFill>
                <a:latin typeface="Arial" pitchFamily="34" charset="0"/>
                <a:ea typeface="ＭＳ Ｐゴシック" pitchFamily="-1" charset="-128"/>
                <a:cs typeface="Arial" pitchFamily="34" charset="0"/>
              </a:rPr>
              <a:t>The substitution refers to replacing one symbol with another. If the symbols in the plaintext are alphabetic characters, we replace one character with another. </a:t>
            </a:r>
            <a:r>
              <a:rPr lang="en-US" sz="1100" b="0" kern="1200" cap="none" baseline="0" dirty="0">
                <a:solidFill>
                  <a:schemeClr val="bg2"/>
                </a:solidFill>
                <a:effectLst/>
                <a:latin typeface="Arial" pitchFamily="34" charset="0"/>
                <a:ea typeface="ＭＳ Ｐゴシック" pitchFamily="-1" charset="-128"/>
                <a:cs typeface="Times New Roman" pitchFamily="18" charset="0"/>
              </a:rPr>
              <a:t>The simplest substitution cipher is a shift cipher, also called an additive cipher, where each character is replaced in the message by the character + a position shift in </a:t>
            </a:r>
            <a:r>
              <a:rPr lang="en-US" sz="1100" b="0" kern="1200" cap="none" baseline="0">
                <a:solidFill>
                  <a:schemeClr val="bg2"/>
                </a:solidFill>
                <a:effectLst/>
                <a:latin typeface="Arial" pitchFamily="34" charset="0"/>
                <a:ea typeface="ＭＳ Ｐゴシック" pitchFamily="-1" charset="-128"/>
                <a:cs typeface="Times New Roman" pitchFamily="18" charset="0"/>
              </a:rPr>
              <a:t>the alphabet. </a:t>
            </a:r>
            <a:endParaRPr lang="en-US" sz="1100" b="0" kern="1200" cap="none" baseline="0" dirty="0">
              <a:solidFill>
                <a:schemeClr val="bg2"/>
              </a:solidFill>
              <a:effectLst/>
              <a:latin typeface="Arial" pitchFamily="34" charset="0"/>
              <a:ea typeface="ＭＳ Ｐゴシック" pitchFamily="-1" charset="-128"/>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kern="1200" dirty="0">
              <a:solidFill>
                <a:schemeClr val="tx1"/>
              </a:solidFill>
              <a:latin typeface="Arial" pitchFamily="34" charset="0"/>
              <a:ea typeface="ＭＳ Ｐゴシック" pitchFamily="-1" charset="-128"/>
              <a:cs typeface="Arial" pitchFamily="34" charset="0"/>
            </a:endParaRPr>
          </a:p>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a:t>
            </a:fld>
            <a:endParaRPr lang="en-AU"/>
          </a:p>
        </p:txBody>
      </p:sp>
    </p:spTree>
    <p:extLst>
      <p:ext uri="{BB962C8B-B14F-4D97-AF65-F5344CB8AC3E}">
        <p14:creationId xmlns:p14="http://schemas.microsoft.com/office/powerpoint/2010/main" val="1151993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40</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41</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42</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43</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44</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45</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46</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47</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48</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49</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This shows an example of a simple shift cipher where each character is shifted 15 places in the alphabet and if the shift goes past ‘z’ then it starts from ‘a’ again, ex. l and o. </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5</a:t>
            </a:fld>
            <a:endParaRPr lang="en-AU"/>
          </a:p>
        </p:txBody>
      </p:sp>
    </p:spTree>
    <p:extLst>
      <p:ext uri="{BB962C8B-B14F-4D97-AF65-F5344CB8AC3E}">
        <p14:creationId xmlns:p14="http://schemas.microsoft.com/office/powerpoint/2010/main" val="3044475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50</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51</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52</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Decryption is simply the inverse of encryption, following the same steps as above, but reversing the order in which the subkeys are applied. </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53</a:t>
            </a:fld>
            <a:endParaRPr lang="en-AU"/>
          </a:p>
        </p:txBody>
      </p:sp>
    </p:spTree>
    <p:extLst>
      <p:ext uri="{BB962C8B-B14F-4D97-AF65-F5344CB8AC3E}">
        <p14:creationId xmlns:p14="http://schemas.microsoft.com/office/powerpoint/2010/main" val="1329814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432AA96-C9D1-4549-B6C0-92F3970246A1}" type="slidenum">
              <a:rPr lang="en-AU"/>
              <a:pPr/>
              <a:t>54</a:t>
            </a:fld>
            <a:endParaRPr lang="en-AU" dirty="0"/>
          </a:p>
        </p:txBody>
      </p:sp>
      <p:sp>
        <p:nvSpPr>
          <p:cNvPr id="34819" name="Rectangle 2"/>
          <p:cNvSpPr>
            <a:spLocks noGrp="1" noRot="1" noChangeAspect="1" noChangeArrowheads="1" noTextEdit="1"/>
          </p:cNvSpPr>
          <p:nvPr>
            <p:ph type="sldImg"/>
          </p:nvPr>
        </p:nvSpPr>
        <p:spPr>
          <a:xfrm>
            <a:off x="434975" y="468313"/>
            <a:ext cx="6096000" cy="3429000"/>
          </a:xfrm>
          <a:ln/>
        </p:spPr>
      </p:sp>
      <p:sp>
        <p:nvSpPr>
          <p:cNvPr id="3482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Triple DES (3DES) was first standardized for use in financial applications in ANSI standard X9.17 in 1985. 3DES was incorporated as part of the Data Encryption Standard in 1999, with the publication of FIPS PUB 46-3. </a:t>
            </a:r>
          </a:p>
          <a:p>
            <a:pPr eaLnBrk="1" hangingPunct="1"/>
            <a:r>
              <a:rPr lang="en-US" dirty="0">
                <a:ea typeface="ＭＳ Ｐゴシック" pitchFamily="-110" charset="-128"/>
                <a:cs typeface="ＭＳ Ｐゴシック" pitchFamily="-110" charset="-128"/>
              </a:rPr>
              <a:t>3DES uses three keys and three executions of the DES algorithm. The function follows an encrypt-decrypt-encrypt (EDE) sequence (see Figure 20.2a):</a:t>
            </a:r>
          </a:p>
          <a:p>
            <a:pPr algn="ctr" eaLnBrk="1" hangingPunct="1"/>
            <a:r>
              <a:rPr lang="en-US" i="1" dirty="0">
                <a:ea typeface="ＭＳ Ｐゴシック" pitchFamily="-110" charset="-128"/>
                <a:cs typeface="ＭＳ Ｐゴシック" pitchFamily="-110" charset="-128"/>
              </a:rPr>
              <a:t>C</a:t>
            </a:r>
            <a:r>
              <a:rPr lang="en-US" dirty="0">
                <a:ea typeface="ＭＳ Ｐゴシック" pitchFamily="-110" charset="-128"/>
                <a:cs typeface="ＭＳ Ｐゴシック" pitchFamily="-110" charset="-128"/>
              </a:rPr>
              <a:t> = E(</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3</a:t>
            </a:r>
            <a:r>
              <a:rPr lang="en-US" dirty="0">
                <a:ea typeface="ＭＳ Ｐゴシック" pitchFamily="-110" charset="-128"/>
                <a:cs typeface="ＭＳ Ｐゴシック" pitchFamily="-110" charset="-128"/>
              </a:rPr>
              <a:t>, D(</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2</a:t>
            </a:r>
            <a:r>
              <a:rPr lang="en-US" dirty="0">
                <a:ea typeface="ＭＳ Ｐゴシック" pitchFamily="-110" charset="-128"/>
                <a:cs typeface="ＭＳ Ｐゴシック" pitchFamily="-110" charset="-128"/>
              </a:rPr>
              <a:t>, E(</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P</a:t>
            </a: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C = {{{P}K</a:t>
            </a:r>
            <a:r>
              <a:rPr lang="en-US" sz="1100" b="1" kern="1200" baseline="-25000" dirty="0">
                <a:solidFill>
                  <a:schemeClr val="tx1"/>
                </a:solidFill>
                <a:latin typeface="Arial" pitchFamily="34" charset="0"/>
                <a:ea typeface="ＭＳ Ｐゴシック" pitchFamily="-110" charset="-128"/>
                <a:cs typeface="ＭＳ Ｐゴシック" pitchFamily="-110" charset="-128"/>
              </a:rPr>
              <a:t>1</a:t>
            </a:r>
            <a:r>
              <a:rPr lang="en-US" b="1" dirty="0">
                <a:ea typeface="ＭＳ Ｐゴシック" pitchFamily="-110" charset="-128"/>
                <a:cs typeface="ＭＳ Ｐゴシック" pitchFamily="-110" charset="-128"/>
              </a:rPr>
              <a:t>}K</a:t>
            </a:r>
            <a:r>
              <a:rPr lang="en-US" sz="1100" b="1" kern="1200" baseline="-25000" dirty="0">
                <a:solidFill>
                  <a:schemeClr val="tx1"/>
                </a:solidFill>
                <a:latin typeface="Arial" pitchFamily="34" charset="0"/>
                <a:ea typeface="ＭＳ Ｐゴシック" pitchFamily="-110" charset="-128"/>
                <a:cs typeface="ＭＳ Ｐゴシック" pitchFamily="-110" charset="-128"/>
              </a:rPr>
              <a:t>2</a:t>
            </a:r>
            <a:r>
              <a:rPr lang="en-IE" b="1" dirty="0">
                <a:ea typeface="ＭＳ Ｐゴシック" pitchFamily="-110" charset="-128"/>
                <a:cs typeface="ＭＳ Ｐゴシック" pitchFamily="-110" charset="-128"/>
              </a:rPr>
              <a:t>}K</a:t>
            </a:r>
            <a:r>
              <a:rPr lang="en-IE" b="1" baseline="-25000" dirty="0">
                <a:ea typeface="ＭＳ Ｐゴシック" pitchFamily="-110" charset="-128"/>
                <a:cs typeface="ＭＳ Ｐゴシック" pitchFamily="-110" charset="-128"/>
              </a:rPr>
              <a:t>3</a:t>
            </a:r>
            <a:endParaRPr lang="en-US" b="1" baseline="-25000"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where: </a:t>
            </a:r>
            <a:r>
              <a:rPr lang="en-US" i="1" dirty="0">
                <a:ea typeface="ＭＳ Ｐゴシック" pitchFamily="-110" charset="-128"/>
                <a:cs typeface="ＭＳ Ｐゴシック" pitchFamily="-110" charset="-128"/>
              </a:rPr>
              <a:t>C</a:t>
            </a:r>
            <a:r>
              <a:rPr lang="en-US" dirty="0">
                <a:ea typeface="ＭＳ Ｐゴシック" pitchFamily="-110" charset="-128"/>
                <a:cs typeface="ＭＳ Ｐゴシック" pitchFamily="-110" charset="-128"/>
              </a:rPr>
              <a:t> = ciphertext; </a:t>
            </a:r>
            <a:r>
              <a:rPr lang="en-US" i="1" dirty="0">
                <a:ea typeface="ＭＳ Ｐゴシック" pitchFamily="-110" charset="-128"/>
                <a:cs typeface="ＭＳ Ｐゴシック" pitchFamily="-110" charset="-128"/>
              </a:rPr>
              <a:t>P</a:t>
            </a:r>
            <a:r>
              <a:rPr lang="en-US" dirty="0">
                <a:ea typeface="ＭＳ Ｐゴシック" pitchFamily="-110" charset="-128"/>
                <a:cs typeface="ＭＳ Ｐゴシック" pitchFamily="-110" charset="-128"/>
              </a:rPr>
              <a:t> = plaintext; 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X</a:t>
            </a:r>
            <a:r>
              <a:rPr lang="en-US" dirty="0">
                <a:ea typeface="ＭＳ Ｐゴシック" pitchFamily="-110" charset="-128"/>
                <a:cs typeface="ＭＳ Ｐゴシック" pitchFamily="-110" charset="-128"/>
              </a:rPr>
              <a:t>] or {X}K = encryption of </a:t>
            </a:r>
            <a:r>
              <a:rPr lang="en-US" i="1" dirty="0">
                <a:ea typeface="ＭＳ Ｐゴシック" pitchFamily="-110" charset="-128"/>
                <a:cs typeface="ＭＳ Ｐゴシック" pitchFamily="-110" charset="-128"/>
              </a:rPr>
              <a:t>X</a:t>
            </a:r>
            <a:r>
              <a:rPr lang="en-US" dirty="0">
                <a:ea typeface="ＭＳ Ｐゴシック" pitchFamily="-110" charset="-128"/>
                <a:cs typeface="ＭＳ Ｐゴシック" pitchFamily="-110" charset="-128"/>
              </a:rPr>
              <a:t> using key </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and D[</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Y</a:t>
            </a:r>
            <a:r>
              <a:rPr lang="en-US" dirty="0">
                <a:ea typeface="ＭＳ Ｐゴシック" pitchFamily="-110" charset="-128"/>
                <a:cs typeface="ＭＳ Ｐゴシック" pitchFamily="-110" charset="-128"/>
              </a:rPr>
              <a:t>] or {Y}K = decryption of </a:t>
            </a:r>
            <a:r>
              <a:rPr lang="en-US" i="1" dirty="0">
                <a:ea typeface="ＭＳ Ｐゴシック" pitchFamily="-110" charset="-128"/>
                <a:cs typeface="ＭＳ Ｐゴシック" pitchFamily="-110" charset="-128"/>
              </a:rPr>
              <a:t>Y</a:t>
            </a:r>
            <a:r>
              <a:rPr lang="en-US" dirty="0">
                <a:ea typeface="ＭＳ Ｐゴシック" pitchFamily="-110" charset="-128"/>
                <a:cs typeface="ＭＳ Ｐゴシック" pitchFamily="-110" charset="-128"/>
              </a:rPr>
              <a:t> using key </a:t>
            </a:r>
            <a:r>
              <a:rPr lang="en-US" i="1" dirty="0">
                <a:ea typeface="ＭＳ Ｐゴシック" pitchFamily="-110" charset="-128"/>
                <a:cs typeface="ＭＳ Ｐゴシック" pitchFamily="-110" charset="-128"/>
              </a:rPr>
              <a:t>K.</a:t>
            </a:r>
            <a:endParaRPr lang="en-US" dirty="0">
              <a:ea typeface="ＭＳ Ｐゴシック" pitchFamily="-110" charset="-128"/>
              <a:cs typeface="ＭＳ Ｐゴシック" pitchFamily="-110" charset="-128"/>
            </a:endParaRP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Decryption is simply the same operation with the keys reversed (Figure 20.2b):</a:t>
            </a:r>
          </a:p>
          <a:p>
            <a:pPr marL="0" marR="0" lvl="0" indent="0" algn="ctr" defTabSz="914400" rtl="0" eaLnBrk="1" fontAlgn="base" latinLnBrk="0" hangingPunct="1">
              <a:lnSpc>
                <a:spcPct val="100000"/>
              </a:lnSpc>
              <a:spcBef>
                <a:spcPct val="30000"/>
              </a:spcBef>
              <a:spcAft>
                <a:spcPct val="0"/>
              </a:spcAft>
              <a:buClrTx/>
              <a:buSzTx/>
              <a:buFontTx/>
              <a:buNone/>
              <a:tabLst/>
              <a:defRPr/>
            </a:pPr>
            <a:r>
              <a:rPr lang="en-US" i="1" dirty="0">
                <a:ea typeface="ＭＳ Ｐゴシック" pitchFamily="-110" charset="-128"/>
                <a:cs typeface="ＭＳ Ｐゴシック" pitchFamily="-110" charset="-128"/>
              </a:rPr>
              <a:t>P</a:t>
            </a:r>
            <a:r>
              <a:rPr lang="en-US" dirty="0">
                <a:ea typeface="ＭＳ Ｐゴシック" pitchFamily="-110" charset="-128"/>
                <a:cs typeface="ＭＳ Ｐゴシック" pitchFamily="-110" charset="-128"/>
              </a:rPr>
              <a:t> = D(</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E(</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2</a:t>
            </a:r>
            <a:r>
              <a:rPr lang="en-US" dirty="0">
                <a:ea typeface="ＭＳ Ｐゴシック" pitchFamily="-110" charset="-128"/>
                <a:cs typeface="ＭＳ Ｐゴシック" pitchFamily="-110" charset="-128"/>
              </a:rPr>
              <a:t>, D(</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3</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C</a:t>
            </a: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 = {{{C}K</a:t>
            </a:r>
            <a:r>
              <a:rPr lang="en-US" sz="1100" b="1" kern="1200" baseline="-25000" dirty="0">
                <a:solidFill>
                  <a:schemeClr val="tx1"/>
                </a:solidFill>
                <a:latin typeface="Arial" pitchFamily="34" charset="0"/>
                <a:ea typeface="ＭＳ Ｐゴシック" pitchFamily="-110" charset="-128"/>
                <a:cs typeface="ＭＳ Ｐゴシック" pitchFamily="-110" charset="-128"/>
              </a:rPr>
              <a:t>3</a:t>
            </a:r>
            <a:r>
              <a:rPr lang="en-US" b="1" dirty="0">
                <a:ea typeface="ＭＳ Ｐゴシック" pitchFamily="-110" charset="-128"/>
                <a:cs typeface="ＭＳ Ｐゴシック" pitchFamily="-110" charset="-128"/>
              </a:rPr>
              <a:t>}K</a:t>
            </a:r>
            <a:r>
              <a:rPr lang="en-US" sz="1100" b="1" kern="1200" baseline="-25000" dirty="0">
                <a:solidFill>
                  <a:schemeClr val="tx1"/>
                </a:solidFill>
                <a:latin typeface="Arial" pitchFamily="34" charset="0"/>
                <a:ea typeface="ＭＳ Ｐゴシック" pitchFamily="-110" charset="-128"/>
                <a:cs typeface="ＭＳ Ｐゴシック" pitchFamily="-110" charset="-128"/>
              </a:rPr>
              <a:t>2</a:t>
            </a:r>
            <a:r>
              <a:rPr lang="en-IE" b="1" dirty="0">
                <a:ea typeface="ＭＳ Ｐゴシック" pitchFamily="-110" charset="-128"/>
                <a:cs typeface="ＭＳ Ｐゴシック" pitchFamily="-110" charset="-128"/>
              </a:rPr>
              <a:t>}K</a:t>
            </a:r>
            <a:r>
              <a:rPr lang="en-IE" b="1" baseline="-25000" dirty="0">
                <a:ea typeface="ＭＳ Ｐゴシック" pitchFamily="-110" charset="-128"/>
                <a:cs typeface="ＭＳ Ｐゴシック" pitchFamily="-110" charset="-128"/>
              </a:rPr>
              <a:t>1</a:t>
            </a:r>
            <a:endParaRPr lang="en-US" b="1" baseline="-25000" dirty="0">
              <a:ea typeface="ＭＳ Ｐゴシック" pitchFamily="-110" charset="-128"/>
              <a:cs typeface="ＭＳ Ｐゴシック" pitchFamily="-110" charset="-128"/>
            </a:endParaRPr>
          </a:p>
          <a:p>
            <a:pPr algn="ct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There is no cryptographic significance to the use of decryption for the second stage of 3DES encryption. Its only advantage is that it allows users of 3DES to decrypt data encrypted by users of the older single DES:</a:t>
            </a:r>
          </a:p>
          <a:p>
            <a:pPr algn="ctr" eaLnBrk="1" hangingPunct="1"/>
            <a:r>
              <a:rPr lang="en-US" i="1" dirty="0">
                <a:ea typeface="ＭＳ Ｐゴシック" pitchFamily="-110" charset="-128"/>
                <a:cs typeface="ＭＳ Ｐゴシック" pitchFamily="-110" charset="-128"/>
              </a:rPr>
              <a:t>C</a:t>
            </a:r>
            <a:r>
              <a:rPr lang="en-US" dirty="0">
                <a:ea typeface="ＭＳ Ｐゴシック" pitchFamily="-110" charset="-128"/>
                <a:cs typeface="ＭＳ Ｐゴシック" pitchFamily="-110" charset="-128"/>
              </a:rPr>
              <a:t> = E(</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D(</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E(</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P</a:t>
            </a:r>
            <a:r>
              <a:rPr lang="en-US" dirty="0">
                <a:ea typeface="ＭＳ Ｐゴシック" pitchFamily="-110" charset="-128"/>
                <a:cs typeface="ＭＳ Ｐゴシック" pitchFamily="-110" charset="-128"/>
              </a:rPr>
              <a:t>))) = 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P</a:t>
            </a:r>
            <a:r>
              <a:rPr lang="en-US" dirty="0">
                <a:ea typeface="ＭＳ Ｐゴシック" pitchFamily="-110" charset="-128"/>
                <a:cs typeface="ＭＳ Ｐゴシック" pitchFamily="-110" charset="-128"/>
              </a:rPr>
              <a:t>]</a:t>
            </a:r>
          </a:p>
          <a:p>
            <a:pPr algn="ct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With three distinct keys, 3DES has an effective key length of 168 bits. FIPS 46-3 also allows for the use of two keys, with </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 </a:t>
            </a:r>
            <a:r>
              <a:rPr lang="en-US" i="1" dirty="0">
                <a:ea typeface="ＭＳ Ｐゴシック" pitchFamily="-110" charset="-128"/>
                <a:cs typeface="ＭＳ Ｐゴシック" pitchFamily="-110" charset="-128"/>
              </a:rPr>
              <a:t>K</a:t>
            </a:r>
            <a:r>
              <a:rPr lang="en-US" baseline="-25000" dirty="0">
                <a:ea typeface="ＭＳ Ｐゴシック" pitchFamily="-110" charset="-128"/>
                <a:cs typeface="ＭＳ Ｐゴシック" pitchFamily="-110" charset="-128"/>
              </a:rPr>
              <a:t>3</a:t>
            </a:r>
            <a:r>
              <a:rPr lang="en-US" dirty="0">
                <a:ea typeface="ＭＳ Ｐゴシック" pitchFamily="-110" charset="-128"/>
                <a:cs typeface="ＭＳ Ｐゴシック" pitchFamily="-110" charset="-128"/>
              </a:rPr>
              <a:t>; this provides for a key length of 112 bits. 3DES is a formidable algorithm. Because the underlying cryptographic algorithm is DEA, 3DES can claim the same resistance to cryptanalysis based on the algorithm as is claimed for DEA. Further, with a 168-bit key length, brute-force attacks are effectively impossible. Ultimately, AES is intended to replace 3DES, but this process will take a number of years.</a:t>
            </a:r>
            <a:r>
              <a:rPr lang="en-US" dirty="0">
                <a:solidFill>
                  <a:srgbClr val="000000"/>
                </a:solidFill>
                <a:ea typeface="ＭＳ Ｐゴシック" pitchFamily="-110" charset="-128"/>
                <a:cs typeface="ＭＳ Ｐゴシック" pitchFamily="-110" charset="-128"/>
              </a:rPr>
              <a:t> </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289128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241B639-5813-AC4F-859D-C944CC96F720}" type="slidenum">
              <a:rPr lang="en-AU"/>
              <a:pPr/>
              <a:t>55</a:t>
            </a:fld>
            <a:endParaRPr lang="en-AU" dirty="0"/>
          </a:p>
        </p:txBody>
      </p:sp>
      <p:sp>
        <p:nvSpPr>
          <p:cNvPr id="36867" name="Rectangle 2"/>
          <p:cNvSpPr>
            <a:spLocks noGrp="1" noRot="1" noChangeAspect="1" noChangeArrowheads="1" noTextEdit="1"/>
          </p:cNvSpPr>
          <p:nvPr>
            <p:ph type="sldImg"/>
          </p:nvPr>
        </p:nvSpPr>
        <p:spPr>
          <a:xfrm>
            <a:off x="434975" y="468313"/>
            <a:ext cx="6096000" cy="3429000"/>
          </a:xfrm>
          <a:ln/>
        </p:spPr>
      </p:sp>
      <p:sp>
        <p:nvSpPr>
          <p:cNvPr id="36868" name="Rectangle 3"/>
          <p:cNvSpPr>
            <a:spLocks noGrp="1" noChangeArrowheads="1"/>
          </p:cNvSpPr>
          <p:nvPr>
            <p:ph type="body" idx="1"/>
          </p:nvPr>
        </p:nvSpPr>
        <p:spPr>
          <a:noFill/>
          <a:ln/>
        </p:spPr>
        <p:txBody>
          <a:bodyPr/>
          <a:lstStyle/>
          <a:p>
            <a:pPr eaLnBrk="1" hangingPunct="1">
              <a:spcBef>
                <a:spcPts val="0"/>
              </a:spcBef>
            </a:pPr>
            <a:r>
              <a:rPr lang="en-US" dirty="0">
                <a:ea typeface="ＭＳ Ｐゴシック" pitchFamily="-110" charset="-128"/>
                <a:cs typeface="ＭＳ Ｐゴシック" pitchFamily="-110" charset="-128"/>
              </a:rPr>
              <a:t>The Advanced Encryption Standard (AES) was issued as a federal information processing standard (FIPS 197). It is intended to replace DES and triple DES with an algorithm that is more secure and efficient. AES uses a block length of 128 bits and a key length that can be 128, 192, or 256 bits. In the description of this section, we assume a key length of 128 bits, which is likely to be the one most commonly implemented.</a:t>
            </a:r>
          </a:p>
          <a:p>
            <a:pPr eaLnBrk="1" hangingPunct="1">
              <a:spcBef>
                <a:spcPts val="0"/>
              </a:spcBef>
            </a:pPr>
            <a:r>
              <a:rPr lang="en-US" dirty="0">
                <a:ea typeface="ＭＳ Ｐゴシック" pitchFamily="-110" charset="-128"/>
                <a:cs typeface="ＭＳ Ｐゴシック" pitchFamily="-110" charset="-128"/>
              </a:rPr>
              <a:t>Figure 20.3 shows the overall structure of AES. The input to the encryption and decryption algorithms is a single 128-bit block. </a:t>
            </a:r>
          </a:p>
        </p:txBody>
      </p:sp>
    </p:spTree>
    <p:extLst>
      <p:ext uri="{BB962C8B-B14F-4D97-AF65-F5344CB8AC3E}">
        <p14:creationId xmlns:p14="http://schemas.microsoft.com/office/powerpoint/2010/main" val="2163501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241B639-5813-AC4F-859D-C944CC96F720}" type="slidenum">
              <a:rPr lang="en-AU"/>
              <a:pPr/>
              <a:t>56</a:t>
            </a:fld>
            <a:endParaRPr lang="en-AU" dirty="0"/>
          </a:p>
        </p:txBody>
      </p:sp>
      <p:sp>
        <p:nvSpPr>
          <p:cNvPr id="36867" name="Rectangle 2"/>
          <p:cNvSpPr>
            <a:spLocks noGrp="1" noRot="1" noChangeAspect="1" noChangeArrowheads="1" noTextEdit="1"/>
          </p:cNvSpPr>
          <p:nvPr>
            <p:ph type="sldImg"/>
          </p:nvPr>
        </p:nvSpPr>
        <p:spPr>
          <a:xfrm>
            <a:off x="434975" y="468313"/>
            <a:ext cx="6096000" cy="3429000"/>
          </a:xfrm>
          <a:ln/>
        </p:spPr>
      </p:sp>
      <p:sp>
        <p:nvSpPr>
          <p:cNvPr id="2" name="Notes Placeholder 1"/>
          <p:cNvSpPr>
            <a:spLocks noGrp="1"/>
          </p:cNvSpPr>
          <p:nvPr>
            <p:ph type="body" sz="quarter" idx="10"/>
          </p:nvPr>
        </p:nvSpPr>
        <p:spPr/>
        <p:txBody>
          <a:bodyPr/>
          <a:lstStyle/>
          <a:p>
            <a:pPr eaLnBrk="1" hangingPunct="1">
              <a:spcBef>
                <a:spcPts val="0"/>
              </a:spcBef>
            </a:pPr>
            <a:r>
              <a:rPr lang="en-US" dirty="0">
                <a:ea typeface="ＭＳ Ｐゴシック" pitchFamily="-110" charset="-128"/>
                <a:cs typeface="ＭＳ Ｐゴシック" pitchFamily="-110" charset="-128"/>
              </a:rPr>
              <a:t>In FIPS PUB 197, this block is depicted as a square matrix of bytes. This block is copied into the </a:t>
            </a:r>
            <a:r>
              <a:rPr lang="en-US" b="1" dirty="0">
                <a:ea typeface="ＭＳ Ｐゴシック" pitchFamily="-110" charset="-128"/>
                <a:cs typeface="ＭＳ Ｐゴシック" pitchFamily="-110" charset="-128"/>
              </a:rPr>
              <a:t>State array, </a:t>
            </a:r>
            <a:r>
              <a:rPr lang="en-US" b="0" dirty="0">
                <a:ea typeface="ＭＳ Ｐゴシック" pitchFamily="-110" charset="-128"/>
                <a:cs typeface="ＭＳ Ｐゴシック" pitchFamily="-110" charset="-128"/>
              </a:rPr>
              <a:t>which</a:t>
            </a:r>
            <a:r>
              <a:rPr lang="en-US" b="1"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rPr>
              <a:t>is modified at each stage of encryption or decryption. After the final stage, </a:t>
            </a:r>
            <a:r>
              <a:rPr lang="en-US" b="1" dirty="0">
                <a:ea typeface="ＭＳ Ｐゴシック" pitchFamily="-110" charset="-128"/>
                <a:cs typeface="ＭＳ Ｐゴシック" pitchFamily="-110" charset="-128"/>
              </a:rPr>
              <a:t>State </a:t>
            </a:r>
            <a:r>
              <a:rPr lang="en-US" b="0" dirty="0">
                <a:ea typeface="ＭＳ Ｐゴシック" pitchFamily="-110" charset="-128"/>
                <a:cs typeface="ＭＳ Ｐゴシック" pitchFamily="-110" charset="-128"/>
              </a:rPr>
              <a:t>is</a:t>
            </a:r>
            <a:r>
              <a:rPr lang="en-US" b="1"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rPr>
              <a:t>copied to an output matrix. </a:t>
            </a:r>
          </a:p>
          <a:p>
            <a:pPr eaLnBrk="1" hangingPunct="1">
              <a:spcBef>
                <a:spcPts val="0"/>
              </a:spcBef>
            </a:pPr>
            <a:r>
              <a:rPr lang="en-US" dirty="0">
                <a:ea typeface="ＭＳ Ｐゴシック" pitchFamily="-110" charset="-128"/>
                <a:cs typeface="ＭＳ Ｐゴシック" pitchFamily="-110" charset="-128"/>
              </a:rPr>
              <a:t>Similarly, the 128-bit key is depicted as a square matrix of bytes. This key is then expanded into an array of key schedule words; each word is 4 bytes and the total key schedule is 44 words for the 128-bit key. The ordering of bytes within a matrix is by column. So, for example, the first 4 bytes of a 128-bit plaintext input to the encryption cipher occupy the first column of the </a:t>
            </a:r>
            <a:r>
              <a:rPr lang="en-US" b="1" dirty="0">
                <a:ea typeface="ＭＳ Ｐゴシック" pitchFamily="-110" charset="-128"/>
                <a:cs typeface="ＭＳ Ｐゴシック" pitchFamily="-110" charset="-128"/>
              </a:rPr>
              <a:t>in matrix, </a:t>
            </a:r>
            <a:r>
              <a:rPr lang="en-US" dirty="0">
                <a:ea typeface="ＭＳ Ｐゴシック" pitchFamily="-110" charset="-128"/>
                <a:cs typeface="ＭＳ Ｐゴシック" pitchFamily="-110" charset="-128"/>
              </a:rPr>
              <a:t>the second 4 bytes occupy the second column, and so on. Similarly, the first 4 bytes of the expanded key, which form a word, occupy the first column of the </a:t>
            </a:r>
            <a:r>
              <a:rPr lang="en-US" b="1" dirty="0">
                <a:ea typeface="ＭＳ Ｐゴシック" pitchFamily="-110" charset="-128"/>
                <a:cs typeface="ＭＳ Ｐゴシック" pitchFamily="-110" charset="-128"/>
              </a:rPr>
              <a:t>w matrix.</a:t>
            </a:r>
          </a:p>
          <a:p>
            <a:pPr eaLnBrk="1" hangingPunct="1">
              <a:spcBef>
                <a:spcPts val="0"/>
              </a:spcBef>
            </a:pPr>
            <a:endParaRPr lang="en-US" b="1" dirty="0">
              <a:ea typeface="ＭＳ Ｐゴシック" pitchFamily="-110" charset="-128"/>
              <a:cs typeface="ＭＳ Ｐゴシック" pitchFamily="-110" charset="-128"/>
            </a:endParaRPr>
          </a:p>
          <a:p>
            <a:pPr eaLnBrk="1" hangingPunct="1">
              <a:spcBef>
                <a:spcPts val="0"/>
              </a:spcBef>
            </a:pPr>
            <a:r>
              <a:rPr lang="en-US" dirty="0">
                <a:ea typeface="ＭＳ Ｐゴシック" pitchFamily="-110" charset="-128"/>
                <a:cs typeface="ＭＳ Ｐゴシック" pitchFamily="-110" charset="-128"/>
              </a:rPr>
              <a:t>The following comments give some insight into AES:</a:t>
            </a:r>
          </a:p>
          <a:p>
            <a:pPr eaLnBrk="1" hangingPunct="1">
              <a:spcBef>
                <a:spcPts val="0"/>
              </a:spcBef>
            </a:pPr>
            <a:r>
              <a:rPr lang="en-US" b="1" dirty="0">
                <a:ea typeface="ＭＳ Ｐゴシック" pitchFamily="-110" charset="-128"/>
                <a:cs typeface="ＭＳ Ｐゴシック" pitchFamily="-110" charset="-128"/>
              </a:rPr>
              <a:t>1</a:t>
            </a:r>
            <a:r>
              <a:rPr lang="en-US" b="0" dirty="0">
                <a:ea typeface="ＭＳ Ｐゴシック" pitchFamily="-110" charset="-128"/>
                <a:cs typeface="ＭＳ Ｐゴシック" pitchFamily="-110" charset="-128"/>
              </a:rPr>
              <a:t>. One noteworthy feature of this structure is that it is</a:t>
            </a:r>
            <a:r>
              <a:rPr lang="en-US" b="1" dirty="0">
                <a:ea typeface="ＭＳ Ｐゴシック" pitchFamily="-110" charset="-128"/>
                <a:cs typeface="ＭＳ Ｐゴシック" pitchFamily="-110" charset="-128"/>
              </a:rPr>
              <a:t> not a Feistel structure.</a:t>
            </a:r>
          </a:p>
          <a:p>
            <a:pPr eaLnBrk="1" hangingPunct="1">
              <a:spcBef>
                <a:spcPts val="0"/>
              </a:spcBef>
            </a:pPr>
            <a:r>
              <a:rPr lang="en-US" dirty="0">
                <a:ea typeface="ＭＳ Ｐゴシック" pitchFamily="-110" charset="-128"/>
                <a:cs typeface="ＭＳ Ｐゴシック" pitchFamily="-110" charset="-128"/>
              </a:rPr>
              <a:t>Recall that in the classic Feistel structure, half of the data block is used to modify the other half of the data block, and then the halves are swapped. AES does not use a Feistel structure but processes the entire data block in parallel during each round using substitutions and permutation.</a:t>
            </a:r>
          </a:p>
          <a:p>
            <a:pPr eaLnBrk="1" hangingPunct="1">
              <a:spcBef>
                <a:spcPts val="0"/>
              </a:spcBef>
            </a:pPr>
            <a:r>
              <a:rPr lang="en-US" b="1" dirty="0">
                <a:ea typeface="ＭＳ Ｐゴシック" pitchFamily="-110" charset="-128"/>
                <a:cs typeface="ＭＳ Ｐゴシック" pitchFamily="-110" charset="-128"/>
              </a:rPr>
              <a:t>2. </a:t>
            </a:r>
            <a:r>
              <a:rPr lang="en-US" b="0" dirty="0">
                <a:ea typeface="ＭＳ Ｐゴシック" pitchFamily="-110" charset="-128"/>
                <a:cs typeface="ＭＳ Ｐゴシック" pitchFamily="-110" charset="-128"/>
              </a:rPr>
              <a:t>The key that is provided as input is expanded into an array of forty-four 32-bit words</a:t>
            </a: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w [ </a:t>
            </a:r>
            <a:r>
              <a:rPr lang="en-US" b="1" i="1" dirty="0" err="1">
                <a:ea typeface="ＭＳ Ｐゴシック" pitchFamily="-110" charset="-128"/>
                <a:cs typeface="ＭＳ Ｐゴシック" pitchFamily="-110" charset="-128"/>
              </a:rPr>
              <a:t>i</a:t>
            </a:r>
            <a:r>
              <a:rPr lang="en-US" b="1" i="1" dirty="0">
                <a:ea typeface="ＭＳ Ｐゴシック" pitchFamily="-110" charset="-128"/>
                <a:cs typeface="ＭＳ Ｐゴシック" pitchFamily="-110" charset="-128"/>
              </a:rPr>
              <a:t> </a:t>
            </a:r>
            <a:r>
              <a:rPr lang="en-US" b="1" i="0" dirty="0">
                <a:ea typeface="ＭＳ Ｐゴシック" pitchFamily="-110" charset="-128"/>
                <a:cs typeface="ＭＳ Ｐゴシック" pitchFamily="-110" charset="-128"/>
              </a:rPr>
              <a:t>]</a:t>
            </a:r>
            <a:r>
              <a:rPr lang="en-US" b="1" i="1" dirty="0">
                <a:ea typeface="ＭＳ Ｐゴシック" pitchFamily="-110" charset="-128"/>
                <a:cs typeface="ＭＳ Ｐゴシック" pitchFamily="-110" charset="-128"/>
              </a:rPr>
              <a:t>. </a:t>
            </a:r>
            <a:r>
              <a:rPr lang="en-US" b="0" i="0" dirty="0">
                <a:ea typeface="ＭＳ Ｐゴシック" pitchFamily="-110" charset="-128"/>
                <a:cs typeface="ＭＳ Ｐゴシック" pitchFamily="-110" charset="-128"/>
              </a:rPr>
              <a:t>Four distinct words (128 bits) serve as a round key for each round.</a:t>
            </a:r>
          </a:p>
          <a:p>
            <a:pPr eaLnBrk="1" hangingPunct="1">
              <a:spcBef>
                <a:spcPts val="0"/>
              </a:spcBef>
            </a:pPr>
            <a:r>
              <a:rPr lang="en-US" b="1" dirty="0">
                <a:ea typeface="ＭＳ Ｐゴシック" pitchFamily="-110" charset="-128"/>
                <a:cs typeface="ＭＳ Ｐゴシック" pitchFamily="-110" charset="-128"/>
              </a:rPr>
              <a:t>3. Four different stages are used, </a:t>
            </a:r>
            <a:r>
              <a:rPr lang="en-US" b="0" dirty="0">
                <a:ea typeface="ＭＳ Ｐゴシック" pitchFamily="-110" charset="-128"/>
                <a:cs typeface="ＭＳ Ｐゴシック" pitchFamily="-110" charset="-128"/>
              </a:rPr>
              <a:t>one of permutation and three of substitution:</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Substitute Bytes: </a:t>
            </a:r>
            <a:r>
              <a:rPr lang="en-US" b="0" dirty="0">
                <a:ea typeface="ＭＳ Ｐゴシック" pitchFamily="-110" charset="-128"/>
                <a:cs typeface="ＭＳ Ｐゴシック" pitchFamily="-110" charset="-128"/>
              </a:rPr>
              <a:t>Uses a table, referred to as an S-box, to perform a byte-by-byte substitution of the block</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Shift Rows: </a:t>
            </a:r>
            <a:r>
              <a:rPr lang="en-US" b="0" dirty="0">
                <a:ea typeface="ＭＳ Ｐゴシック" pitchFamily="-110" charset="-128"/>
                <a:cs typeface="ＭＳ Ｐゴシック" pitchFamily="-110" charset="-128"/>
              </a:rPr>
              <a:t>A simple permutation that is performed row by row </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Mix Columns: </a:t>
            </a:r>
            <a:r>
              <a:rPr lang="en-US" b="0" dirty="0">
                <a:ea typeface="ＭＳ Ｐゴシック" pitchFamily="-110" charset="-128"/>
                <a:cs typeface="ＭＳ Ｐゴシック" pitchFamily="-110" charset="-128"/>
              </a:rPr>
              <a:t>A substitution that alters each byte in a column as a function of all of </a:t>
            </a:r>
            <a:r>
              <a:rPr lang="en-US" dirty="0">
                <a:ea typeface="ＭＳ Ｐゴシック" pitchFamily="-110" charset="-128"/>
                <a:cs typeface="ＭＳ Ｐゴシック" pitchFamily="-110" charset="-128"/>
              </a:rPr>
              <a:t>the bytes in the column</a:t>
            </a:r>
          </a:p>
          <a:p>
            <a:pPr eaLnBrk="1" hangingPunct="1">
              <a:spcBef>
                <a:spcPts val="0"/>
              </a:spcBef>
            </a:pP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Add Round key: </a:t>
            </a:r>
            <a:r>
              <a:rPr lang="en-US" b="0" dirty="0">
                <a:ea typeface="ＭＳ Ｐゴシック" pitchFamily="-110" charset="-128"/>
                <a:cs typeface="ＭＳ Ｐゴシック" pitchFamily="-110" charset="-128"/>
              </a:rPr>
              <a:t>A simple bitwise XOR of the current block with a portion of the expanded key</a:t>
            </a:r>
          </a:p>
          <a:p>
            <a:endParaRPr lang="en-IE" dirty="0"/>
          </a:p>
          <a:p>
            <a:r>
              <a:rPr lang="en-IE" dirty="0"/>
              <a:t>See the additional file for a numbered example of the mix columns operation </a:t>
            </a:r>
            <a:r>
              <a:rPr lang="en-IE" b="1" dirty="0"/>
              <a:t>– “</a:t>
            </a:r>
            <a:r>
              <a:rPr lang="en-US" b="1" dirty="0"/>
              <a:t>MIX Columns Operation of AES.pdf</a:t>
            </a:r>
            <a:r>
              <a:rPr lang="en-US" dirty="0"/>
              <a:t>”</a:t>
            </a:r>
            <a:endParaRPr lang="en-IE" dirty="0"/>
          </a:p>
        </p:txBody>
      </p:sp>
    </p:spTree>
    <p:extLst>
      <p:ext uri="{BB962C8B-B14F-4D97-AF65-F5344CB8AC3E}">
        <p14:creationId xmlns:p14="http://schemas.microsoft.com/office/powerpoint/2010/main" val="26656610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E6DE9575-EB4A-CD45-85D1-B8506392550D}" type="slidenum">
              <a:rPr lang="en-AU"/>
              <a:pPr/>
              <a:t>57</a:t>
            </a:fld>
            <a:endParaRPr lang="en-AU" dirty="0"/>
          </a:p>
        </p:txBody>
      </p:sp>
      <p:sp>
        <p:nvSpPr>
          <p:cNvPr id="40963" name="Rectangle 2"/>
          <p:cNvSpPr>
            <a:spLocks noGrp="1" noRot="1" noChangeAspect="1" noChangeArrowheads="1" noTextEdit="1"/>
          </p:cNvSpPr>
          <p:nvPr>
            <p:ph type="sldImg"/>
          </p:nvPr>
        </p:nvSpPr>
        <p:spPr>
          <a:xfrm>
            <a:off x="434975" y="468313"/>
            <a:ext cx="6096000" cy="3429000"/>
          </a:xfrm>
          <a:ln/>
        </p:spPr>
      </p:sp>
      <p:sp>
        <p:nvSpPr>
          <p:cNvPr id="40964"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The </a:t>
            </a:r>
            <a:r>
              <a:rPr lang="en-US" b="1" dirty="0">
                <a:ea typeface="ＭＳ Ｐゴシック" pitchFamily="-110" charset="-128"/>
                <a:cs typeface="ＭＳ Ｐゴシック" pitchFamily="-110" charset="-128"/>
              </a:rPr>
              <a:t>substitute byte </a:t>
            </a:r>
            <a:r>
              <a:rPr lang="en-US" b="0" dirty="0">
                <a:ea typeface="ＭＳ Ｐゴシック" pitchFamily="-110" charset="-128"/>
                <a:cs typeface="ＭＳ Ｐゴシック" pitchFamily="-110" charset="-128"/>
              </a:rPr>
              <a:t>transformation, called </a:t>
            </a:r>
            <a:r>
              <a:rPr lang="en-US" dirty="0">
                <a:ea typeface="ＭＳ Ｐゴシック" pitchFamily="-110" charset="-128"/>
                <a:cs typeface="ＭＳ Ｐゴシック" pitchFamily="-110" charset="-128"/>
              </a:rPr>
              <a:t>SubBytes, is a simple table lookup. AES defines a 16 x 16 matrix of byte values, called an S-box ( Table 20.2a ), that contains a permutation of all possible 256 8-bit values. Each individual byte </a:t>
            </a:r>
            <a:r>
              <a:rPr lang="en-US" b="0" dirty="0">
                <a:ea typeface="ＭＳ Ｐゴシック" pitchFamily="-110" charset="-128"/>
                <a:cs typeface="ＭＳ Ｐゴシック" pitchFamily="-110" charset="-128"/>
              </a:rPr>
              <a:t>of State is mapped into a new byte in the following way</a:t>
            </a:r>
            <a:r>
              <a:rPr lang="en-US" dirty="0">
                <a:ea typeface="ＭＳ Ｐゴシック" pitchFamily="-110" charset="-128"/>
                <a:cs typeface="ＭＳ Ｐゴシック" pitchFamily="-110" charset="-128"/>
              </a:rPr>
              <a:t>: The leftmost 4 bits of the byte are used as a row value and the rightmost 4 bits are used as a column value. These row and column values serve as indexes into the S-box to select a unique 8-bit output value. </a:t>
            </a:r>
          </a:p>
          <a:p>
            <a:pPr eaLnBrk="1" hangingPunct="1"/>
            <a:r>
              <a:rPr lang="en-US" b="1" dirty="0">
                <a:ea typeface="ＭＳ Ｐゴシック" pitchFamily="-110" charset="-128"/>
                <a:cs typeface="ＭＳ Ｐゴシック" pitchFamily="-110" charset="-128"/>
              </a:rPr>
              <a:t>For example, </a:t>
            </a:r>
            <a:r>
              <a:rPr lang="en-US" dirty="0">
                <a:ea typeface="ＭＳ Ｐゴシック" pitchFamily="-110" charset="-128"/>
                <a:cs typeface="ＭＳ Ｐゴシック" pitchFamily="-110" charset="-128"/>
              </a:rPr>
              <a:t>the hexadecimal value {</a:t>
            </a:r>
            <a:r>
              <a:rPr lang="en-US" b="1" dirty="0">
                <a:ea typeface="ＭＳ Ｐゴシック" pitchFamily="-110" charset="-128"/>
                <a:cs typeface="ＭＳ Ｐゴシック" pitchFamily="-110" charset="-128"/>
              </a:rPr>
              <a:t>95</a:t>
            </a:r>
            <a:r>
              <a:rPr lang="en-US" dirty="0">
                <a:ea typeface="ＭＳ Ｐゴシック" pitchFamily="-110" charset="-128"/>
                <a:cs typeface="ＭＳ Ｐゴシック" pitchFamily="-110" charset="-128"/>
              </a:rPr>
              <a:t>} references </a:t>
            </a:r>
            <a:r>
              <a:rPr lang="en-US" b="1" dirty="0">
                <a:ea typeface="ＭＳ Ｐゴシック" pitchFamily="-110" charset="-128"/>
                <a:cs typeface="ＭＳ Ｐゴシック" pitchFamily="-110" charset="-128"/>
              </a:rPr>
              <a:t>row 9</a:t>
            </a: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column 5 </a:t>
            </a:r>
            <a:r>
              <a:rPr lang="en-US" dirty="0">
                <a:ea typeface="ＭＳ Ｐゴシック" pitchFamily="-110" charset="-128"/>
                <a:cs typeface="ＭＳ Ｐゴシック" pitchFamily="-110" charset="-128"/>
              </a:rPr>
              <a:t>of the S-box, which contains the value {</a:t>
            </a:r>
            <a:r>
              <a:rPr lang="en-US" b="1" dirty="0">
                <a:ea typeface="ＭＳ Ｐゴシック" pitchFamily="-110" charset="-128"/>
                <a:cs typeface="ＭＳ Ｐゴシック" pitchFamily="-110" charset="-128"/>
              </a:rPr>
              <a:t>2A</a:t>
            </a:r>
            <a:r>
              <a:rPr lang="en-US" dirty="0">
                <a:ea typeface="ＭＳ Ｐゴシック" pitchFamily="-110" charset="-128"/>
                <a:cs typeface="ＭＳ Ｐゴシック" pitchFamily="-110" charset="-128"/>
              </a:rPr>
              <a:t>}. Accordingly, the value {</a:t>
            </a:r>
            <a:r>
              <a:rPr lang="en-US" b="1" dirty="0">
                <a:ea typeface="ＭＳ Ｐゴシック" pitchFamily="-110" charset="-128"/>
                <a:cs typeface="ＭＳ Ｐゴシック" pitchFamily="-110" charset="-128"/>
              </a:rPr>
              <a:t>95</a:t>
            </a:r>
            <a:r>
              <a:rPr lang="en-US" dirty="0">
                <a:ea typeface="ＭＳ Ｐゴシック" pitchFamily="-110" charset="-128"/>
                <a:cs typeface="ＭＳ Ｐゴシック" pitchFamily="-110" charset="-128"/>
              </a:rPr>
              <a:t>} is mapped into the value {</a:t>
            </a:r>
            <a:r>
              <a:rPr lang="en-US" b="1" dirty="0">
                <a:ea typeface="ＭＳ Ｐゴシック" pitchFamily="-110" charset="-128"/>
                <a:cs typeface="ＭＳ Ｐゴシック" pitchFamily="-110" charset="-128"/>
              </a:rPr>
              <a:t>2A</a:t>
            </a:r>
            <a:r>
              <a:rPr lang="en-US" dirty="0">
                <a:ea typeface="ＭＳ Ｐゴシック" pitchFamily="-110" charset="-128"/>
                <a:cs typeface="ＭＳ Ｐゴシック" pitchFamily="-110" charset="-128"/>
              </a:rPr>
              <a:t>}.</a:t>
            </a:r>
          </a:p>
        </p:txBody>
      </p:sp>
    </p:spTree>
    <p:extLst>
      <p:ext uri="{BB962C8B-B14F-4D97-AF65-F5344CB8AC3E}">
        <p14:creationId xmlns:p14="http://schemas.microsoft.com/office/powerpoint/2010/main" val="123590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xfrm>
            <a:off x="434975" y="468313"/>
            <a:ext cx="6096000" cy="3429000"/>
          </a:xfrm>
          <a:ln/>
        </p:spPr>
      </p:sp>
      <p:sp>
        <p:nvSpPr>
          <p:cNvPr id="43011" name="Notes Placeholder 2"/>
          <p:cNvSpPr>
            <a:spLocks noGrp="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The </a:t>
            </a:r>
            <a:r>
              <a:rPr lang="en-US" b="1" dirty="0">
                <a:ea typeface="ＭＳ Ｐゴシック" pitchFamily="-110" charset="-128"/>
                <a:cs typeface="ＭＳ Ｐゴシック" pitchFamily="-110" charset="-128"/>
              </a:rPr>
              <a:t>inverse substitute byte transformation, called InvSubBytes, makes use of </a:t>
            </a:r>
            <a:r>
              <a:rPr lang="en-US" dirty="0">
                <a:ea typeface="ＭＳ Ｐゴシック" pitchFamily="-110" charset="-128"/>
                <a:cs typeface="ＭＳ Ｐゴシック" pitchFamily="-110" charset="-128"/>
              </a:rPr>
              <a:t>the inverse S-box shown in Table 20.2b . Note, for example, that the input {</a:t>
            </a:r>
            <a:r>
              <a:rPr lang="en-US" b="1" dirty="0">
                <a:ea typeface="ＭＳ Ｐゴシック" pitchFamily="-110" charset="-128"/>
                <a:cs typeface="ＭＳ Ｐゴシック" pitchFamily="-110" charset="-128"/>
              </a:rPr>
              <a:t>2A</a:t>
            </a:r>
            <a:r>
              <a:rPr lang="en-US" dirty="0">
                <a:ea typeface="ＭＳ Ｐゴシック" pitchFamily="-110" charset="-128"/>
                <a:cs typeface="ＭＳ Ｐゴシック" pitchFamily="-110" charset="-128"/>
              </a:rPr>
              <a:t>} produces the output {</a:t>
            </a:r>
            <a:r>
              <a:rPr lang="en-US" b="1" dirty="0">
                <a:ea typeface="ＭＳ Ｐゴシック" pitchFamily="-110" charset="-128"/>
                <a:cs typeface="ＭＳ Ｐゴシック" pitchFamily="-110" charset="-128"/>
              </a:rPr>
              <a:t>95</a:t>
            </a:r>
            <a:r>
              <a:rPr lang="en-US" dirty="0">
                <a:ea typeface="ＭＳ Ｐゴシック" pitchFamily="-110" charset="-128"/>
                <a:cs typeface="ＭＳ Ｐゴシック" pitchFamily="-110" charset="-128"/>
              </a:rPr>
              <a:t>}.</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S-box is designed to be resistant to known cryptanalytic attacks. Specifically, the AES developers sought a design that has a low correlation between input bits and output bits and the property that the output cannot be described as a simple mathematical function of the input.</a:t>
            </a:r>
          </a:p>
        </p:txBody>
      </p:sp>
      <p:sp>
        <p:nvSpPr>
          <p:cNvPr id="43012" name="Slide Number Placeholder 3"/>
          <p:cNvSpPr>
            <a:spLocks noGrp="1"/>
          </p:cNvSpPr>
          <p:nvPr>
            <p:ph type="sldNum" sz="quarter" idx="5"/>
          </p:nvPr>
        </p:nvSpPr>
        <p:spPr>
          <a:noFill/>
        </p:spPr>
        <p:txBody>
          <a:bodyPr/>
          <a:lstStyle/>
          <a:p>
            <a:fld id="{0F0BA29E-9983-0F4E-B4ED-4F0DC7468B21}" type="slidenum">
              <a:rPr lang="en-AU" smtClean="0"/>
              <a:pPr/>
              <a:t>58</a:t>
            </a:fld>
            <a:endParaRPr lang="en-AU" dirty="0"/>
          </a:p>
        </p:txBody>
      </p:sp>
    </p:spTree>
    <p:extLst>
      <p:ext uri="{BB962C8B-B14F-4D97-AF65-F5344CB8AC3E}">
        <p14:creationId xmlns:p14="http://schemas.microsoft.com/office/powerpoint/2010/main" val="2470218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87F765C2-31A9-644C-A50A-DE6C19AD3590}" type="slidenum">
              <a:rPr lang="en-AU"/>
              <a:pPr/>
              <a:t>59</a:t>
            </a:fld>
            <a:endParaRPr lang="en-AU" dirty="0"/>
          </a:p>
        </p:txBody>
      </p:sp>
      <p:sp>
        <p:nvSpPr>
          <p:cNvPr id="45059" name="Rectangle 2"/>
          <p:cNvSpPr>
            <a:spLocks noGrp="1" noRot="1" noChangeAspect="1" noChangeArrowheads="1" noTextEdit="1"/>
          </p:cNvSpPr>
          <p:nvPr>
            <p:ph type="sldImg"/>
          </p:nvPr>
        </p:nvSpPr>
        <p:spPr>
          <a:xfrm>
            <a:off x="434975" y="468313"/>
            <a:ext cx="6096000" cy="3429000"/>
          </a:xfrm>
          <a:ln/>
        </p:spPr>
      </p:sp>
      <p:sp>
        <p:nvSpPr>
          <p:cNvPr id="4506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For the </a:t>
            </a:r>
            <a:r>
              <a:rPr lang="en-US" b="1" dirty="0">
                <a:ea typeface="ＭＳ Ｐゴシック" pitchFamily="-110" charset="-128"/>
                <a:cs typeface="ＭＳ Ｐゴシック" pitchFamily="-110" charset="-128"/>
              </a:rPr>
              <a:t>forward</a:t>
            </a: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shift row transformation</a:t>
            </a:r>
            <a:r>
              <a:rPr lang="en-US" dirty="0">
                <a:ea typeface="ＭＳ Ｐゴシック" pitchFamily="-110" charset="-128"/>
                <a:cs typeface="ＭＳ Ｐゴシック" pitchFamily="-110" charset="-128"/>
              </a:rPr>
              <a:t>, called ShiftRows,</a:t>
            </a:r>
            <a:r>
              <a:rPr lang="en-US" b="1"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rPr>
              <a:t>the first row of </a:t>
            </a:r>
            <a:r>
              <a:rPr lang="en-US" b="1" dirty="0">
                <a:ea typeface="ＭＳ Ｐゴシック" pitchFamily="-110" charset="-128"/>
                <a:cs typeface="ＭＳ Ｐゴシック" pitchFamily="-110" charset="-128"/>
              </a:rPr>
              <a:t>State</a:t>
            </a:r>
            <a:r>
              <a:rPr lang="en-US" dirty="0">
                <a:ea typeface="ＭＳ Ｐゴシック" pitchFamily="-110" charset="-128"/>
                <a:cs typeface="ＭＳ Ｐゴシック" pitchFamily="-110" charset="-128"/>
              </a:rPr>
              <a:t> is not altered. For the second row, a 1-byte circular left shift is performed. For the third row, a 2-byte circular left shift is performed. For the third row, a 3-byte circular left shift is performed.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a:t>
            </a:r>
            <a:r>
              <a:rPr lang="en-US" b="1" dirty="0">
                <a:ea typeface="ＭＳ Ｐゴシック" pitchFamily="-110" charset="-128"/>
                <a:cs typeface="ＭＳ Ｐゴシック" pitchFamily="-110" charset="-128"/>
              </a:rPr>
              <a:t>inverse</a:t>
            </a: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shift row transformation</a:t>
            </a:r>
            <a:r>
              <a:rPr lang="en-US" dirty="0">
                <a:ea typeface="ＭＳ Ｐゴシック" pitchFamily="-110" charset="-128"/>
                <a:cs typeface="ＭＳ Ｐゴシック" pitchFamily="-110" charset="-128"/>
              </a:rPr>
              <a:t>, called InvShiftRows,</a:t>
            </a:r>
            <a:r>
              <a:rPr lang="en-US" b="1"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rPr>
              <a:t>performs the circular shifts in the opposite direction for each of the last three rows, with a one-byte circular right shift for the second row, and so 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See the example </a:t>
            </a:r>
            <a:r>
              <a:rPr lang="en-US" b="1" dirty="0">
                <a:ea typeface="ＭＳ Ｐゴシック" pitchFamily="-110" charset="-128"/>
                <a:cs typeface="ＭＳ Ｐゴシック" pitchFamily="-110" charset="-128"/>
              </a:rPr>
              <a:t>“AES-solution.pdf”</a:t>
            </a:r>
          </a:p>
        </p:txBody>
      </p:sp>
    </p:spTree>
    <p:extLst>
      <p:ext uri="{BB962C8B-B14F-4D97-AF65-F5344CB8AC3E}">
        <p14:creationId xmlns:p14="http://schemas.microsoft.com/office/powerpoint/2010/main" val="921381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A simple Transposition cipher moves symbols/characters around in a message. </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6</a:t>
            </a:fld>
            <a:endParaRPr lang="en-AU"/>
          </a:p>
        </p:txBody>
      </p:sp>
    </p:spTree>
    <p:extLst>
      <p:ext uri="{BB962C8B-B14F-4D97-AF65-F5344CB8AC3E}">
        <p14:creationId xmlns:p14="http://schemas.microsoft.com/office/powerpoint/2010/main" val="1921581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9EA40DF-DC9E-6146-9BCA-29B8392DFDE2}" type="slidenum">
              <a:rPr lang="en-AU"/>
              <a:pPr/>
              <a:t>60</a:t>
            </a:fld>
            <a:endParaRPr lang="en-AU" dirty="0"/>
          </a:p>
        </p:txBody>
      </p:sp>
      <p:sp>
        <p:nvSpPr>
          <p:cNvPr id="47107" name="Rectangle 2"/>
          <p:cNvSpPr>
            <a:spLocks noGrp="1" noRot="1" noChangeAspect="1" noChangeArrowheads="1" noTextEdit="1"/>
          </p:cNvSpPr>
          <p:nvPr>
            <p:ph type="sldImg"/>
          </p:nvPr>
        </p:nvSpPr>
        <p:spPr>
          <a:xfrm>
            <a:off x="434975" y="468313"/>
            <a:ext cx="6096000" cy="3429000"/>
          </a:xfrm>
          <a:ln/>
        </p:spPr>
      </p:sp>
      <p:sp>
        <p:nvSpPr>
          <p:cNvPr id="4710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The </a:t>
            </a:r>
            <a:r>
              <a:rPr lang="en-US" b="1" dirty="0">
                <a:ea typeface="ＭＳ Ｐゴシック" pitchFamily="-110" charset="-128"/>
                <a:cs typeface="ＭＳ Ｐゴシック" pitchFamily="-110" charset="-128"/>
              </a:rPr>
              <a:t>forward mix column transformation</a:t>
            </a:r>
            <a:r>
              <a:rPr lang="en-US" dirty="0">
                <a:ea typeface="ＭＳ Ｐゴシック" pitchFamily="-110" charset="-128"/>
                <a:cs typeface="ＭＳ Ｐゴシック" pitchFamily="-110" charset="-128"/>
              </a:rPr>
              <a:t>, called MixColumns,</a:t>
            </a:r>
            <a:r>
              <a:rPr lang="en-US" b="1"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rPr>
              <a:t>operates on each column individually. Each byte of a column is mapped into a new value that is a function of all four bytes in the column. The mapping makes use of equations over finite fields. The mapping is designed to provide a good mixing among the bytes of each column. The mix column transformation combined with the shift row transformation ensures that after a few rounds, all output bits depend on all input bits.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In the </a:t>
            </a:r>
            <a:r>
              <a:rPr lang="en-US" b="1" dirty="0">
                <a:ea typeface="ＭＳ Ｐゴシック" pitchFamily="-110" charset="-128"/>
                <a:cs typeface="ＭＳ Ｐゴシック" pitchFamily="-110" charset="-128"/>
              </a:rPr>
              <a:t>forward add round key transformation</a:t>
            </a:r>
            <a:r>
              <a:rPr lang="en-US" dirty="0">
                <a:ea typeface="ＭＳ Ｐゴシック" pitchFamily="-110" charset="-128"/>
                <a:cs typeface="ＭＳ Ｐゴシック" pitchFamily="-110" charset="-128"/>
              </a:rPr>
              <a:t>, called AddRoundKey, the 128 bits of </a:t>
            </a:r>
            <a:r>
              <a:rPr lang="en-US" b="1" dirty="0">
                <a:ea typeface="ＭＳ Ｐゴシック" pitchFamily="-110" charset="-128"/>
                <a:cs typeface="ＭＳ Ｐゴシック" pitchFamily="-110" charset="-128"/>
              </a:rPr>
              <a:t>State</a:t>
            </a:r>
            <a:r>
              <a:rPr lang="en-US" dirty="0">
                <a:ea typeface="ＭＳ Ｐゴシック" pitchFamily="-110" charset="-128"/>
                <a:cs typeface="ＭＳ Ｐゴシック" pitchFamily="-110" charset="-128"/>
              </a:rPr>
              <a:t> are bitwise XORed with the 128 bits of the round key.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a:t>
            </a:r>
            <a:r>
              <a:rPr lang="en-US" b="1" dirty="0">
                <a:ea typeface="ＭＳ Ｐゴシック" pitchFamily="-110" charset="-128"/>
                <a:cs typeface="ＭＳ Ｐゴシック" pitchFamily="-110" charset="-128"/>
              </a:rPr>
              <a:t>inverse add round key transformation</a:t>
            </a:r>
            <a:r>
              <a:rPr lang="en-US" dirty="0">
                <a:ea typeface="ＭＳ Ｐゴシック" pitchFamily="-110" charset="-128"/>
                <a:cs typeface="ＭＳ Ｐゴシック" pitchFamily="-110" charset="-128"/>
              </a:rPr>
              <a:t> is identical to the forward add round key transformation, because the XOR operation is its own inverse.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AES key expansion algorithm takes as input a 4-word (16-byte) key and produces a linear array of 44 words (156 bytes). This is sufficient to provide a 4-word round key for the initial Add Round Key stage and each of the 10 rounds of the cipher.</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Further details on how the AES key is used is beyond the scope of this section.</a:t>
            </a:r>
          </a:p>
        </p:txBody>
      </p:sp>
    </p:spTree>
    <p:extLst>
      <p:ext uri="{BB962C8B-B14F-4D97-AF65-F5344CB8AC3E}">
        <p14:creationId xmlns:p14="http://schemas.microsoft.com/office/powerpoint/2010/main" val="322048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F52335C-8C1C-1549-9D4B-12E940860280}" type="slidenum">
              <a:rPr lang="en-AU"/>
              <a:pPr/>
              <a:t>61</a:t>
            </a:fld>
            <a:endParaRPr lang="en-AU" dirty="0"/>
          </a:p>
        </p:txBody>
      </p:sp>
      <p:sp>
        <p:nvSpPr>
          <p:cNvPr id="49155" name="Rectangle 2"/>
          <p:cNvSpPr>
            <a:spLocks noGrp="1" noRot="1" noChangeAspect="1" noChangeArrowheads="1" noTextEdit="1"/>
          </p:cNvSpPr>
          <p:nvPr>
            <p:ph type="sldImg"/>
          </p:nvPr>
        </p:nvSpPr>
        <p:spPr>
          <a:xfrm>
            <a:off x="434975" y="468313"/>
            <a:ext cx="6096000" cy="3429000"/>
          </a:xfrm>
          <a:ln/>
        </p:spPr>
      </p:sp>
      <p:sp>
        <p:nvSpPr>
          <p:cNvPr id="49156" name="Rectangle 3"/>
          <p:cNvSpPr>
            <a:spLocks noGrp="1" noChangeArrowheads="1"/>
          </p:cNvSpPr>
          <p:nvPr>
            <p:ph type="body" idx="1"/>
          </p:nvPr>
        </p:nvSpPr>
        <p:spPr>
          <a:noFill/>
          <a:ln/>
        </p:spPr>
        <p:txBody>
          <a:bodyPr/>
          <a:lstStyle/>
          <a:p>
            <a:pPr eaLnBrk="1" hangingPunct="1"/>
            <a:r>
              <a:rPr lang="en-US" i="0" dirty="0">
                <a:ea typeface="ＭＳ Ｐゴシック" pitchFamily="-110" charset="-128"/>
                <a:cs typeface="ＭＳ Ｐゴシック" pitchFamily="-110" charset="-128"/>
              </a:rPr>
              <a:t>A block cipher processes the input one block of elements at a time, producing an output </a:t>
            </a:r>
            <a:r>
              <a:rPr lang="en-US" dirty="0">
                <a:ea typeface="ＭＳ Ｐゴシック" pitchFamily="-110" charset="-128"/>
                <a:cs typeface="ＭＳ Ｐゴシック" pitchFamily="-110" charset="-128"/>
              </a:rPr>
              <a:t>block for each input block. </a:t>
            </a:r>
            <a:r>
              <a:rPr lang="en-US" i="0" dirty="0">
                <a:ea typeface="ＭＳ Ｐゴシック" pitchFamily="-110" charset="-128"/>
                <a:cs typeface="ＭＳ Ｐゴシック" pitchFamily="-110" charset="-128"/>
              </a:rPr>
              <a:t>A stream cipher processes the input elements continuously</a:t>
            </a:r>
            <a:r>
              <a:rPr lang="en-US" dirty="0">
                <a:ea typeface="ＭＳ Ｐゴシック" pitchFamily="-110" charset="-128"/>
                <a:cs typeface="ＭＳ Ｐゴシック" pitchFamily="-110" charset="-128"/>
              </a:rPr>
              <a:t>, producing output one element at a time, as it goes along. Although block ciphers are far more common, there are certain applications in which a stream cipher is more appropriate. In this section, we look at perhaps the most popular symmetric stream cipher, RC4.</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 typical stream cipher encrypts plaintext 1 byte at a time, although a stream cipher may be designed to operate on 1 bit at a time or on units larger than a byte at a time. Figure 2.3b previously seen is a representative diagram of stream cipher structure. In this structure a key is input to a pseudorandom bit generator that produces a stream of 8-bit numbers that are apparently random. A pseudorandom stream is one that is unpredictable without knowledge of the input key and that has an apparently random character. The output of the generator, called a </a:t>
            </a:r>
            <a:r>
              <a:rPr lang="en-US" b="1" dirty="0">
                <a:ea typeface="ＭＳ Ｐゴシック" pitchFamily="-110" charset="-128"/>
                <a:cs typeface="ＭＳ Ｐゴシック" pitchFamily="-110" charset="-128"/>
              </a:rPr>
              <a:t>keystream </a:t>
            </a:r>
            <a:r>
              <a:rPr lang="en-US" b="0" dirty="0">
                <a:ea typeface="ＭＳ Ｐゴシック" pitchFamily="-110" charset="-128"/>
                <a:cs typeface="ＭＳ Ｐゴシック" pitchFamily="-110" charset="-128"/>
              </a:rPr>
              <a:t>, is combined 1 byte at </a:t>
            </a:r>
            <a:r>
              <a:rPr lang="en-US" dirty="0">
                <a:ea typeface="ＭＳ Ｐゴシック" pitchFamily="-110" charset="-128"/>
                <a:cs typeface="ＭＳ Ｐゴシック" pitchFamily="-110" charset="-128"/>
              </a:rPr>
              <a:t>a time with the plaintext stream using the bitwise exclusive-OR (XOR) operation.</a:t>
            </a:r>
          </a:p>
          <a:p>
            <a:pPr eaLnBrk="1" hangingPunct="1"/>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211643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a:xfrm>
            <a:off x="434975" y="468313"/>
            <a:ext cx="6096000" cy="3429000"/>
          </a:xfrm>
          <a:ln/>
        </p:spPr>
      </p:sp>
      <p:sp>
        <p:nvSpPr>
          <p:cNvPr id="3" name="Notes Placeholder 2"/>
          <p:cNvSpPr>
            <a:spLocks noGrp="1"/>
          </p:cNvSpPr>
          <p:nvPr>
            <p:ph type="body" idx="1"/>
          </p:nvPr>
        </p:nvSpPr>
        <p:spPr/>
        <p:txBody>
          <a:bodyPr>
            <a:normAutofit/>
          </a:bodyPr>
          <a:lstStyle/>
          <a:p>
            <a:pPr eaLnBrk="1" hangingPunct="1">
              <a:defRPr/>
            </a:pPr>
            <a:r>
              <a:rPr lang="en-US" dirty="0">
                <a:ea typeface="+mn-ea"/>
                <a:cs typeface="+mn-cs"/>
              </a:rPr>
              <a:t>With a properly designed pseudorandom number generator, a stream cipher can be as secure as block cipher of comparable key length. The primary advantage of a stream cipher is that stream ciphers are almost always faster and use far less code than do block ciphers. The example in this section, RC4, can be implemented in just a few lines of code. The figure compares execution times of RC4 with other well-known symmetric block ciphers. The advantage of a block cipher is that you can reuse keys. However, if two plaintexts are encrypted with the same key using a stream cipher, then cryptanalysis is often quite simple. If the two ciphertext streams are XORed together, the result is the XOR of the original plaintexts. If the plaintexts are text strings, credit card numbers, or other byte streams with known properties, then cryptanalysis may be successful.</a:t>
            </a:r>
          </a:p>
          <a:p>
            <a:pPr eaLnBrk="1" hangingPunct="1">
              <a:defRPr/>
            </a:pPr>
            <a:endParaRPr lang="en-US" dirty="0">
              <a:ea typeface="+mn-ea"/>
              <a:cs typeface="+mn-cs"/>
            </a:endParaRPr>
          </a:p>
          <a:p>
            <a:pPr eaLnBrk="1" hangingPunct="1">
              <a:defRPr/>
            </a:pPr>
            <a:r>
              <a:rPr lang="en-US" dirty="0">
                <a:ea typeface="+mn-ea"/>
                <a:cs typeface="+mn-cs"/>
              </a:rPr>
              <a:t>For applications that require encryption/decryption of a stream of data, such as over a data communications channel or a browser/Web link, a stream cipher might be the better alternative. For applications that deal with blocks of data, such as file transfer, e-mail, and database, block ciphers may be more appropriate. However, either type of cipher can be used in virtually any application.</a:t>
            </a:r>
          </a:p>
        </p:txBody>
      </p:sp>
      <p:sp>
        <p:nvSpPr>
          <p:cNvPr id="51204" name="Slide Number Placeholder 3"/>
          <p:cNvSpPr>
            <a:spLocks noGrp="1"/>
          </p:cNvSpPr>
          <p:nvPr>
            <p:ph type="sldNum" sz="quarter" idx="5"/>
          </p:nvPr>
        </p:nvSpPr>
        <p:spPr>
          <a:noFill/>
        </p:spPr>
        <p:txBody>
          <a:bodyPr/>
          <a:lstStyle/>
          <a:p>
            <a:fld id="{50303576-99C5-5B45-B3F0-C697600FCC96}" type="slidenum">
              <a:rPr lang="en-AU" smtClean="0"/>
              <a:pPr/>
              <a:t>62</a:t>
            </a:fld>
            <a:endParaRPr lang="en-AU" dirty="0"/>
          </a:p>
        </p:txBody>
      </p:sp>
    </p:spTree>
    <p:extLst>
      <p:ext uri="{BB962C8B-B14F-4D97-AF65-F5344CB8AC3E}">
        <p14:creationId xmlns:p14="http://schemas.microsoft.com/office/powerpoint/2010/main" val="26264668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4C90DBC7-C850-0546-B16F-7EA9E81FBB03}" type="slidenum">
              <a:rPr lang="en-AU"/>
              <a:pPr/>
              <a:t>63</a:t>
            </a:fld>
            <a:endParaRPr lang="en-AU" dirty="0"/>
          </a:p>
        </p:txBody>
      </p:sp>
      <p:sp>
        <p:nvSpPr>
          <p:cNvPr id="53251" name="Rectangle 2"/>
          <p:cNvSpPr>
            <a:spLocks noGrp="1" noRot="1" noChangeAspect="1" noChangeArrowheads="1" noTextEdit="1"/>
          </p:cNvSpPr>
          <p:nvPr>
            <p:ph type="sldImg"/>
          </p:nvPr>
        </p:nvSpPr>
        <p:spPr>
          <a:xfrm>
            <a:off x="434975" y="468313"/>
            <a:ext cx="6096000" cy="3429000"/>
          </a:xfrm>
          <a:ln/>
        </p:spPr>
      </p:sp>
      <p:sp>
        <p:nvSpPr>
          <p:cNvPr id="5325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RC4 is a stream cipher designed in 1987 by Ron Rivest for RSA Security. It is a variable key-size stream cipher with byte-oriented operations. The algorithm is based on the use of a random permutation. RC4 is used in the SSL/TLS standards that have been defined for communication between Web browsers and servers. It is also used in the WEP protocol and the newer WiFi WPA protocol that are part of the IEEE 802.11 wireless LAN standard. RC4 was originally kept as a trade secret by RSA Security, but in September 1994, the RC4 algorithm was anonymously posted on the Internet.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 number of papers have been published analyzing methods of attacking RC4, but none of these approaches is practical against RC4 with a reasonable key length, such as 128 bits. There are problems with the way it was used in WEP (</a:t>
            </a:r>
            <a:r>
              <a:rPr lang="en-US" b="1" dirty="0">
                <a:ea typeface="ＭＳ Ｐゴシック" pitchFamily="-110" charset="-128"/>
                <a:cs typeface="ＭＳ Ｐゴシック" pitchFamily="-110" charset="-128"/>
              </a:rPr>
              <a:t>no key rotation enforced as </a:t>
            </a:r>
            <a:r>
              <a:rPr lang="en-US" sz="1100" b="1" i="0" kern="1200" dirty="0">
                <a:solidFill>
                  <a:schemeClr val="tx1"/>
                </a:solidFill>
                <a:effectLst/>
                <a:latin typeface="Arial" pitchFamily="34" charset="0"/>
                <a:ea typeface="ＭＳ Ｐゴシック" pitchFamily="-1" charset="-128"/>
                <a:cs typeface="Arial" pitchFamily="34" charset="0"/>
              </a:rPr>
              <a:t>WEP protocol doesn’t offer any key management provisions</a:t>
            </a:r>
            <a:r>
              <a:rPr lang="en-US" dirty="0">
                <a:ea typeface="ＭＳ Ｐゴシック" pitchFamily="-110" charset="-128"/>
                <a:cs typeface="ＭＳ Ｐゴシック" pitchFamily="-110" charset="-128"/>
              </a:rPr>
              <a:t>). This points out the difficulty in designing a secure system that involves both cryptographic functions and protocols that make use of them.</a:t>
            </a:r>
          </a:p>
        </p:txBody>
      </p:sp>
    </p:spTree>
    <p:extLst>
      <p:ext uri="{BB962C8B-B14F-4D97-AF65-F5344CB8AC3E}">
        <p14:creationId xmlns:p14="http://schemas.microsoft.com/office/powerpoint/2010/main" val="39945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This is a summary of some of the most common Symmetric algorithms. In the table you can see the key length of each algorithm and generally speaking this determines the security of the algorithm. </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64</a:t>
            </a:fld>
            <a:endParaRPr lang="en-AU"/>
          </a:p>
        </p:txBody>
      </p:sp>
    </p:spTree>
    <p:extLst>
      <p:ext uri="{BB962C8B-B14F-4D97-AF65-F5344CB8AC3E}">
        <p14:creationId xmlns:p14="http://schemas.microsoft.com/office/powerpoint/2010/main" val="39470833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434975" y="468313"/>
            <a:ext cx="6096000" cy="3429000"/>
          </a:xfrm>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The three most discussed algorithms in literature are DES, 3DES and AES. Currently AES is replacing 3DES in many applications due to it speed and key size. </a:t>
            </a:r>
          </a:p>
        </p:txBody>
      </p:sp>
    </p:spTree>
    <p:extLst>
      <p:ext uri="{BB962C8B-B14F-4D97-AF65-F5344CB8AC3E}">
        <p14:creationId xmlns:p14="http://schemas.microsoft.com/office/powerpoint/2010/main" val="26225669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8E47AC9-32ED-0F4E-A569-66E325759658}" type="slidenum">
              <a:rPr lang="en-AU"/>
              <a:pPr/>
              <a:t>66</a:t>
            </a:fld>
            <a:endParaRPr lang="en-AU" dirty="0"/>
          </a:p>
        </p:txBody>
      </p:sp>
      <p:sp>
        <p:nvSpPr>
          <p:cNvPr id="55299" name="Rectangle 2"/>
          <p:cNvSpPr>
            <a:spLocks noGrp="1" noRot="1" noChangeAspect="1" noChangeArrowheads="1" noTextEdit="1"/>
          </p:cNvSpPr>
          <p:nvPr>
            <p:ph type="sldImg"/>
          </p:nvPr>
        </p:nvSpPr>
        <p:spPr>
          <a:xfrm>
            <a:off x="434975" y="468313"/>
            <a:ext cx="6096000" cy="3429000"/>
          </a:xfrm>
          <a:ln/>
        </p:spPr>
      </p:sp>
      <p:sp>
        <p:nvSpPr>
          <p:cNvPr id="5530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symmetric block cipher processes one block of data at a time. In the case of DES and 3DES, the block length is 64 bits. For longer amounts of plaintext, it is necessary to break the plaintext into 64-bit blocks (padding the last block if necessary).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To apply a block cipher in a variety of applications, five </a:t>
            </a:r>
            <a:r>
              <a:rPr lang="en-US" b="1" dirty="0">
                <a:ea typeface="ＭＳ Ｐゴシック" pitchFamily="-110" charset="-128"/>
                <a:cs typeface="ＭＳ Ｐゴシック" pitchFamily="-110" charset="-128"/>
              </a:rPr>
              <a:t>modes of operation have </a:t>
            </a:r>
            <a:r>
              <a:rPr lang="en-US" dirty="0">
                <a:ea typeface="ＭＳ Ｐゴシック" pitchFamily="-110" charset="-128"/>
                <a:cs typeface="ＭＳ Ｐゴシック" pitchFamily="-110" charset="-128"/>
              </a:rPr>
              <a:t>been defined by NIST (Special Publication 800-38A). The five modes are intended to cover virtually all the possible applications of encryption for which a block cipher could be used. These modes are intended for use with any symmetric block cipher, including triple DES and AES. The modes are summarized in the Table, and the most important are described briefly in the remainder of this section.</a:t>
            </a:r>
            <a:endParaRPr lang="en-US" b="1" dirty="0">
              <a:ea typeface="ＭＳ Ｐゴシック" pitchFamily="-110" charset="-128"/>
              <a:cs typeface="ＭＳ Ｐゴシック" pitchFamily="-110" charset="-128"/>
            </a:endParaRPr>
          </a:p>
          <a:p>
            <a:pPr eaLnBrk="1" hangingPunct="1"/>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727916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781925E-9A67-1F40-A4E7-2A9572BF346D}" type="slidenum">
              <a:rPr lang="en-AU"/>
              <a:pPr/>
              <a:t>67</a:t>
            </a:fld>
            <a:endParaRPr lang="en-AU" dirty="0"/>
          </a:p>
        </p:txBody>
      </p:sp>
      <p:sp>
        <p:nvSpPr>
          <p:cNvPr id="57347" name="Rectangle 2"/>
          <p:cNvSpPr>
            <a:spLocks noGrp="1" noRot="1" noChangeAspect="1" noChangeArrowheads="1" noTextEdit="1"/>
          </p:cNvSpPr>
          <p:nvPr>
            <p:ph type="sldImg"/>
          </p:nvPr>
        </p:nvSpPr>
        <p:spPr>
          <a:xfrm>
            <a:off x="434975" y="468313"/>
            <a:ext cx="6096000" cy="3429000"/>
          </a:xfrm>
          <a:ln/>
        </p:spPr>
      </p:sp>
      <p:sp>
        <p:nvSpPr>
          <p:cNvPr id="5734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The simplest way to proceed is what is known as electronic codebook (ECB) mode, in which plaintext is handled </a:t>
            </a:r>
            <a:r>
              <a:rPr lang="en-US" i="1" dirty="0">
                <a:ea typeface="ＭＳ Ｐゴシック" pitchFamily="-110" charset="-128"/>
                <a:cs typeface="ＭＳ Ｐゴシック" pitchFamily="-110" charset="-128"/>
              </a:rPr>
              <a:t>b bits at a time and each block of plaintext is encrypted </a:t>
            </a:r>
            <a:r>
              <a:rPr lang="en-US" dirty="0">
                <a:ea typeface="ＭＳ Ｐゴシック" pitchFamily="-110" charset="-128"/>
                <a:cs typeface="ＭＳ Ｐゴシック" pitchFamily="-110" charset="-128"/>
              </a:rPr>
              <a:t>using the same key (i.e. </a:t>
            </a:r>
            <a:r>
              <a:rPr lang="en-US" b="1" dirty="0">
                <a:ea typeface="ＭＳ Ｐゴシック" pitchFamily="-110" charset="-128"/>
                <a:cs typeface="ＭＳ Ｐゴシック" pitchFamily="-110" charset="-128"/>
              </a:rPr>
              <a:t>C = {P}</a:t>
            </a:r>
            <a:r>
              <a:rPr lang="en-US" b="1" dirty="0" err="1">
                <a:ea typeface="ＭＳ Ｐゴシック" pitchFamily="-110" charset="-128"/>
                <a:cs typeface="ＭＳ Ｐゴシック" pitchFamily="-110" charset="-128"/>
              </a:rPr>
              <a:t>K</a:t>
            </a:r>
            <a:r>
              <a:rPr lang="en-US" b="1" baseline="-25000" dirty="0" err="1">
                <a:ea typeface="ＭＳ Ｐゴシック" pitchFamily="-110" charset="-128"/>
                <a:cs typeface="ＭＳ Ｐゴシック" pitchFamily="-110" charset="-128"/>
              </a:rPr>
              <a:t>ab</a:t>
            </a:r>
            <a:r>
              <a:rPr lang="en-US" dirty="0">
                <a:ea typeface="ＭＳ Ｐゴシック" pitchFamily="-110" charset="-128"/>
                <a:cs typeface="ＭＳ Ｐゴシック" pitchFamily="-110" charset="-128"/>
              </a:rPr>
              <a:t>). The term </a:t>
            </a:r>
            <a:r>
              <a:rPr lang="en-US" i="1" dirty="0">
                <a:ea typeface="ＭＳ Ｐゴシック" pitchFamily="-110" charset="-128"/>
                <a:cs typeface="ＭＳ Ｐゴシック" pitchFamily="-110" charset="-128"/>
              </a:rPr>
              <a:t>codebook </a:t>
            </a:r>
            <a:r>
              <a:rPr lang="en-US" i="0" dirty="0">
                <a:ea typeface="ＭＳ Ｐゴシック" pitchFamily="-110" charset="-128"/>
                <a:cs typeface="ＭＳ Ｐゴシック" pitchFamily="-110" charset="-128"/>
              </a:rPr>
              <a:t>is used because, for a given key, </a:t>
            </a:r>
            <a:r>
              <a:rPr lang="en-US" dirty="0">
                <a:ea typeface="ＭＳ Ｐゴシック" pitchFamily="-110" charset="-128"/>
                <a:cs typeface="ＭＳ Ｐゴシック" pitchFamily="-110" charset="-128"/>
              </a:rPr>
              <a:t>there is a unique ciphertext for every </a:t>
            </a:r>
            <a:r>
              <a:rPr lang="en-US" i="1" dirty="0">
                <a:ea typeface="ＭＳ Ｐゴシック" pitchFamily="-110" charset="-128"/>
                <a:cs typeface="ＭＳ Ｐゴシック" pitchFamily="-110" charset="-128"/>
              </a:rPr>
              <a:t>b-bit </a:t>
            </a:r>
            <a:r>
              <a:rPr lang="en-US" i="0" dirty="0">
                <a:ea typeface="ＭＳ Ｐゴシック" pitchFamily="-110" charset="-128"/>
                <a:cs typeface="ＭＳ Ｐゴシック" pitchFamily="-110" charset="-128"/>
              </a:rPr>
              <a:t>block of plaintext</a:t>
            </a:r>
            <a:r>
              <a:rPr lang="en-US" i="1" dirty="0">
                <a:ea typeface="ＭＳ Ｐゴシック" pitchFamily="-110" charset="-128"/>
                <a:cs typeface="ＭＳ Ｐゴシック" pitchFamily="-110" charset="-128"/>
              </a:rPr>
              <a:t>. </a:t>
            </a:r>
            <a:endParaRPr lang="en-US" dirty="0">
              <a:ea typeface="ＭＳ Ｐゴシック" pitchFamily="-110" charset="-128"/>
              <a:cs typeface="ＭＳ Ｐゴシック" pitchFamily="-110" charset="-128"/>
            </a:endParaRP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With ECB, if the same </a:t>
            </a:r>
            <a:r>
              <a:rPr lang="en-US" i="1" dirty="0">
                <a:ea typeface="ＭＳ Ｐゴシック" pitchFamily="-110" charset="-128"/>
                <a:cs typeface="ＭＳ Ｐゴシック" pitchFamily="-110" charset="-128"/>
              </a:rPr>
              <a:t>b-bit </a:t>
            </a:r>
            <a:r>
              <a:rPr lang="en-US" i="0" dirty="0">
                <a:ea typeface="ＭＳ Ｐゴシック" pitchFamily="-110" charset="-128"/>
                <a:cs typeface="ＭＳ Ｐゴシック" pitchFamily="-110" charset="-128"/>
              </a:rPr>
              <a:t>block of plaintext appears more than once in </a:t>
            </a:r>
            <a:r>
              <a:rPr lang="en-US" dirty="0">
                <a:ea typeface="ＭＳ Ｐゴシック" pitchFamily="-110" charset="-128"/>
                <a:cs typeface="ＭＳ Ｐゴシック" pitchFamily="-110" charset="-128"/>
              </a:rPr>
              <a:t>the message, it always produces the same ciphertext. Because of this, for lengthy messages, the ECB mode may not be secure. If the message is highly structured, it may be possible for a cryptanalyst to exploit these regularities. For example, if it is known that the message always starts out with certain predefined fields (company name for ex), then the cryptanalyst may have a number of known plaintext-ciphertext pairs to work with. If the message has repetitive elements, with a period of repetition a multiple of </a:t>
            </a:r>
            <a:r>
              <a:rPr lang="en-US" i="1" dirty="0">
                <a:ea typeface="ＭＳ Ｐゴシック" pitchFamily="-110" charset="-128"/>
                <a:cs typeface="ＭＳ Ｐゴシック" pitchFamily="-110" charset="-128"/>
              </a:rPr>
              <a:t>b bits, </a:t>
            </a:r>
            <a:r>
              <a:rPr lang="en-US" i="0" dirty="0">
                <a:ea typeface="ＭＳ Ｐゴシック" pitchFamily="-110" charset="-128"/>
                <a:cs typeface="ＭＳ Ｐゴシック" pitchFamily="-110" charset="-128"/>
              </a:rPr>
              <a:t>then these elements can be identified by the analyst. This may help in the analysis or may provide an </a:t>
            </a:r>
            <a:r>
              <a:rPr lang="en-US" dirty="0">
                <a:ea typeface="ＭＳ Ｐゴシック" pitchFamily="-110" charset="-128"/>
                <a:cs typeface="ＭＳ Ｐゴシック" pitchFamily="-110" charset="-128"/>
              </a:rPr>
              <a:t>opportunity for substituting or rearranging blocks.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To overcome the security deficiencies of ECB, we would like a technique in which the same plaintext block, if repeated, produces different ciphertext blocks.</a:t>
            </a:r>
          </a:p>
          <a:p>
            <a:pPr eaLnBrk="1" hangingPunct="1"/>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0873426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670760E0-2B14-4547-B0AB-A4ADEE1DC7FC}" type="slidenum">
              <a:rPr lang="en-AU"/>
              <a:pPr/>
              <a:t>68</a:t>
            </a:fld>
            <a:endParaRPr lang="en-AU" dirty="0"/>
          </a:p>
        </p:txBody>
      </p:sp>
      <p:sp>
        <p:nvSpPr>
          <p:cNvPr id="59395" name="Rectangle 2"/>
          <p:cNvSpPr>
            <a:spLocks noGrp="1" noRot="1" noChangeAspect="1" noChangeArrowheads="1" noTextEdit="1"/>
          </p:cNvSpPr>
          <p:nvPr>
            <p:ph type="sldImg"/>
          </p:nvPr>
        </p:nvSpPr>
        <p:spPr>
          <a:xfrm>
            <a:off x="434975" y="468313"/>
            <a:ext cx="6096000" cy="3429000"/>
          </a:xfrm>
          <a:ln/>
        </p:spPr>
      </p:sp>
      <p:sp>
        <p:nvSpPr>
          <p:cNvPr id="5939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 the cipher block chaining (CBC) mode (Figure 20.6), the input to the encryption algorithm is the XOR of the current plaintext block and the preceding ciphertext block; the same key is used for each block. In effect, we have chained together the processing of the sequence of plaintext blocks. The input to the encryption function for each plaintext block bears no fixed relationship to the plaintext block. Therefore, repeating patterns of </a:t>
            </a:r>
            <a:r>
              <a:rPr lang="en-US" i="1" dirty="0">
                <a:ea typeface="ＭＳ Ｐゴシック" pitchFamily="-110" charset="-128"/>
                <a:cs typeface="ＭＳ Ｐゴシック" pitchFamily="-110" charset="-128"/>
              </a:rPr>
              <a:t>b</a:t>
            </a:r>
            <a:r>
              <a:rPr lang="en-US" dirty="0">
                <a:ea typeface="ＭＳ Ｐゴシック" pitchFamily="-110" charset="-128"/>
                <a:cs typeface="ＭＳ Ｐゴシック" pitchFamily="-110" charset="-128"/>
              </a:rPr>
              <a:t> bits are not exposed. </a:t>
            </a:r>
            <a:r>
              <a:rPr lang="en-US" b="1" dirty="0">
                <a:ea typeface="ＭＳ Ｐゴシック" pitchFamily="-110" charset="-128"/>
                <a:cs typeface="ＭＳ Ｐゴシック" pitchFamily="-110" charset="-128"/>
              </a:rPr>
              <a:t>CBC</a:t>
            </a:r>
            <a:r>
              <a:rPr lang="en-US" dirty="0">
                <a:ea typeface="ＭＳ Ｐゴシック" pitchFamily="-110" charset="-128"/>
                <a:cs typeface="ＭＳ Ｐゴシック" pitchFamily="-110" charset="-128"/>
              </a:rPr>
              <a:t> is </a:t>
            </a:r>
            <a:r>
              <a:rPr lang="en-US" b="1" dirty="0">
                <a:ea typeface="ＭＳ Ｐゴシック" pitchFamily="-110" charset="-128"/>
                <a:cs typeface="ＭＳ Ｐゴシック" pitchFamily="-110" charset="-128"/>
              </a:rPr>
              <a:t>widely</a:t>
            </a: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used</a:t>
            </a:r>
            <a:r>
              <a:rPr lang="en-US" dirty="0">
                <a:ea typeface="ＭＳ Ｐゴシック" pitchFamily="-110" charset="-128"/>
                <a:cs typeface="ＭＳ Ｐゴシック" pitchFamily="-110" charset="-128"/>
              </a:rPr>
              <a:t> in security applications.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For decryption, each cipher block is passed through the decryption algorithm. The result is XORed with the preceding ciphertext block to produce the plaintext block. To see that this works, we can write:</a:t>
            </a:r>
          </a:p>
          <a:p>
            <a:pPr algn="ctr" eaLnBrk="1" hangingPunct="1"/>
            <a:r>
              <a:rPr lang="en-US" i="1" dirty="0">
                <a:ea typeface="ＭＳ Ｐゴシック" pitchFamily="-110" charset="-128"/>
                <a:cs typeface="ＭＳ Ｐゴシック" pitchFamily="-110" charset="-128"/>
              </a:rPr>
              <a:t>C</a:t>
            </a:r>
            <a:r>
              <a:rPr lang="en-US" i="1" baseline="-25000" dirty="0">
                <a:ea typeface="ＭＳ Ｐゴシック" pitchFamily="-110" charset="-128"/>
                <a:cs typeface="ＭＳ Ｐゴシック" pitchFamily="-110" charset="-128"/>
              </a:rPr>
              <a:t>j</a:t>
            </a:r>
            <a:r>
              <a:rPr lang="en-US" dirty="0">
                <a:ea typeface="ＭＳ Ｐゴシック" pitchFamily="-110" charset="-128"/>
                <a:cs typeface="ＭＳ Ｐゴシック" pitchFamily="-110" charset="-128"/>
              </a:rPr>
              <a:t> = 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C</a:t>
            </a:r>
            <a:r>
              <a:rPr lang="en-US" i="1" baseline="-25000" dirty="0">
                <a:ea typeface="ＭＳ Ｐゴシック" pitchFamily="-110" charset="-128"/>
                <a:cs typeface="ＭＳ Ｐゴシック" pitchFamily="-110" charset="-128"/>
              </a:rPr>
              <a:t>j</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a:t>
            </a:r>
            <a:r>
              <a:rPr lang="en-US" i="1" dirty="0" err="1">
                <a:ea typeface="ＭＳ Ｐゴシック" pitchFamily="-110" charset="-128"/>
                <a:cs typeface="ＭＳ Ｐゴシック" pitchFamily="-110" charset="-128"/>
              </a:rPr>
              <a:t>P</a:t>
            </a:r>
            <a:r>
              <a:rPr lang="en-US" i="1" baseline="-25000" dirty="0" err="1">
                <a:ea typeface="ＭＳ Ｐゴシック" pitchFamily="-110" charset="-128"/>
                <a:cs typeface="ＭＳ Ｐゴシック" pitchFamily="-110" charset="-128"/>
              </a:rPr>
              <a:t>j</a:t>
            </a:r>
            <a:r>
              <a:rPr lang="en-US" dirty="0">
                <a:ea typeface="ＭＳ Ｐゴシック" pitchFamily="-110" charset="-128"/>
                <a:cs typeface="ＭＳ Ｐゴシック" pitchFamily="-110" charset="-128"/>
              </a:rPr>
              <a:t>])	also in my notation	</a:t>
            </a:r>
            <a:r>
              <a:rPr lang="en-US" b="1" i="1" dirty="0" err="1">
                <a:highlight>
                  <a:srgbClr val="FFFF00"/>
                </a:highlight>
                <a:ea typeface="ＭＳ Ｐゴシック" pitchFamily="-110" charset="-128"/>
                <a:cs typeface="ＭＳ Ｐゴシック" pitchFamily="-110" charset="-128"/>
              </a:rPr>
              <a:t>C</a:t>
            </a:r>
            <a:r>
              <a:rPr lang="en-US" b="1" i="1" baseline="-25000" dirty="0" err="1">
                <a:highlight>
                  <a:srgbClr val="FFFF00"/>
                </a:highlight>
                <a:ea typeface="ＭＳ Ｐゴシック" pitchFamily="-110" charset="-128"/>
                <a:cs typeface="ＭＳ Ｐゴシック" pitchFamily="-110" charset="-128"/>
              </a:rPr>
              <a:t>j</a:t>
            </a:r>
            <a:r>
              <a:rPr lang="en-US" b="1" dirty="0">
                <a:highlight>
                  <a:srgbClr val="FFFF00"/>
                </a:highlight>
                <a:ea typeface="ＭＳ Ｐゴシック" pitchFamily="-110" charset="-128"/>
                <a:cs typeface="ＭＳ Ｐゴシック" pitchFamily="-110" charset="-128"/>
              </a:rPr>
              <a:t> = {</a:t>
            </a:r>
            <a:r>
              <a:rPr lang="en-US" b="1" i="1" dirty="0" err="1">
                <a:highlight>
                  <a:srgbClr val="FFFF00"/>
                </a:highlight>
                <a:ea typeface="ＭＳ Ｐゴシック" pitchFamily="-110" charset="-128"/>
                <a:cs typeface="ＭＳ Ｐゴシック" pitchFamily="-110" charset="-128"/>
              </a:rPr>
              <a:t>C</a:t>
            </a:r>
            <a:r>
              <a:rPr lang="en-US" b="1" i="1" baseline="-25000" dirty="0" err="1">
                <a:highlight>
                  <a:srgbClr val="FFFF00"/>
                </a:highlight>
                <a:ea typeface="ＭＳ Ｐゴシック" pitchFamily="-110" charset="-128"/>
                <a:cs typeface="ＭＳ Ｐゴシック" pitchFamily="-110" charset="-128"/>
              </a:rPr>
              <a:t>j</a:t>
            </a:r>
            <a:r>
              <a:rPr lang="en-US" b="1" baseline="-25000" dirty="0">
                <a:ea typeface="ＭＳ Ｐゴシック" pitchFamily="-110" charset="-128"/>
                <a:cs typeface="ＭＳ Ｐゴシック" pitchFamily="-110" charset="-128"/>
              </a:rPr>
              <a:t>–</a:t>
            </a:r>
            <a:r>
              <a:rPr lang="en-US" b="1" baseline="-25000" dirty="0">
                <a:highlight>
                  <a:srgbClr val="FFFF00"/>
                </a:highlight>
                <a:ea typeface="ＭＳ Ｐゴシック" pitchFamily="-110" charset="-128"/>
                <a:cs typeface="ＭＳ Ｐゴシック" pitchFamily="-110" charset="-128"/>
              </a:rPr>
              <a:t>1</a:t>
            </a:r>
            <a:r>
              <a:rPr lang="en-US" b="1" dirty="0">
                <a:highlight>
                  <a:srgbClr val="FFFF00"/>
                </a:highlight>
                <a:ea typeface="ＭＳ Ｐゴシック" pitchFamily="-110" charset="-128"/>
                <a:cs typeface="ＭＳ Ｐゴシック" pitchFamily="-110" charset="-128"/>
              </a:rPr>
              <a:t> </a:t>
            </a:r>
            <a:r>
              <a:rPr lang="en-US" b="1" dirty="0">
                <a:highlight>
                  <a:srgbClr val="FFFF00"/>
                </a:highlight>
                <a:ea typeface="ＭＳ Ｐゴシック" pitchFamily="-110" charset="-128"/>
                <a:cs typeface="ＭＳ Ｐゴシック" pitchFamily="-110" charset="-128"/>
                <a:sym typeface="Symbol" pitchFamily="-110" charset="2"/>
              </a:rPr>
              <a:t></a:t>
            </a:r>
            <a:r>
              <a:rPr lang="en-US" b="1" dirty="0">
                <a:highlight>
                  <a:srgbClr val="FFFF00"/>
                </a:highlight>
                <a:ea typeface="ＭＳ Ｐゴシック" pitchFamily="-110" charset="-128"/>
                <a:cs typeface="ＭＳ Ｐゴシック" pitchFamily="-110" charset="-128"/>
              </a:rPr>
              <a:t> </a:t>
            </a:r>
            <a:r>
              <a:rPr lang="en-US" b="1" i="1" dirty="0" err="1">
                <a:highlight>
                  <a:srgbClr val="FFFF00"/>
                </a:highlight>
                <a:ea typeface="ＭＳ Ｐゴシック" pitchFamily="-110" charset="-128"/>
                <a:cs typeface="ＭＳ Ｐゴシック" pitchFamily="-110" charset="-128"/>
              </a:rPr>
              <a:t>P</a:t>
            </a:r>
            <a:r>
              <a:rPr lang="en-US" b="1" i="1" baseline="-25000" dirty="0" err="1">
                <a:highlight>
                  <a:srgbClr val="FFFF00"/>
                </a:highlight>
                <a:ea typeface="ＭＳ Ｐゴシック" pitchFamily="-110" charset="-128"/>
                <a:cs typeface="ＭＳ Ｐゴシック" pitchFamily="-110" charset="-128"/>
              </a:rPr>
              <a:t>j</a:t>
            </a:r>
            <a:r>
              <a:rPr lang="en-US" b="1" dirty="0">
                <a:highlight>
                  <a:srgbClr val="FFFF00"/>
                </a:highlight>
                <a:ea typeface="ＭＳ Ｐゴシック" pitchFamily="-110" charset="-128"/>
                <a:cs typeface="ＭＳ Ｐゴシック" pitchFamily="-110" charset="-128"/>
              </a:rPr>
              <a:t>}</a:t>
            </a:r>
            <a:r>
              <a:rPr lang="en-US" b="1" i="1" dirty="0">
                <a:highlight>
                  <a:srgbClr val="FFFF00"/>
                </a:highlight>
                <a:ea typeface="ＭＳ Ｐゴシック" pitchFamily="-110" charset="-128"/>
                <a:cs typeface="ＭＳ Ｐゴシック" pitchFamily="-110" charset="-128"/>
              </a:rPr>
              <a:t>K</a:t>
            </a:r>
          </a:p>
          <a:p>
            <a:pPr algn="ct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where 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X</a:t>
            </a:r>
            <a:r>
              <a:rPr lang="en-US" dirty="0">
                <a:ea typeface="ＭＳ Ｐゴシック" pitchFamily="-110" charset="-128"/>
                <a:cs typeface="ＭＳ Ｐゴシック" pitchFamily="-110" charset="-128"/>
              </a:rPr>
              <a:t>] ( </a:t>
            </a:r>
            <a:r>
              <a:rPr lang="en-US" b="1" dirty="0">
                <a:ea typeface="ＭＳ Ｐゴシック" pitchFamily="-110" charset="-128"/>
                <a:cs typeface="ＭＳ Ｐゴシック" pitchFamily="-110" charset="-128"/>
              </a:rPr>
              <a:t>{X}K</a:t>
            </a:r>
            <a:r>
              <a:rPr lang="en-US" dirty="0">
                <a:ea typeface="ＭＳ Ｐゴシック" pitchFamily="-110" charset="-128"/>
                <a:cs typeface="ＭＳ Ｐゴシック" pitchFamily="-110" charset="-128"/>
              </a:rPr>
              <a:t> ) is the encryption of plaintext </a:t>
            </a:r>
            <a:r>
              <a:rPr lang="en-US" i="1" dirty="0">
                <a:ea typeface="ＭＳ Ｐゴシック" pitchFamily="-110" charset="-128"/>
                <a:cs typeface="ＭＳ Ｐゴシック" pitchFamily="-110" charset="-128"/>
              </a:rPr>
              <a:t>X</a:t>
            </a:r>
            <a:r>
              <a:rPr lang="en-US" dirty="0">
                <a:ea typeface="ＭＳ Ｐゴシック" pitchFamily="-110" charset="-128"/>
                <a:cs typeface="ＭＳ Ｐゴシック" pitchFamily="-110" charset="-128"/>
              </a:rPr>
              <a:t> using key </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and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is the exclusive-OR operation.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To produce the first block of ciphertext, an initialization vector (</a:t>
            </a:r>
            <a:r>
              <a:rPr lang="en-US" b="1" dirty="0">
                <a:ea typeface="ＭＳ Ｐゴシック" pitchFamily="-110" charset="-128"/>
                <a:cs typeface="ＭＳ Ｐゴシック" pitchFamily="-110" charset="-128"/>
              </a:rPr>
              <a:t>IV</a:t>
            </a:r>
            <a:r>
              <a:rPr lang="en-US" dirty="0">
                <a:ea typeface="ＭＳ Ｐゴシック" pitchFamily="-110" charset="-128"/>
                <a:cs typeface="ＭＳ Ｐゴシック" pitchFamily="-110" charset="-128"/>
              </a:rPr>
              <a:t>) is XORed with the first block of plaintext. On decryption, the </a:t>
            </a:r>
            <a:r>
              <a:rPr lang="en-US" b="1" dirty="0">
                <a:ea typeface="ＭＳ Ｐゴシック" pitchFamily="-110" charset="-128"/>
                <a:cs typeface="ＭＳ Ｐゴシック" pitchFamily="-110" charset="-128"/>
              </a:rPr>
              <a:t>IV</a:t>
            </a:r>
            <a:r>
              <a:rPr lang="en-US" dirty="0">
                <a:ea typeface="ＭＳ Ｐゴシック" pitchFamily="-110" charset="-128"/>
                <a:cs typeface="ＭＳ Ｐゴシック" pitchFamily="-110" charset="-128"/>
              </a:rPr>
              <a:t> is XORed with the output of the decryption algorithm to recover the first block of plaintext (inverse property of XOR).</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a:t>
            </a:r>
            <a:r>
              <a:rPr lang="en-US" i="1" dirty="0">
                <a:ea typeface="ＭＳ Ｐゴシック" pitchFamily="-110" charset="-128"/>
                <a:cs typeface="ＭＳ Ｐゴシック" pitchFamily="-110" charset="-128"/>
              </a:rPr>
              <a:t>IV</a:t>
            </a:r>
            <a:r>
              <a:rPr lang="en-US" dirty="0">
                <a:ea typeface="ＭＳ Ｐゴシック" pitchFamily="-110" charset="-128"/>
                <a:cs typeface="ＭＳ Ｐゴシック" pitchFamily="-110" charset="-128"/>
              </a:rPr>
              <a:t> must be known to both the sender and receiver. For maximum security, the </a:t>
            </a:r>
            <a:r>
              <a:rPr lang="en-US" b="1" i="1" dirty="0">
                <a:ea typeface="ＭＳ Ｐゴシック" pitchFamily="-110" charset="-128"/>
                <a:cs typeface="ＭＳ Ｐゴシック" pitchFamily="-110" charset="-128"/>
              </a:rPr>
              <a:t>IV should be protected </a:t>
            </a:r>
            <a:r>
              <a:rPr lang="en-US" b="1" dirty="0">
                <a:ea typeface="ＭＳ Ｐゴシック" pitchFamily="-110" charset="-128"/>
                <a:cs typeface="ＭＳ Ｐゴシック" pitchFamily="-110" charset="-128"/>
              </a:rPr>
              <a:t>as well as the </a:t>
            </a:r>
            <a:r>
              <a:rPr lang="en-US" b="1" i="1" dirty="0">
                <a:ea typeface="ＭＳ Ｐゴシック" pitchFamily="-110" charset="-128"/>
                <a:cs typeface="ＭＳ Ｐゴシック" pitchFamily="-110" charset="-128"/>
              </a:rPr>
              <a:t>key</a:t>
            </a:r>
            <a:r>
              <a:rPr lang="en-US" dirty="0">
                <a:ea typeface="ＭＳ Ｐゴシック" pitchFamily="-110" charset="-128"/>
                <a:cs typeface="ＭＳ Ｐゴシック" pitchFamily="-110" charset="-128"/>
              </a:rPr>
              <a:t>. This could be done by sending the IV using ECB encryption. One reason for protecting the IV is as follows: If an opponent is able to fool the receiver into using a different value for IV, then the opponent is able to invert selected bits in the first block of plaintext.</a:t>
            </a:r>
          </a:p>
        </p:txBody>
      </p:sp>
    </p:spTree>
    <p:extLst>
      <p:ext uri="{BB962C8B-B14F-4D97-AF65-F5344CB8AC3E}">
        <p14:creationId xmlns:p14="http://schemas.microsoft.com/office/powerpoint/2010/main" val="31805923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4D01B1D-CB96-5141-ADC1-6D06E60CAB82}" type="slidenum">
              <a:rPr lang="en-AU"/>
              <a:pPr/>
              <a:t>69</a:t>
            </a:fld>
            <a:endParaRPr lang="en-AU" dirty="0"/>
          </a:p>
        </p:txBody>
      </p:sp>
      <p:sp>
        <p:nvSpPr>
          <p:cNvPr id="63491" name="Rectangle 2"/>
          <p:cNvSpPr>
            <a:spLocks noGrp="1" noRot="1" noChangeAspect="1" noChangeArrowheads="1" noTextEdit="1"/>
          </p:cNvSpPr>
          <p:nvPr>
            <p:ph type="sldImg"/>
          </p:nvPr>
        </p:nvSpPr>
        <p:spPr>
          <a:xfrm>
            <a:off x="434975" y="468313"/>
            <a:ext cx="6096000" cy="3429000"/>
          </a:xfrm>
          <a:ln/>
        </p:spPr>
      </p:sp>
      <p:sp>
        <p:nvSpPr>
          <p:cNvPr id="6349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It is possible to convert any block cipher into a stream cipher by using the cipher feedback (CFB) mode. A stream cipher eliminates the need to pad a message to be an integral number of blocks. It also can operate in real time. Thus, if a character stream is being transmitted, each character can be encrypted and transmitted immediately using a character-oriented stream cipher. One desirable property of a stream cipher is that the ciphertext be of the same length as the plaintext – </a:t>
            </a:r>
            <a:r>
              <a:rPr lang="en-US" b="1" i="1" dirty="0">
                <a:ea typeface="ＭＳ Ｐゴシック" pitchFamily="-110" charset="-128"/>
                <a:cs typeface="ＭＳ Ｐゴシック" pitchFamily="-110" charset="-128"/>
              </a:rPr>
              <a:t>no redundancy added</a:t>
            </a:r>
            <a:r>
              <a:rPr lang="en-US" dirty="0">
                <a:ea typeface="ＭＳ Ｐゴシック" pitchFamily="-110" charset="-128"/>
                <a:cs typeface="ＭＳ Ｐゴシック" pitchFamily="-110" charset="-128"/>
              </a:rPr>
              <a:t>.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Figure 20.7 depicts the CFB scheme. In the figure, it is assumed that the unit of transmission is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bits; a common value is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 8 (byte). As with CBC, the units of plaintext are chained together.</a:t>
            </a:r>
          </a:p>
          <a:p>
            <a:pPr eaLnBrk="1" hangingPunct="1"/>
            <a:r>
              <a:rPr lang="en-US" dirty="0">
                <a:ea typeface="ＭＳ Ｐゴシック" pitchFamily="-110" charset="-128"/>
                <a:cs typeface="ＭＳ Ｐゴシック" pitchFamily="-110" charset="-128"/>
              </a:rPr>
              <a:t>For encryption, the input to the encryption function is a </a:t>
            </a:r>
            <a:r>
              <a:rPr lang="en-US" i="1" dirty="0">
                <a:ea typeface="ＭＳ Ｐゴシック" pitchFamily="-110" charset="-128"/>
                <a:cs typeface="ＭＳ Ｐゴシック" pitchFamily="-110" charset="-128"/>
              </a:rPr>
              <a:t>b</a:t>
            </a:r>
            <a:r>
              <a:rPr lang="en-US" dirty="0">
                <a:ea typeface="ＭＳ Ｐゴシック" pitchFamily="-110" charset="-128"/>
                <a:cs typeface="ＭＳ Ｐゴシック" pitchFamily="-110" charset="-128"/>
              </a:rPr>
              <a:t>-bit shift register that is initially set to some initialization vector (IV). The leftmost (most significant)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bits (</a:t>
            </a:r>
            <a:r>
              <a:rPr lang="en-US" i="1" dirty="0">
                <a:ea typeface="ＭＳ Ｐゴシック" pitchFamily="-110" charset="-128"/>
                <a:cs typeface="ＭＳ Ｐゴシック" pitchFamily="-110" charset="-128"/>
              </a:rPr>
              <a:t>generally 8 bits</a:t>
            </a:r>
            <a:r>
              <a:rPr lang="en-US" dirty="0">
                <a:ea typeface="ＭＳ Ｐゴシック" pitchFamily="-110" charset="-128"/>
                <a:cs typeface="ＭＳ Ｐゴシック" pitchFamily="-110" charset="-128"/>
              </a:rPr>
              <a:t>) of the output of the encryption function are XORed with the first unit of plaintext </a:t>
            </a:r>
            <a:r>
              <a:rPr lang="en-US" i="1" dirty="0">
                <a:ea typeface="ＭＳ Ｐゴシック" pitchFamily="-110" charset="-128"/>
                <a:cs typeface="ＭＳ Ｐゴシック" pitchFamily="-110" charset="-128"/>
              </a:rPr>
              <a:t>P</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to produce the first unit of ciphertext </a:t>
            </a:r>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which is then transmitted. In addition, the contents of the shift register are shifted left by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bits and </a:t>
            </a:r>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is placed in the rightmost (least significant)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bits of the shift register. This process continues until all plaintext units have been encrypted. </a:t>
            </a:r>
          </a:p>
          <a:p>
            <a:pPr eaLnBrk="1" hangingPunct="1"/>
            <a:r>
              <a:rPr lang="en-US" dirty="0">
                <a:ea typeface="ＭＳ Ｐゴシック" pitchFamily="-110" charset="-128"/>
                <a:cs typeface="ＭＳ Ｐゴシック" pitchFamily="-110" charset="-128"/>
              </a:rPr>
              <a:t>Will have:</a:t>
            </a:r>
          </a:p>
          <a:p>
            <a:pPr algn="ctr" eaLnBrk="1" hangingPunct="1"/>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 </a:t>
            </a:r>
            <a:r>
              <a:rPr lang="en-US" i="1" dirty="0">
                <a:ea typeface="ＭＳ Ｐゴシック" pitchFamily="-110" charset="-128"/>
                <a:cs typeface="ＭＳ Ｐゴシック" pitchFamily="-110" charset="-128"/>
              </a:rPr>
              <a:t>P</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S</a:t>
            </a:r>
            <a:r>
              <a:rPr lang="en-US" i="1" baseline="-25000"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IV)] 	or  	</a:t>
            </a:r>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 </a:t>
            </a:r>
            <a:r>
              <a:rPr lang="en-US" i="1" dirty="0">
                <a:ea typeface="ＭＳ Ｐゴシック" pitchFamily="-110" charset="-128"/>
                <a:cs typeface="ＭＳ Ｐゴシック" pitchFamily="-110" charset="-128"/>
              </a:rPr>
              <a:t>P</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a:t>
            </a:r>
            <a:r>
              <a:rPr lang="en-US" dirty="0" err="1">
                <a:ea typeface="ＭＳ Ｐゴシック" pitchFamily="-110" charset="-128"/>
                <a:cs typeface="ＭＳ Ｐゴシック" pitchFamily="-110" charset="-128"/>
              </a:rPr>
              <a:t>S</a:t>
            </a:r>
            <a:r>
              <a:rPr lang="en-US" i="1" baseline="-25000" dirty="0" err="1">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{IV}</a:t>
            </a:r>
            <a:r>
              <a:rPr lang="en-US" b="1" i="1" dirty="0">
                <a:ea typeface="ＭＳ Ｐゴシック" pitchFamily="-110" charset="-128"/>
                <a:cs typeface="ＭＳ Ｐゴシック" pitchFamily="-110" charset="-128"/>
              </a:rPr>
              <a:t>K</a:t>
            </a:r>
            <a:r>
              <a:rPr lang="en-US" i="1"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rPr>
              <a:t>] </a:t>
            </a:r>
          </a:p>
          <a:p>
            <a:pPr algn="ct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For decryption, the same scheme is used, except that the received ciphertext unit is XORed with the output of the encryption function to produce the plaintext unit. Note that it is the </a:t>
            </a:r>
            <a:r>
              <a:rPr lang="en-US" b="1" i="1" dirty="0">
                <a:ea typeface="ＭＳ Ｐゴシック" pitchFamily="-110" charset="-128"/>
                <a:cs typeface="ＭＳ Ｐゴシック" pitchFamily="-110" charset="-128"/>
              </a:rPr>
              <a:t>encryption</a:t>
            </a:r>
            <a:r>
              <a:rPr lang="en-US" dirty="0">
                <a:ea typeface="ＭＳ Ｐゴシック" pitchFamily="-110" charset="-128"/>
                <a:cs typeface="ＭＳ Ｐゴシック" pitchFamily="-110" charset="-128"/>
              </a:rPr>
              <a:t> function that is used, </a:t>
            </a:r>
            <a:r>
              <a:rPr lang="en-US" b="1" dirty="0">
                <a:ea typeface="ＭＳ Ｐゴシック" pitchFamily="-110" charset="-128"/>
                <a:cs typeface="ＭＳ Ｐゴシック" pitchFamily="-110" charset="-128"/>
              </a:rPr>
              <a:t>not the decryption </a:t>
            </a:r>
            <a:r>
              <a:rPr lang="en-US" dirty="0">
                <a:ea typeface="ＭＳ Ｐゴシック" pitchFamily="-110" charset="-128"/>
                <a:cs typeface="ＭＳ Ｐゴシック" pitchFamily="-110" charset="-128"/>
              </a:rPr>
              <a:t>function. This works because of the inverse property of XOR.</a:t>
            </a:r>
          </a:p>
          <a:p>
            <a:pPr eaLnBrk="1" hangingPunct="1"/>
            <a:r>
              <a:rPr lang="en-US" dirty="0">
                <a:ea typeface="ＭＳ Ｐゴシック" pitchFamily="-110" charset="-128"/>
                <a:cs typeface="ＭＳ Ｐゴシック" pitchFamily="-110" charset="-128"/>
              </a:rPr>
              <a:t>Then have</a:t>
            </a:r>
          </a:p>
          <a:p>
            <a:pPr marL="0" marR="0" lvl="0" indent="0" algn="ctr" defTabSz="914400" rtl="0" eaLnBrk="1" fontAlgn="base" latinLnBrk="0" hangingPunct="1">
              <a:lnSpc>
                <a:spcPct val="100000"/>
              </a:lnSpc>
              <a:spcBef>
                <a:spcPct val="30000"/>
              </a:spcBef>
              <a:spcAft>
                <a:spcPct val="0"/>
              </a:spcAft>
              <a:buClrTx/>
              <a:buSzTx/>
              <a:buFontTx/>
              <a:buNone/>
              <a:tabLst/>
              <a:defRPr/>
            </a:pPr>
            <a:r>
              <a:rPr lang="en-US" i="1" dirty="0">
                <a:ea typeface="ＭＳ Ｐゴシック" pitchFamily="-110" charset="-128"/>
                <a:cs typeface="ＭＳ Ｐゴシック" pitchFamily="-110" charset="-128"/>
              </a:rPr>
              <a:t>P</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 </a:t>
            </a:r>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S</a:t>
            </a:r>
            <a:r>
              <a:rPr lang="en-US" i="1" baseline="-25000"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IV)] 	or 	</a:t>
            </a:r>
            <a:r>
              <a:rPr lang="en-US" i="1" dirty="0">
                <a:ea typeface="ＭＳ Ｐゴシック" pitchFamily="-110" charset="-128"/>
                <a:cs typeface="ＭＳ Ｐゴシック" pitchFamily="-110" charset="-128"/>
              </a:rPr>
              <a:t>P</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 </a:t>
            </a:r>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a:t>
            </a:r>
            <a:r>
              <a:rPr lang="en-US" dirty="0" err="1">
                <a:ea typeface="ＭＳ Ｐゴシック" pitchFamily="-110" charset="-128"/>
                <a:cs typeface="ＭＳ Ｐゴシック" pitchFamily="-110" charset="-128"/>
              </a:rPr>
              <a:t>S</a:t>
            </a:r>
            <a:r>
              <a:rPr lang="en-US" i="1" baseline="-25000" dirty="0" err="1">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{IV}</a:t>
            </a:r>
            <a:r>
              <a:rPr lang="en-US" b="1" i="1" dirty="0">
                <a:ea typeface="ＭＳ Ｐゴシック" pitchFamily="-110" charset="-128"/>
                <a:cs typeface="ＭＳ Ｐゴシック" pitchFamily="-110" charset="-128"/>
              </a:rPr>
              <a:t>K</a:t>
            </a:r>
            <a:r>
              <a:rPr lang="en-US" i="1"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rPr>
              <a:t>]</a:t>
            </a:r>
          </a:p>
          <a:p>
            <a:pPr algn="l" eaLnBrk="1" hangingPunct="1"/>
            <a:endParaRPr lang="en-US" dirty="0">
              <a:ea typeface="ＭＳ Ｐゴシック" pitchFamily="-110" charset="-128"/>
              <a:cs typeface="ＭＳ Ｐゴシック" pitchFamily="-110" charset="-128"/>
            </a:endParaRPr>
          </a:p>
          <a:p>
            <a:pPr algn="l" eaLnBrk="1" hangingPunct="1"/>
            <a:r>
              <a:rPr lang="en-US" sz="1100" b="0" i="0" u="none" strike="noStrike" kern="1200" baseline="0" dirty="0">
                <a:solidFill>
                  <a:schemeClr val="tx1"/>
                </a:solidFill>
                <a:latin typeface="Times New Roman" pitchFamily="-110" charset="0"/>
                <a:ea typeface="ＭＳ Ｐゴシック" pitchFamily="-1" charset="-128"/>
                <a:cs typeface="ＭＳ Ｐゴシック" pitchFamily="-1" charset="-128"/>
              </a:rPr>
              <a:t>The same reasoning holds for subsequent steps in the process.</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289552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Shows how the message “enemy attacks tonight” is transposed according to the permutation matrix/key. The message is first grouped into 5 character blocks and the last block is padded with ‘z’ if necessary.</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7</a:t>
            </a:fld>
            <a:endParaRPr lang="en-AU"/>
          </a:p>
        </p:txBody>
      </p:sp>
    </p:spTree>
    <p:extLst>
      <p:ext uri="{BB962C8B-B14F-4D97-AF65-F5344CB8AC3E}">
        <p14:creationId xmlns:p14="http://schemas.microsoft.com/office/powerpoint/2010/main" val="1418135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9E73740-5BB0-6745-A138-E950A9F83C83}" type="slidenum">
              <a:rPr lang="en-AU"/>
              <a:pPr/>
              <a:t>70</a:t>
            </a:fld>
            <a:endParaRPr lang="en-AU" dirty="0"/>
          </a:p>
        </p:txBody>
      </p:sp>
      <p:sp>
        <p:nvSpPr>
          <p:cNvPr id="65539" name="Rectangle 2"/>
          <p:cNvSpPr>
            <a:spLocks noGrp="1" noRot="1" noChangeAspect="1" noChangeArrowheads="1" noTextEdit="1"/>
          </p:cNvSpPr>
          <p:nvPr>
            <p:ph type="sldImg"/>
          </p:nvPr>
        </p:nvSpPr>
        <p:spPr>
          <a:xfrm>
            <a:off x="434975" y="468313"/>
            <a:ext cx="6096000" cy="3429000"/>
          </a:xfrm>
          <a:ln/>
        </p:spPr>
      </p:sp>
      <p:sp>
        <p:nvSpPr>
          <p:cNvPr id="6554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Although interest in the counter mode (CTR) has increased recently, with applications to ATM </a:t>
            </a:r>
            <a:r>
              <a:rPr lang="en-US" sz="1100" b="0" i="0" u="none" strike="noStrike" kern="1200" baseline="0" dirty="0">
                <a:solidFill>
                  <a:schemeClr val="tx1"/>
                </a:solidFill>
                <a:latin typeface="Times New Roman" pitchFamily="-110" charset="0"/>
                <a:ea typeface="ＭＳ Ｐゴシック" pitchFamily="-1" charset="-128"/>
                <a:cs typeface="ＭＳ Ｐゴシック" pitchFamily="-1" charset="-128"/>
              </a:rPr>
              <a:t>(asynchronous transfer mode) </a:t>
            </a:r>
            <a:r>
              <a:rPr lang="en-US" dirty="0">
                <a:ea typeface="ＭＳ Ｐゴシック" pitchFamily="-110" charset="-128"/>
                <a:cs typeface="ＭＳ Ｐゴシック" pitchFamily="-110" charset="-128"/>
              </a:rPr>
              <a:t>network security and IPSec (IP Security), this mode was proposed early on.</a:t>
            </a:r>
          </a:p>
          <a:p>
            <a:pPr eaLnBrk="1" hangingPunct="1"/>
            <a:r>
              <a:rPr lang="en-US" dirty="0">
                <a:ea typeface="ＭＳ Ｐゴシック" pitchFamily="-110" charset="-128"/>
                <a:cs typeface="ＭＳ Ｐゴシック" pitchFamily="-110" charset="-128"/>
              </a:rPr>
              <a:t>Figure 20.8 depicts the CTR mode. A counter, equal to the plaintext block size is used. The only requirement stated in SP 800-38A is that the counter value must be different for each plaintext  block that is encrypted. Typically, the counter is initialized to some value and then incremented by 1 for each subsequent block (modulo 2</a:t>
            </a:r>
            <a:r>
              <a:rPr lang="en-US" i="1" baseline="30000" dirty="0">
                <a:ea typeface="ＭＳ Ｐゴシック" pitchFamily="-110" charset="-128"/>
                <a:cs typeface="ＭＳ Ｐゴシック" pitchFamily="-110" charset="-128"/>
              </a:rPr>
              <a:t>b</a:t>
            </a:r>
            <a:r>
              <a:rPr lang="en-US" dirty="0">
                <a:ea typeface="ＭＳ Ｐゴシック" pitchFamily="-110" charset="-128"/>
                <a:cs typeface="ＭＳ Ｐゴシック" pitchFamily="-110" charset="-128"/>
              </a:rPr>
              <a:t>, where </a:t>
            </a:r>
            <a:r>
              <a:rPr lang="en-US" i="1" dirty="0">
                <a:ea typeface="ＭＳ Ｐゴシック" pitchFamily="-110" charset="-128"/>
                <a:cs typeface="ＭＳ Ｐゴシック" pitchFamily="-110" charset="-128"/>
              </a:rPr>
              <a:t>b</a:t>
            </a:r>
            <a:r>
              <a:rPr lang="en-US" dirty="0">
                <a:ea typeface="ＭＳ Ｐゴシック" pitchFamily="-110" charset="-128"/>
                <a:cs typeface="ＭＳ Ｐゴシック" pitchFamily="-110" charset="-128"/>
              </a:rPr>
              <a:t> is the block size). For encryption, the counter is encrypted and then XORed with the plaintext block to produce the ciphertext block; there is </a:t>
            </a:r>
            <a:r>
              <a:rPr lang="en-US" b="1" i="1" dirty="0">
                <a:ea typeface="ＭＳ Ｐゴシック" pitchFamily="-110" charset="-128"/>
                <a:cs typeface="ＭＳ Ｐゴシック" pitchFamily="-110" charset="-128"/>
              </a:rPr>
              <a:t>no chaining</a:t>
            </a:r>
            <a:r>
              <a:rPr lang="en-US" dirty="0">
                <a:ea typeface="ＭＳ Ｐゴシック" pitchFamily="-110" charset="-128"/>
                <a:cs typeface="ＭＳ Ｐゴシック" pitchFamily="-110" charset="-128"/>
              </a:rPr>
              <a:t>. For decryption, the same sequence of counter values is used, with each encrypted counter XORed with a ciphertext block to recover the corresponding plaintext block.</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Some advantages of CTR mode are :</a:t>
            </a:r>
          </a:p>
          <a:p>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Hardware efficiency: </a:t>
            </a:r>
            <a:r>
              <a:rPr lang="en-US" dirty="0">
                <a:ea typeface="ＭＳ Ｐゴシック" pitchFamily="-110" charset="-128"/>
                <a:cs typeface="ＭＳ Ｐゴシック" pitchFamily="-110" charset="-128"/>
              </a:rPr>
              <a:t>CTR mode can be done in parallel on multiple blocks of plaintext or ciphertext. Therefore </a:t>
            </a:r>
            <a:r>
              <a:rPr lang="en-US" sz="1100" b="0" i="0" u="none" strike="noStrike" kern="1200" baseline="0" dirty="0">
                <a:solidFill>
                  <a:schemeClr val="tx1"/>
                </a:solidFill>
                <a:latin typeface="Times New Roman" pitchFamily="-110" charset="0"/>
                <a:ea typeface="ＭＳ Ｐゴシック" pitchFamily="-1" charset="-128"/>
                <a:cs typeface="ＭＳ Ｐゴシック" pitchFamily="-1" charset="-128"/>
              </a:rPr>
              <a:t>CTR mode, the throughput is only limited by the amount of parallelism that is achieved.</a:t>
            </a:r>
            <a:endParaRPr lang="en-US" dirty="0">
              <a:ea typeface="ＭＳ Ｐゴシック" pitchFamily="-110" charset="-128"/>
              <a:cs typeface="ＭＳ Ｐゴシック" pitchFamily="-110" charset="-128"/>
            </a:endParaRPr>
          </a:p>
          <a:p>
            <a:pPr eaLnBrk="1" hangingPunct="1"/>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Software efficiency: </a:t>
            </a:r>
            <a:r>
              <a:rPr lang="en-US" dirty="0">
                <a:ea typeface="ＭＳ Ｐゴシック" pitchFamily="-110" charset="-128"/>
                <a:cs typeface="ＭＳ Ｐゴシック" pitchFamily="-110" charset="-128"/>
              </a:rPr>
              <a:t>has opportunities for parallel execution in CTR mode.</a:t>
            </a:r>
          </a:p>
          <a:p>
            <a:pPr eaLnBrk="1" hangingPunct="1"/>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Preprocessing: </a:t>
            </a:r>
            <a:r>
              <a:rPr lang="en-US" dirty="0">
                <a:ea typeface="ＭＳ Ｐゴシック" pitchFamily="-110" charset="-128"/>
                <a:cs typeface="ＭＳ Ｐゴシック" pitchFamily="-110" charset="-128"/>
              </a:rPr>
              <a:t>can be used to prepare the output of the encryption boxes that feed into the XOR functions in Figure 20.8. </a:t>
            </a:r>
          </a:p>
          <a:p>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Random access: </a:t>
            </a:r>
            <a:r>
              <a:rPr lang="en-US" dirty="0">
                <a:ea typeface="ＭＳ Ｐゴシック" pitchFamily="-110" charset="-128"/>
                <a:cs typeface="ＭＳ Ｐゴシック" pitchFamily="-110" charset="-128"/>
              </a:rPr>
              <a:t>The </a:t>
            </a:r>
            <a:r>
              <a:rPr lang="en-US" i="1" dirty="0">
                <a:ea typeface="ＭＳ Ｐゴシック" pitchFamily="-110" charset="-128"/>
                <a:cs typeface="ＭＳ Ｐゴシック" pitchFamily="-110" charset="-128"/>
              </a:rPr>
              <a:t>i</a:t>
            </a:r>
            <a:r>
              <a:rPr lang="en-US" dirty="0">
                <a:ea typeface="ＭＳ Ｐゴシック" pitchFamily="-110" charset="-128"/>
                <a:cs typeface="ＭＳ Ｐゴシック" pitchFamily="-110" charset="-128"/>
              </a:rPr>
              <a:t>th block of plaintext or ciphertext can be processed in random-access fashion. With chaining modes this is not possible as </a:t>
            </a:r>
            <a:r>
              <a:rPr lang="en-US" sz="1100" b="0" i="0" u="none" strike="noStrike" kern="1200" baseline="0" dirty="0">
                <a:solidFill>
                  <a:schemeClr val="tx1"/>
                </a:solidFill>
                <a:latin typeface="Times New Roman" pitchFamily="-110" charset="0"/>
                <a:ea typeface="ＭＳ Ｐゴシック" pitchFamily="-1" charset="-128"/>
                <a:cs typeface="ＭＳ Ｐゴシック" pitchFamily="-1" charset="-128"/>
              </a:rPr>
              <a:t>block C</a:t>
            </a:r>
            <a:r>
              <a:rPr lang="en-US" sz="1100" b="0" i="0" u="none" strike="noStrike" kern="1200" baseline="-25000" dirty="0">
                <a:solidFill>
                  <a:schemeClr val="tx1"/>
                </a:solidFill>
                <a:latin typeface="Times New Roman" pitchFamily="-110" charset="0"/>
                <a:ea typeface="ＭＳ Ｐゴシック" pitchFamily="-1" charset="-128"/>
                <a:cs typeface="ＭＳ Ｐゴシック" pitchFamily="-1" charset="-128"/>
              </a:rPr>
              <a:t>i</a:t>
            </a:r>
            <a:r>
              <a:rPr lang="en-US" sz="1100" b="0" i="0" u="none" strike="noStrike" kern="1200" baseline="0" dirty="0">
                <a:solidFill>
                  <a:schemeClr val="tx1"/>
                </a:solidFill>
                <a:latin typeface="Times New Roman" pitchFamily="-110" charset="0"/>
                <a:ea typeface="ＭＳ Ｐゴシック" pitchFamily="-1" charset="-128"/>
                <a:cs typeface="ＭＳ Ｐゴシック" pitchFamily="-1" charset="-128"/>
              </a:rPr>
              <a:t>  cannot be computed until the (i-1) prior block are computed</a:t>
            </a:r>
            <a:endParaRPr lang="en-US" dirty="0">
              <a:ea typeface="ＭＳ Ｐゴシック" pitchFamily="-110" charset="-128"/>
              <a:cs typeface="ＭＳ Ｐゴシック" pitchFamily="-110" charset="-128"/>
            </a:endParaRPr>
          </a:p>
          <a:p>
            <a:pPr eaLnBrk="1" hangingPunct="1"/>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Provable security: </a:t>
            </a:r>
            <a:r>
              <a:rPr lang="en-US" dirty="0">
                <a:ea typeface="ＭＳ Ｐゴシック" pitchFamily="-110" charset="-128"/>
                <a:cs typeface="ＭＳ Ｐゴシック" pitchFamily="-110" charset="-128"/>
              </a:rPr>
              <a:t>CTR is at least as secure as the other modes as long as the counter value and key remain secret.</a:t>
            </a:r>
          </a:p>
          <a:p>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Simplicity: </a:t>
            </a:r>
            <a:r>
              <a:rPr lang="en-US" dirty="0">
                <a:ea typeface="ＭＳ Ｐゴシック" pitchFamily="-110" charset="-128"/>
                <a:cs typeface="ＭＳ Ｐゴシック" pitchFamily="-110" charset="-128"/>
              </a:rPr>
              <a:t>CTR mode only needs the implementation of the encryption algorithm </a:t>
            </a:r>
            <a:r>
              <a:rPr lang="en-US" sz="1100" b="0" i="0" u="none" strike="noStrike" kern="1200" baseline="0" dirty="0">
                <a:solidFill>
                  <a:schemeClr val="tx1"/>
                </a:solidFill>
                <a:latin typeface="Times New Roman" pitchFamily="-110" charset="0"/>
                <a:ea typeface="ＭＳ Ｐゴシック" pitchFamily="-1" charset="-128"/>
                <a:cs typeface="ＭＳ Ｐゴシック" pitchFamily="-1" charset="-128"/>
              </a:rPr>
              <a:t>and not the decryption algorithm. This matters most when the decryption algorithm differs substantially from the encryption algorithm, as it does for AES. In addition, the decryption key scheduling need not be implemented.</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821241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E5F2951F-7FDD-DF4C-9D1C-3B135A91F212}" type="slidenum">
              <a:rPr lang="en-AU"/>
              <a:pPr/>
              <a:t>71</a:t>
            </a:fld>
            <a:endParaRPr lang="en-AU"/>
          </a:p>
        </p:txBody>
      </p:sp>
      <p:sp>
        <p:nvSpPr>
          <p:cNvPr id="67587" name="Rectangle 2"/>
          <p:cNvSpPr>
            <a:spLocks noGrp="1" noRot="1" noChangeAspect="1" noChangeArrowheads="1" noTextEdit="1"/>
          </p:cNvSpPr>
          <p:nvPr>
            <p:ph type="sldImg"/>
          </p:nvPr>
        </p:nvSpPr>
        <p:spPr>
          <a:xfrm>
            <a:off x="434975" y="468313"/>
            <a:ext cx="6096000" cy="3429000"/>
          </a:xfrm>
          <a:ln/>
        </p:spPr>
      </p:sp>
      <p:sp>
        <p:nvSpPr>
          <p:cNvPr id="6758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The most powerful, and most common, approach to countering the threats to network security is encryption. In using encryption, we need to decide what to encrypt and where the encryption should be located. There are two fundamental alternatives: link encryption and end-to-end encryption; these are illustrated in use over a frame network in the Figure.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With </a:t>
            </a:r>
            <a:r>
              <a:rPr lang="en-US" b="1" i="1" dirty="0">
                <a:ea typeface="ＭＳ Ｐゴシック" pitchFamily="-110" charset="-128"/>
                <a:cs typeface="ＭＳ Ｐゴシック" pitchFamily="-110" charset="-128"/>
              </a:rPr>
              <a:t>link encryption</a:t>
            </a:r>
            <a:r>
              <a:rPr lang="en-US" dirty="0">
                <a:ea typeface="ＭＳ Ｐゴシック" pitchFamily="-110" charset="-128"/>
                <a:cs typeface="ＭＳ Ｐゴシック" pitchFamily="-110" charset="-128"/>
              </a:rPr>
              <a:t>, each vulnerable communications link is equipped on both ends with an encryption device. Thus, all traffic over all communications links is secured. Although this requires a lot of encryption devices in a large network, it provides a high level of security. One disadvantage of this approach is that the message must be decrypted each time it enters a frame switch; this is necessary because the switch must read the address (connection identifier) in the frame header to route the frame. Thus, the message is vulnerable at each switch. If this is a public frame-relay network, the user has no control over the security of the nodes.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With </a:t>
            </a:r>
            <a:r>
              <a:rPr lang="en-US" b="1" i="1" dirty="0">
                <a:ea typeface="ＭＳ Ｐゴシック" pitchFamily="-110" charset="-128"/>
                <a:cs typeface="ＭＳ Ｐゴシック" pitchFamily="-110" charset="-128"/>
              </a:rPr>
              <a:t>end-to-end encryption,</a:t>
            </a:r>
            <a:r>
              <a:rPr lang="en-US" dirty="0">
                <a:ea typeface="ＭＳ Ｐゴシック" pitchFamily="-110" charset="-128"/>
                <a:cs typeface="ＭＳ Ｐゴシック" pitchFamily="-110" charset="-128"/>
              </a:rPr>
              <a:t> the encryption process is carried out at the two end systems. The source host or terminal encrypts the data. The data, in encrypted form, are then transmitted unaltered across the network to the destination terminal or host. The destination shares a key with the source and so is able to decrypt the data. This approach would seem to secure the transmission against attacks on the network links or switches. There is, however, still a weak spot. Consider the following situation. A host connects to a frame relay network, sets up a logical data link connection to another host, and is prepared to transfer data to that other host using end-to-end encryption. Data are transmitted over such a network in the form of frames, consisting of a header and some user data. What part of each frame will the host encrypt? Suppose that the host encrypts the entire frame, including the header. This will not work because, remember, only the other host can perform the decryption. The frame relay node will receive an encrypted frame and be unable to read the header. Therefore, it will not be able to route the frame. It follows that the host may only encrypt the user data portion of the frame and must leave the header in the clear, so that it can be read by the network. Thus, with end-to-end encryption, the user data are secure. However, the traffic pattern is not, because frame headers are transmitted in the clear. To achieve greater security, both link and end-to-end encryption are needed, as shown in the Figure. Later in the course IPSec will be discussed.</a:t>
            </a:r>
          </a:p>
          <a:p>
            <a:pPr eaLnBrk="1" hangingPunct="1"/>
            <a:r>
              <a:rPr lang="en-US" dirty="0">
                <a:ea typeface="ＭＳ Ｐゴシック" pitchFamily="-110" charset="-128"/>
                <a:cs typeface="ＭＳ Ｐゴシック" pitchFamily="-110" charset="-128"/>
              </a:rPr>
              <a:t>To summarize, when both forms are employed, the host encrypts the user data portion of a frame using an end-to-end encryption key. The entire frame is then encrypted using a link encryption key. As the frame traverses the network, each switch decrypts the frame using a link encryption key to read the header and then encrypts the entire frame again for sending it out on the next link. Now the entire frame is secure except for the time that the frame is actually in the memory of a frame switch, at which time the frame header is in the clear.</a:t>
            </a:r>
          </a:p>
        </p:txBody>
      </p:sp>
    </p:spTree>
    <p:extLst>
      <p:ext uri="{BB962C8B-B14F-4D97-AF65-F5344CB8AC3E}">
        <p14:creationId xmlns:p14="http://schemas.microsoft.com/office/powerpoint/2010/main" val="37185263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C9067E99-8037-0A43-A4F6-84CFD2AF3248}" type="slidenum">
              <a:rPr lang="en-AU"/>
              <a:pPr/>
              <a:t>72</a:t>
            </a:fld>
            <a:endParaRPr lang="en-AU"/>
          </a:p>
        </p:txBody>
      </p:sp>
      <p:sp>
        <p:nvSpPr>
          <p:cNvPr id="69635" name="Rectangle 2"/>
          <p:cNvSpPr>
            <a:spLocks noGrp="1" noRot="1" noChangeAspect="1" noChangeArrowheads="1" noTextEdit="1"/>
          </p:cNvSpPr>
          <p:nvPr>
            <p:ph type="sldImg"/>
          </p:nvPr>
        </p:nvSpPr>
        <p:spPr>
          <a:xfrm>
            <a:off x="434975" y="468313"/>
            <a:ext cx="6096000" cy="3429000"/>
          </a:xfrm>
          <a:ln/>
        </p:spPr>
      </p:sp>
      <p:sp>
        <p:nvSpPr>
          <p:cNvPr id="6963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For symmetric encryption to work, the two parties to an exchange must share the same key, and that key must be protected from access by others. Furthermore, frequent key changes are usually desirable to limit the amount of data compromised if an attacker learns the key. Therefore, the strength of any cryptographic system rests with the key distribution technique, a term that refers to the means of delivering a key to two parties that wish to exchange data, without allowing others to see the key. Key distribution can be achieved in a number of ways. For two parties A and B,</a:t>
            </a:r>
          </a:p>
          <a:p>
            <a:pPr eaLnBrk="1" hangingPunct="1"/>
            <a:r>
              <a:rPr lang="en-US" b="1" dirty="0">
                <a:ea typeface="ＭＳ Ｐゴシック" pitchFamily="-110" charset="-128"/>
                <a:cs typeface="ＭＳ Ｐゴシック" pitchFamily="-110" charset="-128"/>
              </a:rPr>
              <a:t>1. A key could be selected by A and physically delivered to B.</a:t>
            </a:r>
          </a:p>
          <a:p>
            <a:pPr eaLnBrk="1" hangingPunct="1"/>
            <a:r>
              <a:rPr lang="en-US" b="1" dirty="0">
                <a:ea typeface="ＭＳ Ｐゴシック" pitchFamily="-110" charset="-128"/>
                <a:cs typeface="ＭＳ Ｐゴシック" pitchFamily="-110" charset="-128"/>
              </a:rPr>
              <a:t>2. A third party could select the key and physically deliver it to A and B.</a:t>
            </a:r>
          </a:p>
          <a:p>
            <a:pPr eaLnBrk="1" hangingPunct="1"/>
            <a:r>
              <a:rPr lang="en-US" b="1" dirty="0">
                <a:ea typeface="ＭＳ Ｐゴシック" pitchFamily="-110" charset="-128"/>
                <a:cs typeface="ＭＳ Ｐゴシック" pitchFamily="-110" charset="-128"/>
              </a:rPr>
              <a:t>3. If A and B have previously and recently used a key, one party could transmit the new key to the other, encrypted using the old key.</a:t>
            </a:r>
          </a:p>
          <a:p>
            <a:pPr eaLnBrk="1" hangingPunct="1"/>
            <a:r>
              <a:rPr lang="en-US" b="1" dirty="0">
                <a:ea typeface="ＭＳ Ｐゴシック" pitchFamily="-110" charset="-128"/>
                <a:cs typeface="ＭＳ Ｐゴシック" pitchFamily="-110" charset="-128"/>
              </a:rPr>
              <a:t>4. If A and B each have an encrypted connection to a third party C, C could deliver a key on the encrypted links to A and B.</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Options 1 and 2 call for manual delivery of a key. For link encryption, this is a reasonable requirement, because each link encryption device is only going to be exchanging data with its partner on the other end of the link. However, for end-to-end encryption, manual delivery is awkward. In a distributed system, any given host or terminal may need to engage in exchanges with many other hosts and terminals over time. Thus, each device needs a number of keys, supplied dynamically. The problem is especially difficult in a wide area distributed system. </a:t>
            </a:r>
          </a:p>
          <a:p>
            <a:pPr eaLnBrk="1" hangingPunct="1"/>
            <a:r>
              <a:rPr lang="en-US" dirty="0">
                <a:ea typeface="ＭＳ Ｐゴシック" pitchFamily="-110" charset="-128"/>
                <a:cs typeface="ＭＳ Ｐゴシック" pitchFamily="-110" charset="-128"/>
              </a:rPr>
              <a:t>Option 3 is a possibility for either link encryption or end-to-end encryption, but if an attacker ever succeeds in gaining access to one key, then all subsequent keys are revealed. Even if frequent changes are made to the link encryption keys, these should be done manually. To provide keys for end-to-end encryption, option 4 is preferable. </a:t>
            </a:r>
          </a:p>
        </p:txBody>
      </p:sp>
    </p:spTree>
    <p:extLst>
      <p:ext uri="{BB962C8B-B14F-4D97-AF65-F5344CB8AC3E}">
        <p14:creationId xmlns:p14="http://schemas.microsoft.com/office/powerpoint/2010/main" val="53677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B7940F6-8A06-3B45-B455-C830553A06BD}" type="slidenum">
              <a:rPr lang="en-AU"/>
              <a:pPr/>
              <a:t>73</a:t>
            </a:fld>
            <a:endParaRPr lang="en-AU"/>
          </a:p>
        </p:txBody>
      </p:sp>
      <p:sp>
        <p:nvSpPr>
          <p:cNvPr id="71683" name="Rectangle 2"/>
          <p:cNvSpPr>
            <a:spLocks noGrp="1" noRot="1" noChangeAspect="1" noChangeArrowheads="1" noTextEdit="1"/>
          </p:cNvSpPr>
          <p:nvPr>
            <p:ph type="sldImg"/>
          </p:nvPr>
        </p:nvSpPr>
        <p:spPr>
          <a:xfrm>
            <a:off x="434975" y="468313"/>
            <a:ext cx="6096000" cy="3429000"/>
          </a:xfrm>
          <a:ln/>
        </p:spPr>
      </p:sp>
      <p:sp>
        <p:nvSpPr>
          <p:cNvPr id="71684"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Figure 20.10 illustrates an implementation that satisfies option 4 for end-to-end encryption. In the figure, link encryption is ignored. This can be added, or not, as required. For this scheme, two kinds of keys are identified:</a:t>
            </a: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Session key : </a:t>
            </a:r>
            <a:r>
              <a:rPr lang="en-US" b="0" dirty="0">
                <a:ea typeface="ＭＳ Ｐゴシック" pitchFamily="-110" charset="-128"/>
                <a:cs typeface="ＭＳ Ｐゴシック" pitchFamily="-110" charset="-128"/>
              </a:rPr>
              <a:t>When two end systems (hosts, terminals, etc.) wish to communicate, they establish </a:t>
            </a:r>
            <a:r>
              <a:rPr lang="en-US" dirty="0">
                <a:ea typeface="ＭＳ Ｐゴシック" pitchFamily="-110" charset="-128"/>
                <a:cs typeface="ＭＳ Ｐゴシック" pitchFamily="-110" charset="-128"/>
              </a:rPr>
              <a:t>a logical connection (e.g., virtual circuit). For the duration of that logical connection, all user data are encrypted with a one-time session key. At the conclusion of the session, or connection, the session key is destroyed.</a:t>
            </a: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Permanent key: </a:t>
            </a:r>
            <a:r>
              <a:rPr lang="en-US" b="0" dirty="0">
                <a:ea typeface="ＭＳ Ｐゴシック" pitchFamily="-110" charset="-128"/>
                <a:cs typeface="ＭＳ Ｐゴシック" pitchFamily="-110" charset="-128"/>
              </a:rPr>
              <a:t>A permanent key is a key used between entities for the purpose of distributing </a:t>
            </a:r>
            <a:r>
              <a:rPr lang="en-US" dirty="0">
                <a:ea typeface="ＭＳ Ｐゴシック" pitchFamily="-110" charset="-128"/>
                <a:cs typeface="ＭＳ Ｐゴシック" pitchFamily="-110" charset="-128"/>
              </a:rPr>
              <a:t>session keys.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configuration consists of the following elements:</a:t>
            </a: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Key distribution center : </a:t>
            </a:r>
            <a:r>
              <a:rPr lang="en-US" b="0" dirty="0">
                <a:ea typeface="ＭＳ Ｐゴシック" pitchFamily="-110" charset="-128"/>
                <a:cs typeface="ＭＳ Ｐゴシック" pitchFamily="-110" charset="-128"/>
              </a:rPr>
              <a:t>The key distribution center (KDC) determines </a:t>
            </a:r>
            <a:r>
              <a:rPr lang="en-US" dirty="0">
                <a:ea typeface="ＭＳ Ｐゴシック" pitchFamily="-110" charset="-128"/>
                <a:cs typeface="ＭＳ Ｐゴシック" pitchFamily="-110" charset="-128"/>
              </a:rPr>
              <a:t>which systems are allowed to communicate with each other. When permission is granted for two systems to establish a connection, the KDC provides a one-time session key for that connection.</a:t>
            </a:r>
          </a:p>
          <a:p>
            <a:pPr eaLnBrk="1" hangingPunct="1"/>
            <a:r>
              <a:rPr lang="en-US"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Security service module (SSM): </a:t>
            </a:r>
            <a:r>
              <a:rPr lang="en-US" b="0" dirty="0">
                <a:ea typeface="ＭＳ Ｐゴシック" pitchFamily="-110" charset="-128"/>
                <a:cs typeface="ＭＳ Ｐゴシック" pitchFamily="-110" charset="-128"/>
              </a:rPr>
              <a:t>This module, which may consist of functionality at one </a:t>
            </a:r>
            <a:r>
              <a:rPr lang="en-US" dirty="0">
                <a:ea typeface="ＭＳ Ｐゴシック" pitchFamily="-110" charset="-128"/>
                <a:cs typeface="ＭＳ Ｐゴシック" pitchFamily="-110" charset="-128"/>
              </a:rPr>
              <a:t>protocol layer, performs end-to-end encryption and obtains session keys on behalf of users.</a:t>
            </a:r>
          </a:p>
          <a:p>
            <a:pPr eaLnBrk="1" hangingPunct="1"/>
            <a:r>
              <a:rPr lang="en-US" dirty="0">
                <a:ea typeface="ＭＳ Ｐゴシック" pitchFamily="-110" charset="-128"/>
                <a:cs typeface="ＭＳ Ｐゴシック" pitchFamily="-110" charset="-128"/>
              </a:rPr>
              <a:t>The steps involved in establishing a connection are shown in Figure 20.10 . When one host wishes to set up a connection to another host, it transmits a connection request packet (step 1). The SSM saves that packet and applies to the KDC for permission to establish the connection (step 2). The communication between the SSM and the KDC is encrypted using a master key shared only by this SSM and the KDC. If the KDC approves the connection request, it generates the session key and delivers it to the two appropriate SSMs, using a unique permanent key for each SSM (step 3). The requesting SSM can now release the connection request packet, and a connection is set up between the two end systems (step 4). All user data exchanged between the two end systems are encrypted by their respective SSMs using the one-time session key.</a:t>
            </a:r>
          </a:p>
          <a:p>
            <a:pPr eaLnBrk="1" hangingPunct="1"/>
            <a:r>
              <a:rPr lang="en-US" dirty="0">
                <a:ea typeface="ＭＳ Ｐゴシック" pitchFamily="-110" charset="-128"/>
                <a:cs typeface="ＭＳ Ｐゴシック" pitchFamily="-110" charset="-128"/>
              </a:rPr>
              <a:t>The automated key distribution approach provides the flexibility and dynamic characteristics needed to allow a number of terminal users to access a number of hosts and for the hosts to exchange data with each other.</a:t>
            </a:r>
          </a:p>
          <a:p>
            <a:pPr eaLnBrk="1" hangingPunct="1"/>
            <a:r>
              <a:rPr lang="en-US" dirty="0">
                <a:ea typeface="ＭＳ Ｐゴシック" pitchFamily="-110" charset="-128"/>
                <a:cs typeface="ＭＳ Ｐゴシック" pitchFamily="-110" charset="-128"/>
              </a:rPr>
              <a:t>Another approach to key distribution uses public-key encryption, which is discussed in Chapter 21 .</a:t>
            </a:r>
          </a:p>
        </p:txBody>
      </p:sp>
    </p:spTree>
    <p:extLst>
      <p:ext uri="{BB962C8B-B14F-4D97-AF65-F5344CB8AC3E}">
        <p14:creationId xmlns:p14="http://schemas.microsoft.com/office/powerpoint/2010/main" val="40424762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0D275DD2-D860-DA4D-9DBB-42CA0D946C59}" type="slidenum">
              <a:rPr lang="en-AU"/>
              <a:pPr/>
              <a:t>74</a:t>
            </a:fld>
            <a:endParaRPr lang="en-AU"/>
          </a:p>
        </p:txBody>
      </p:sp>
      <p:sp>
        <p:nvSpPr>
          <p:cNvPr id="73731" name="Rectangle 4"/>
          <p:cNvSpPr>
            <a:spLocks noGrp="1" noRot="1" noChangeAspect="1" noChangeArrowheads="1" noTextEdit="1"/>
          </p:cNvSpPr>
          <p:nvPr>
            <p:ph type="sldImg"/>
          </p:nvPr>
        </p:nvSpPr>
        <p:spPr>
          <a:xfrm>
            <a:off x="434975" y="468313"/>
            <a:ext cx="6096000" cy="3429000"/>
          </a:xfrm>
          <a:ln/>
        </p:spPr>
      </p:sp>
      <p:sp>
        <p:nvSpPr>
          <p:cNvPr id="73732" name="Rectangle 5"/>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Section </a:t>
            </a:r>
            <a:r>
              <a:rPr lang="en-US">
                <a:ea typeface="ＭＳ Ｐゴシック" pitchFamily="-110" charset="-128"/>
                <a:cs typeface="ＭＳ Ｐゴシック" pitchFamily="-110" charset="-128"/>
              </a:rPr>
              <a:t>topics discussed.</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2810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Shows the Transposition Cipher in operation.</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8</a:t>
            </a:fld>
            <a:endParaRPr lang="en-AU"/>
          </a:p>
        </p:txBody>
      </p:sp>
    </p:spTree>
    <p:extLst>
      <p:ext uri="{BB962C8B-B14F-4D97-AF65-F5344CB8AC3E}">
        <p14:creationId xmlns:p14="http://schemas.microsoft.com/office/powerpoint/2010/main" val="1267199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4975" y="468313"/>
            <a:ext cx="6096000" cy="3429000"/>
          </a:xfrm>
        </p:spPr>
      </p:sp>
      <p:sp>
        <p:nvSpPr>
          <p:cNvPr id="3" name="Notes Placeholder 2"/>
          <p:cNvSpPr>
            <a:spLocks noGrp="1"/>
          </p:cNvSpPr>
          <p:nvPr>
            <p:ph type="body" idx="1"/>
          </p:nvPr>
        </p:nvSpPr>
        <p:spPr/>
        <p:txBody>
          <a:bodyPr/>
          <a:lstStyle/>
          <a:p>
            <a:r>
              <a:rPr lang="en-IE" dirty="0"/>
              <a:t>Modern ciphers use the aforementioned techniques but at a bit level. We will see the DES and AES ciphers later.</a:t>
            </a:r>
          </a:p>
        </p:txBody>
      </p:sp>
      <p:sp>
        <p:nvSpPr>
          <p:cNvPr id="4" name="Slide Number Placeholder 3"/>
          <p:cNvSpPr>
            <a:spLocks noGrp="1"/>
          </p:cNvSpPr>
          <p:nvPr>
            <p:ph type="sldNum" sz="quarter" idx="10"/>
          </p:nvPr>
        </p:nvSpPr>
        <p:spPr/>
        <p:txBody>
          <a:bodyPr/>
          <a:lstStyle/>
          <a:p>
            <a:pPr>
              <a:defRPr/>
            </a:pPr>
            <a:fld id="{A1ED2325-C5C6-2744-8324-73F61A60D364}" type="slidenum">
              <a:rPr lang="en-AU" smtClean="0"/>
              <a:pPr>
                <a:defRPr/>
              </a:pPr>
              <a:t>9</a:t>
            </a:fld>
            <a:endParaRPr lang="en-AU"/>
          </a:p>
        </p:txBody>
      </p:sp>
    </p:spTree>
    <p:extLst>
      <p:ext uri="{BB962C8B-B14F-4D97-AF65-F5344CB8AC3E}">
        <p14:creationId xmlns:p14="http://schemas.microsoft.com/office/powerpoint/2010/main" val="3228717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6"/>
          <p:cNvGrpSpPr>
            <a:grpSpLocks/>
          </p:cNvGrpSpPr>
          <p:nvPr/>
        </p:nvGrpSpPr>
        <p:grpSpPr bwMode="auto">
          <a:xfrm>
            <a:off x="0" y="1460500"/>
            <a:ext cx="12192000" cy="46038"/>
            <a:chOff x="0" y="1613647"/>
            <a:chExt cx="9144000" cy="45291"/>
          </a:xfrm>
        </p:grpSpPr>
        <p:cxnSp>
          <p:nvCxnSpPr>
            <p:cNvPr id="5" name="Straight Connector 4"/>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9"/>
          <p:cNvGrpSpPr>
            <a:grpSpLocks/>
          </p:cNvGrpSpPr>
          <p:nvPr/>
        </p:nvGrpSpPr>
        <p:grpSpPr bwMode="auto">
          <a:xfrm>
            <a:off x="0" y="4953000"/>
            <a:ext cx="12192000" cy="46038"/>
            <a:chOff x="0" y="1613647"/>
            <a:chExt cx="9144000" cy="45291"/>
          </a:xfrm>
        </p:grpSpPr>
        <p:cxnSp>
          <p:nvCxnSpPr>
            <p:cNvPr id="8" name="Straight Connector 7"/>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Oval 9"/>
          <p:cNvSpPr>
            <a:spLocks noChangeAspect="1"/>
          </p:cNvSpPr>
          <p:nvPr/>
        </p:nvSpPr>
        <p:spPr>
          <a:xfrm>
            <a:off x="161366" y="85166"/>
            <a:ext cx="5910729" cy="4433047"/>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1" name="Oval 10"/>
          <p:cNvSpPr/>
          <p:nvPr/>
        </p:nvSpPr>
        <p:spPr>
          <a:xfrm>
            <a:off x="239060" y="112059"/>
            <a:ext cx="5601673" cy="4201255"/>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352614" y="138953"/>
            <a:ext cx="5318369" cy="4056383"/>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3" name="Oval 12"/>
          <p:cNvSpPr/>
          <p:nvPr/>
        </p:nvSpPr>
        <p:spPr>
          <a:xfrm>
            <a:off x="352613" y="138953"/>
            <a:ext cx="5196035" cy="3897026"/>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127000" dist="63500" dir="162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5486400" y="1572768"/>
            <a:ext cx="6547104" cy="2130552"/>
          </a:xfrm>
        </p:spPr>
        <p:txBody>
          <a:bodyPr anchor="b" anchorCtr="0"/>
          <a:lstStyle>
            <a:lvl1pPr algn="r" defTabSz="914400" rtl="0" eaLnBrk="1" latinLnBrk="0" hangingPunct="1">
              <a:spcBef>
                <a:spcPct val="0"/>
              </a:spcBef>
              <a:buNone/>
              <a:defRPr sz="4800" b="1" kern="1200">
                <a:solidFill>
                  <a:schemeClr val="tx1"/>
                </a:solidFill>
                <a:effectLst>
                  <a:outerShdw blurRad="50800" dist="50800" dir="2700000" algn="tl" rotWithShape="0">
                    <a:schemeClr val="bg1">
                      <a:alpha val="30000"/>
                    </a:schemeClr>
                  </a:outerShdw>
                </a:effectLst>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5486400" y="3711388"/>
            <a:ext cx="6547104" cy="886968"/>
          </a:xfrm>
        </p:spPr>
        <p:txBody>
          <a:bodyPr/>
          <a:lstStyle>
            <a:lvl1pPr marL="0" indent="0" algn="r" defTabSz="914400" rtl="0" eaLnBrk="1" latinLnBrk="0" hangingPunct="1">
              <a:spcBef>
                <a:spcPct val="20000"/>
              </a:spcBef>
              <a:buClr>
                <a:schemeClr val="accent1"/>
              </a:buClr>
              <a:buSzPct val="90000"/>
              <a:buFont typeface="Wingdings" pitchFamily="2" charset="2"/>
              <a:buNone/>
              <a:defRPr sz="2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Date Placeholder 3"/>
          <p:cNvSpPr>
            <a:spLocks noGrp="1"/>
          </p:cNvSpPr>
          <p:nvPr>
            <p:ph type="dt" sz="half" idx="10"/>
          </p:nvPr>
        </p:nvSpPr>
        <p:spPr/>
        <p:txBody>
          <a:bodyPr/>
          <a:lstStyle>
            <a:lvl1pPr>
              <a:defRPr/>
            </a:lvl1pPr>
          </a:lstStyle>
          <a:p>
            <a:pPr>
              <a:defRPr/>
            </a:pPr>
            <a:endParaRPr lang="en-US"/>
          </a:p>
        </p:txBody>
      </p:sp>
      <p:sp>
        <p:nvSpPr>
          <p:cNvPr id="15" name="Footer Placeholder 4"/>
          <p:cNvSpPr>
            <a:spLocks noGrp="1"/>
          </p:cNvSpPr>
          <p:nvPr>
            <p:ph type="ftr" sz="quarter" idx="11"/>
          </p:nvPr>
        </p:nvSpPr>
        <p:spPr/>
        <p:txBody>
          <a:bodyPr/>
          <a:lstStyle>
            <a:lvl1pPr>
              <a:defRPr/>
            </a:lvl1pPr>
          </a:lstStyle>
          <a:p>
            <a:pPr>
              <a:defRPr/>
            </a:pPr>
            <a:endParaRPr lang="en-US"/>
          </a:p>
        </p:txBody>
      </p:sp>
      <p:sp>
        <p:nvSpPr>
          <p:cNvPr id="16" name="Slide Number Placeholder 5"/>
          <p:cNvSpPr>
            <a:spLocks noGrp="1"/>
          </p:cNvSpPr>
          <p:nvPr>
            <p:ph type="sldNum" sz="quarter" idx="12"/>
          </p:nvPr>
        </p:nvSpPr>
        <p:spPr/>
        <p:txBody>
          <a:bodyPr/>
          <a:lstStyle>
            <a:lvl1pPr>
              <a:defRPr/>
            </a:lvl1pPr>
          </a:lstStyle>
          <a:p>
            <a:pPr>
              <a:defRPr/>
            </a:pPr>
            <a:fld id="{E8D8378F-73AE-6A49-BB71-8BF3C15AC1C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179513"/>
            <a:ext cx="12192000" cy="44450"/>
            <a:chOff x="0" y="1613647"/>
            <a:chExt cx="9144000" cy="45291"/>
          </a:xfrm>
        </p:grpSpPr>
        <p:cxnSp>
          <p:nvCxnSpPr>
            <p:cNvPr id="6" name="Straight Connector 5"/>
            <p:cNvCxnSpPr/>
            <p:nvPr/>
          </p:nvCxnSpPr>
          <p:spPr>
            <a:xfrm>
              <a:off x="0" y="1657320"/>
              <a:ext cx="9144000" cy="161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5715000"/>
            <a:ext cx="12192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5713508" y="1116106"/>
            <a:ext cx="62992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609600" y="1524000"/>
            <a:ext cx="4775200" cy="1252538"/>
          </a:xfrm>
        </p:spPr>
        <p:txBody>
          <a:bodyPr anchor="b"/>
          <a:lstStyle>
            <a:lvl1pPr algn="l">
              <a:defRPr sz="3600" b="1"/>
            </a:lvl1pPr>
          </a:lstStyle>
          <a:p>
            <a:r>
              <a:rPr lang="en-US"/>
              <a:t>Click to edit Master title style</a:t>
            </a:r>
            <a:endParaRPr/>
          </a:p>
        </p:txBody>
      </p:sp>
      <p:sp>
        <p:nvSpPr>
          <p:cNvPr id="4" name="Text Placeholder 3"/>
          <p:cNvSpPr>
            <a:spLocks noGrp="1"/>
          </p:cNvSpPr>
          <p:nvPr>
            <p:ph type="body" sz="half" idx="2"/>
          </p:nvPr>
        </p:nvSpPr>
        <p:spPr>
          <a:xfrm>
            <a:off x="609600" y="2895600"/>
            <a:ext cx="4775200" cy="2438400"/>
          </a:xfrm>
        </p:spPr>
        <p:txBody>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p:cNvSpPr>
            <a:spLocks noGrp="1"/>
          </p:cNvSpPr>
          <p:nvPr>
            <p:ph type="pic" idx="1"/>
          </p:nvPr>
        </p:nvSpPr>
        <p:spPr>
          <a:xfrm>
            <a:off x="5964515" y="1148002"/>
            <a:ext cx="5913120" cy="4434987"/>
          </a:xfrm>
          <a:prstGeom prst="ellipse">
            <a:avLst/>
          </a:prstGeom>
          <a:effectLst>
            <a:innerShdw blurRad="63500" dist="50800" dir="18900000">
              <a:prstClr val="black">
                <a:alpha val="30000"/>
              </a:prstClr>
            </a:innerShdw>
          </a:effectLst>
        </p:spPr>
        <p:txBody>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12" name="Date Placeholder 4"/>
          <p:cNvSpPr>
            <a:spLocks noGrp="1"/>
          </p:cNvSpPr>
          <p:nvPr>
            <p:ph type="dt" sz="half" idx="10"/>
          </p:nvPr>
        </p:nvSpPr>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4D60FD58-E0A0-4C43-B2E5-1A418731BF74}"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584325"/>
            <a:ext cx="12192000" cy="44450"/>
            <a:chOff x="0" y="1613647"/>
            <a:chExt cx="9144000" cy="45291"/>
          </a:xfrm>
        </p:grpSpPr>
        <p:cxnSp>
          <p:nvCxnSpPr>
            <p:cNvPr id="5" name="Straight Connector 4"/>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D4A3B49-B031-4048-B4B0-43E3F1231CA8}"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6"/>
          <p:cNvGrpSpPr>
            <a:grpSpLocks/>
          </p:cNvGrpSpPr>
          <p:nvPr/>
        </p:nvGrpSpPr>
        <p:grpSpPr bwMode="auto">
          <a:xfrm rot="5400000">
            <a:off x="6563784" y="3399367"/>
            <a:ext cx="6858000" cy="59267"/>
            <a:chOff x="0" y="1613647"/>
            <a:chExt cx="9144000" cy="45291"/>
          </a:xfrm>
        </p:grpSpPr>
        <p:cxnSp>
          <p:nvCxnSpPr>
            <p:cNvPr id="5" name="Straight Connector 4"/>
            <p:cNvCxnSpPr/>
            <p:nvPr/>
          </p:nvCxnSpPr>
          <p:spPr>
            <a:xfrm>
              <a:off x="-4234" y="166379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233" y="162011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Vertical Title 1"/>
          <p:cNvSpPr>
            <a:spLocks noGrp="1"/>
          </p:cNvSpPr>
          <p:nvPr>
            <p:ph type="title" orient="vert"/>
          </p:nvPr>
        </p:nvSpPr>
        <p:spPr>
          <a:xfrm>
            <a:off x="10075333" y="609601"/>
            <a:ext cx="2116667" cy="55165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609601"/>
            <a:ext cx="8839200" cy="5516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a:xfrm>
            <a:off x="10075334" y="6356351"/>
            <a:ext cx="1530351" cy="365125"/>
          </a:xfrm>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1BDD83C-7960-2C48-9853-C2E65BAFA33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pSp>
        <p:nvGrpSpPr>
          <p:cNvPr id="4" name="Group 10"/>
          <p:cNvGrpSpPr>
            <a:grpSpLocks/>
          </p:cNvGrpSpPr>
          <p:nvPr/>
        </p:nvGrpSpPr>
        <p:grpSpPr bwMode="auto">
          <a:xfrm>
            <a:off x="0" y="1584325"/>
            <a:ext cx="12192000" cy="44450"/>
            <a:chOff x="0" y="1613647"/>
            <a:chExt cx="9144000" cy="45291"/>
          </a:xfrm>
        </p:grpSpPr>
        <p:cxnSp>
          <p:nvCxnSpPr>
            <p:cNvPr id="5" name="Straight Connector 4"/>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1pPr>
              <a:spcBef>
                <a:spcPts val="20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E6CD47B-84B0-1D4D-9564-325E99A4E33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460500"/>
            <a:ext cx="12192000" cy="46038"/>
            <a:chOff x="0" y="1613647"/>
            <a:chExt cx="9144000" cy="45291"/>
          </a:xfrm>
        </p:grpSpPr>
        <p:cxnSp>
          <p:nvCxnSpPr>
            <p:cNvPr id="6" name="Straight Connector 5"/>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4953000"/>
            <a:ext cx="12192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179296" y="685801"/>
            <a:ext cx="7024065"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306235" y="712694"/>
            <a:ext cx="664464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7153835" y="1573306"/>
            <a:ext cx="4870823" cy="2133600"/>
          </a:xfrm>
        </p:spPr>
        <p:txBody>
          <a:bodyPr anchor="b" anchorCtr="0"/>
          <a:lstStyle>
            <a:lvl1pPr algn="r">
              <a:defRPr/>
            </a:lvl1pPr>
          </a:lstStyle>
          <a:p>
            <a:r>
              <a:rPr lang="en-US"/>
              <a:t>Click to edit Master title style</a:t>
            </a:r>
            <a:endParaRPr/>
          </a:p>
        </p:txBody>
      </p:sp>
      <p:sp>
        <p:nvSpPr>
          <p:cNvPr id="3" name="Subtitle 2"/>
          <p:cNvSpPr>
            <a:spLocks noGrp="1"/>
          </p:cNvSpPr>
          <p:nvPr>
            <p:ph type="subTitle" idx="1"/>
          </p:nvPr>
        </p:nvSpPr>
        <p:spPr>
          <a:xfrm>
            <a:off x="7153835" y="3998259"/>
            <a:ext cx="4870823"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8" name="Picture Placeholder 24"/>
          <p:cNvSpPr>
            <a:spLocks noGrp="1"/>
          </p:cNvSpPr>
          <p:nvPr>
            <p:ph type="pic" sz="quarter" idx="13"/>
          </p:nvPr>
        </p:nvSpPr>
        <p:spPr>
          <a:xfrm>
            <a:off x="321644" y="716993"/>
            <a:ext cx="6541945" cy="4852935"/>
          </a:xfrm>
          <a:prstGeom prst="ellipse">
            <a:avLst/>
          </a:prstGeom>
          <a:effectLst>
            <a:innerShdw blurRad="63500" dist="50800" dir="16200000">
              <a:prstClr val="black">
                <a:alpha val="30000"/>
              </a:prstClr>
            </a:innerShdw>
          </a:effectLst>
        </p:spPr>
        <p:txBody>
          <a:bodyPr/>
          <a:lstStyle>
            <a:lvl1pPr algn="r">
              <a:buNone/>
              <a:defRPr sz="1800"/>
            </a:lvl1pPr>
          </a:lstStyle>
          <a:p>
            <a:pPr lvl="0"/>
            <a:r>
              <a:rPr lang="en-US" noProof="0"/>
              <a:t>Click icon to add picture</a:t>
            </a:r>
            <a:endParaRPr noProof="0"/>
          </a:p>
        </p:txBody>
      </p:sp>
      <p:sp>
        <p:nvSpPr>
          <p:cNvPr id="13" name="Date Placeholder 3"/>
          <p:cNvSpPr>
            <a:spLocks noGrp="1"/>
          </p:cNvSpPr>
          <p:nvPr>
            <p:ph type="dt" sz="half" idx="14"/>
          </p:nvPr>
        </p:nvSpPr>
        <p:spPr/>
        <p:txBody>
          <a:bodyPr/>
          <a:lstStyle>
            <a:lvl1pPr>
              <a:defRPr/>
            </a:lvl1pPr>
          </a:lstStyle>
          <a:p>
            <a:pPr>
              <a:defRPr/>
            </a:pPr>
            <a:endParaRPr lang="en-US"/>
          </a:p>
        </p:txBody>
      </p:sp>
      <p:sp>
        <p:nvSpPr>
          <p:cNvPr id="14" name="Footer Placeholder 4"/>
          <p:cNvSpPr>
            <a:spLocks noGrp="1"/>
          </p:cNvSpPr>
          <p:nvPr>
            <p:ph type="ftr" sz="quarter" idx="15"/>
          </p:nvPr>
        </p:nvSpPr>
        <p:spPr>
          <a:xfrm>
            <a:off x="4165600" y="6356351"/>
            <a:ext cx="3860800" cy="365125"/>
          </a:xfrm>
        </p:spPr>
        <p:txBody>
          <a:bodyPr/>
          <a:lstStyle>
            <a:lvl1pPr algn="ctr">
              <a:defRPr/>
            </a:lvl1pPr>
          </a:lstStyle>
          <a:p>
            <a:pPr>
              <a:defRPr/>
            </a:pPr>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bg>
      <p:bgRef idx="1002">
        <a:schemeClr val="bg2"/>
      </p:bgRef>
    </p:bg>
    <p:spTree>
      <p:nvGrpSpPr>
        <p:cNvPr id="1" name=""/>
        <p:cNvGrpSpPr/>
        <p:nvPr/>
      </p:nvGrpSpPr>
      <p:grpSpPr>
        <a:xfrm>
          <a:off x="0" y="0"/>
          <a:ext cx="0" cy="0"/>
          <a:chOff x="0" y="0"/>
          <a:chExt cx="0" cy="0"/>
        </a:xfrm>
      </p:grpSpPr>
      <p:grpSp>
        <p:nvGrpSpPr>
          <p:cNvPr id="4" name="Group 7"/>
          <p:cNvGrpSpPr>
            <a:grpSpLocks/>
          </p:cNvGrpSpPr>
          <p:nvPr/>
        </p:nvGrpSpPr>
        <p:grpSpPr bwMode="auto">
          <a:xfrm>
            <a:off x="0" y="1447800"/>
            <a:ext cx="12192000" cy="46038"/>
            <a:chOff x="0" y="1613647"/>
            <a:chExt cx="9144000" cy="45291"/>
          </a:xfrm>
        </p:grpSpPr>
        <p:cxnSp>
          <p:nvCxnSpPr>
            <p:cNvPr id="5" name="Straight Connector 4"/>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10"/>
          <p:cNvGrpSpPr>
            <a:grpSpLocks/>
          </p:cNvGrpSpPr>
          <p:nvPr/>
        </p:nvGrpSpPr>
        <p:grpSpPr bwMode="auto">
          <a:xfrm>
            <a:off x="0" y="4940300"/>
            <a:ext cx="12192000" cy="44450"/>
            <a:chOff x="0" y="1613647"/>
            <a:chExt cx="9144000" cy="45291"/>
          </a:xfrm>
        </p:grpSpPr>
        <p:cxnSp>
          <p:nvCxnSpPr>
            <p:cNvPr id="8" name="Straight Connector 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1" y="2133601"/>
            <a:ext cx="10970684" cy="1362075"/>
          </a:xfrm>
        </p:spPr>
        <p:txBody>
          <a:bodyPr anchor="b" anchorCtr="0"/>
          <a:lstStyle>
            <a:lvl1pPr algn="ctr">
              <a:defRPr sz="4800" b="1" cap="none" baseline="0"/>
            </a:lvl1pPr>
          </a:lstStyle>
          <a:p>
            <a:r>
              <a:rPr lang="en-US"/>
              <a:t>Click to edit Master title style</a:t>
            </a:r>
            <a:endParaRPr/>
          </a:p>
        </p:txBody>
      </p:sp>
      <p:sp>
        <p:nvSpPr>
          <p:cNvPr id="3" name="Text Placeholder 2"/>
          <p:cNvSpPr>
            <a:spLocks noGrp="1"/>
          </p:cNvSpPr>
          <p:nvPr>
            <p:ph type="body" idx="1"/>
          </p:nvPr>
        </p:nvSpPr>
        <p:spPr>
          <a:xfrm>
            <a:off x="609601" y="3529014"/>
            <a:ext cx="10970684" cy="1347787"/>
          </a:xfrm>
        </p:spPr>
        <p:txBody>
          <a:bodyPr anchor="t" anchorCtr="0"/>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Date Placeholder 3"/>
          <p:cNvSpPr>
            <a:spLocks noGrp="1"/>
          </p:cNvSpPr>
          <p:nvPr>
            <p:ph type="dt" sz="half" idx="10"/>
          </p:nvPr>
        </p:nvSpPr>
        <p:spPr/>
        <p:txBody>
          <a:bodyPr/>
          <a:lstStyle>
            <a:lvl1pPr>
              <a:defRPr/>
            </a:lvl1pPr>
          </a:lstStyle>
          <a:p>
            <a:pPr>
              <a:defRPr/>
            </a:pPr>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a:lvl1pPr>
          </a:lstStyle>
          <a:p>
            <a:pPr>
              <a:defRPr/>
            </a:pPr>
            <a:fld id="{EB8CB622-B501-F646-9BBE-1B45E6345F16}"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16"/>
          <p:cNvGrpSpPr>
            <a:grpSpLocks/>
          </p:cNvGrpSpPr>
          <p:nvPr/>
        </p:nvGrpSpPr>
        <p:grpSpPr bwMode="auto">
          <a:xfrm>
            <a:off x="0" y="1584325"/>
            <a:ext cx="12192000" cy="44450"/>
            <a:chOff x="0" y="1613647"/>
            <a:chExt cx="9144000" cy="45291"/>
          </a:xfrm>
        </p:grpSpPr>
        <p:cxnSp>
          <p:nvCxnSpPr>
            <p:cNvPr id="6" name="Straight Connector 5"/>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09600" y="2057401"/>
            <a:ext cx="524256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39840" y="2057401"/>
            <a:ext cx="524256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4778B486-2AA7-034B-A550-6ADEA04238F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584325"/>
            <a:ext cx="12192000" cy="44450"/>
            <a:chOff x="0" y="1613647"/>
            <a:chExt cx="9144000" cy="45291"/>
          </a:xfrm>
        </p:grpSpPr>
        <p:cxnSp>
          <p:nvCxnSpPr>
            <p:cNvPr id="8" name="Straight Connector 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9600" y="1734671"/>
            <a:ext cx="524256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514601"/>
            <a:ext cx="524256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39840" y="1734671"/>
            <a:ext cx="524256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514601"/>
            <a:ext cx="524256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Date Placeholder 6"/>
          <p:cNvSpPr>
            <a:spLocks noGrp="1"/>
          </p:cNvSpPr>
          <p:nvPr>
            <p:ph type="dt" sz="half" idx="10"/>
          </p:nvPr>
        </p:nvSpPr>
        <p:spPr/>
        <p:txBody>
          <a:bodyPr/>
          <a:lstStyle>
            <a:lvl1pPr>
              <a:defRPr/>
            </a:lvl1pPr>
          </a:lstStyle>
          <a:p>
            <a:pPr>
              <a:defRPr/>
            </a:pPr>
            <a:endParaRPr lang="en-US"/>
          </a:p>
        </p:txBody>
      </p:sp>
      <p:sp>
        <p:nvSpPr>
          <p:cNvPr id="11" name="Footer Placeholder 7"/>
          <p:cNvSpPr>
            <a:spLocks noGrp="1"/>
          </p:cNvSpPr>
          <p:nvPr>
            <p:ph type="ftr" sz="quarter" idx="11"/>
          </p:nvPr>
        </p:nvSpPr>
        <p:spPr/>
        <p:txBody>
          <a:bodyPr/>
          <a:lstStyle>
            <a:lvl1pPr>
              <a:defRPr/>
            </a:lvl1pPr>
          </a:lstStyle>
          <a:p>
            <a:pPr>
              <a:defRPr/>
            </a:pPr>
            <a:endParaRPr lang="en-US"/>
          </a:p>
        </p:txBody>
      </p:sp>
      <p:sp>
        <p:nvSpPr>
          <p:cNvPr id="12" name="Slide Number Placeholder 8"/>
          <p:cNvSpPr>
            <a:spLocks noGrp="1"/>
          </p:cNvSpPr>
          <p:nvPr>
            <p:ph type="sldNum" sz="quarter" idx="12"/>
          </p:nvPr>
        </p:nvSpPr>
        <p:spPr/>
        <p:txBody>
          <a:bodyPr/>
          <a:lstStyle>
            <a:lvl1pPr>
              <a:defRPr/>
            </a:lvl1pPr>
          </a:lstStyle>
          <a:p>
            <a:pPr>
              <a:defRPr/>
            </a:pPr>
            <a:fld id="{00011BD4-E861-4444-ADDD-36EEF4CD9E4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584325"/>
            <a:ext cx="12192000" cy="44450"/>
            <a:chOff x="0" y="1613647"/>
            <a:chExt cx="9144000" cy="45291"/>
          </a:xfrm>
        </p:grpSpPr>
        <p:cxnSp>
          <p:nvCxnSpPr>
            <p:cNvPr id="4" name="Straight Connector 3"/>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a:p>
        </p:txBody>
      </p:sp>
      <p:sp>
        <p:nvSpPr>
          <p:cNvPr id="7" name="Footer Placeholder 3"/>
          <p:cNvSpPr>
            <a:spLocks noGrp="1"/>
          </p:cNvSpPr>
          <p:nvPr>
            <p:ph type="ftr" sz="quarter" idx="11"/>
          </p:nvPr>
        </p:nvSpPr>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lvl1pPr>
          </a:lstStyle>
          <a:p>
            <a:pPr>
              <a:defRPr/>
            </a:pPr>
            <a:fld id="{897D5AAA-4AEE-AB49-8700-AF78DF6B551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34FA506-E261-FB45-ACCA-878D457A3EE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658906"/>
            <a:ext cx="4802719" cy="1162050"/>
          </a:xfrm>
        </p:spPr>
        <p:txBody>
          <a:bodyPr anchor="b"/>
          <a:lstStyle>
            <a:lvl1pPr algn="ctr">
              <a:defRPr sz="3600" b="1"/>
            </a:lvl1pPr>
          </a:lstStyle>
          <a:p>
            <a:r>
              <a:rPr lang="en-US"/>
              <a:t>Click to edit Master title style</a:t>
            </a:r>
            <a:endParaRPr/>
          </a:p>
        </p:txBody>
      </p:sp>
      <p:sp>
        <p:nvSpPr>
          <p:cNvPr id="3" name="Content Placeholder 2"/>
          <p:cNvSpPr>
            <a:spLocks noGrp="1"/>
          </p:cNvSpPr>
          <p:nvPr>
            <p:ph idx="1"/>
          </p:nvPr>
        </p:nvSpPr>
        <p:spPr>
          <a:xfrm>
            <a:off x="5964517" y="273051"/>
            <a:ext cx="5608320" cy="5778500"/>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09599" y="1905001"/>
            <a:ext cx="4802719" cy="3733800"/>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C02E629-06B8-A64C-8A41-54C45BAFB38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09600" y="2057400"/>
            <a:ext cx="10972800"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760884"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110" charset="0"/>
              </a:defRPr>
            </a:lvl1pPr>
          </a:lstStyle>
          <a:p>
            <a:pPr>
              <a:defRPr/>
            </a:pPr>
            <a:endParaRPr lang="en-US"/>
          </a:p>
        </p:txBody>
      </p:sp>
      <p:sp>
        <p:nvSpPr>
          <p:cNvPr id="5" name="Footer Placeholder 4"/>
          <p:cNvSpPr>
            <a:spLocks noGrp="1"/>
          </p:cNvSpPr>
          <p:nvPr>
            <p:ph type="ftr" sz="quarter" idx="3"/>
          </p:nvPr>
        </p:nvSpPr>
        <p:spPr>
          <a:xfrm>
            <a:off x="609600" y="6356351"/>
            <a:ext cx="38608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110" charset="0"/>
              </a:defRPr>
            </a:lvl1pPr>
          </a:lstStyle>
          <a:p>
            <a:pPr>
              <a:defRPr/>
            </a:pPr>
            <a:endParaRPr lang="en-US"/>
          </a:p>
        </p:txBody>
      </p:sp>
      <p:sp>
        <p:nvSpPr>
          <p:cNvPr id="6" name="Slide Number Placeholder 5"/>
          <p:cNvSpPr>
            <a:spLocks noGrp="1"/>
          </p:cNvSpPr>
          <p:nvPr>
            <p:ph type="sldNum" sz="quarter" idx="4"/>
          </p:nvPr>
        </p:nvSpPr>
        <p:spPr>
          <a:xfrm>
            <a:off x="5689600" y="6356351"/>
            <a:ext cx="8128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110" charset="0"/>
              </a:defRPr>
            </a:lvl1pPr>
          </a:lstStyle>
          <a:p>
            <a:pPr>
              <a:defRPr/>
            </a:pPr>
            <a:fld id="{43B3F6C5-BD0B-5747-BB87-C3B3E1D373DF}"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06" r:id="rId8"/>
    <p:sldLayoutId id="2147483707" r:id="rId9"/>
    <p:sldLayoutId id="2147483715" r:id="rId10"/>
    <p:sldLayoutId id="2147483716" r:id="rId11"/>
    <p:sldLayoutId id="2147483717" r:id="rId12"/>
  </p:sldLayoutIdLst>
  <p:txStyles>
    <p:titleStyle>
      <a:lvl1pPr algn="ctr" rtl="0" eaLnBrk="0" fontAlgn="base" hangingPunct="0">
        <a:spcBef>
          <a:spcPct val="0"/>
        </a:spcBef>
        <a:spcAft>
          <a:spcPct val="0"/>
        </a:spcAft>
        <a:defRPr sz="4800" b="1" kern="1200">
          <a:solidFill>
            <a:schemeClr val="tx1"/>
          </a:solidFill>
          <a:effectLst>
            <a:outerShdw blurRad="50800" dist="50800" dir="2700000" algn="tl" rotWithShape="0">
              <a:schemeClr val="bg1">
                <a:alpha val="30000"/>
              </a:schemeClr>
            </a:outerShdw>
          </a:effectLst>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2pPr>
      <a:lvl3pPr algn="ctr" rtl="0" eaLnBrk="0" fontAlgn="base" hangingPunct="0">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3pPr>
      <a:lvl4pPr algn="ctr" rtl="0" eaLnBrk="0" fontAlgn="base" hangingPunct="0">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4pPr>
      <a:lvl5pPr algn="ctr" rtl="0" eaLnBrk="0" fontAlgn="base" hangingPunct="0">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5pPr>
      <a:lvl6pPr marL="457200" algn="ctr" rtl="0" fontAlgn="base">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6pPr>
      <a:lvl7pPr marL="914400" algn="ctr" rtl="0" fontAlgn="base">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7pPr>
      <a:lvl8pPr marL="1371600" algn="ctr" rtl="0" fontAlgn="base">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8pPr>
      <a:lvl9pPr marL="1828800" algn="ctr" rtl="0" fontAlgn="base">
        <a:spcBef>
          <a:spcPct val="0"/>
        </a:spcBef>
        <a:spcAft>
          <a:spcPct val="0"/>
        </a:spcAft>
        <a:defRPr sz="4800" b="1">
          <a:solidFill>
            <a:schemeClr val="tx1"/>
          </a:solidFill>
          <a:latin typeface="Corbel" pitchFamily="-1" charset="0"/>
          <a:ea typeface="ＭＳ Ｐゴシック" pitchFamily="-1" charset="-128"/>
          <a:cs typeface="ＭＳ Ｐゴシック" pitchFamily="-1" charset="-128"/>
        </a:defRPr>
      </a:lvl9pPr>
    </p:titleStyle>
    <p:bodyStyle>
      <a:lvl1pPr marL="342900" indent="-342900" algn="l" rtl="0" eaLnBrk="0" fontAlgn="base" hangingPunct="0">
        <a:spcBef>
          <a:spcPct val="20000"/>
        </a:spcBef>
        <a:spcAft>
          <a:spcPct val="0"/>
        </a:spcAft>
        <a:buClr>
          <a:schemeClr val="accent1"/>
        </a:buClr>
        <a:buSzPct val="90000"/>
        <a:buFont typeface="Wingdings" pitchFamily="-110" charset="2"/>
        <a:buChar char=""/>
        <a:defRPr sz="2400"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ＭＳ Ｐゴシック" pitchFamily="-1" charset="-128"/>
        </a:defRPr>
      </a:lvl1pPr>
      <a:lvl2pPr marL="685800" indent="-336550" algn="l" rtl="0" eaLnBrk="0" fontAlgn="base" hangingPunct="0">
        <a:spcBef>
          <a:spcPct val="20000"/>
        </a:spcBef>
        <a:spcAft>
          <a:spcPct val="0"/>
        </a:spcAft>
        <a:buClr>
          <a:schemeClr val="accent2"/>
        </a:buClr>
        <a:buSzPct val="90000"/>
        <a:buFont typeface="Wingdings" pitchFamily="-110" charset="2"/>
        <a:buChar char=""/>
        <a:defRPr sz="2200"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2pPr>
      <a:lvl3pPr marL="1035050" indent="-349250" algn="l" rtl="0" eaLnBrk="0" fontAlgn="base" hangingPunct="0">
        <a:spcBef>
          <a:spcPct val="20000"/>
        </a:spcBef>
        <a:spcAft>
          <a:spcPct val="0"/>
        </a:spcAft>
        <a:buClr>
          <a:schemeClr val="accent1"/>
        </a:buClr>
        <a:buSzPct val="90000"/>
        <a:buFont typeface="Wingdings" pitchFamily="-110" charset="2"/>
        <a:buChar char=""/>
        <a:defRPr sz="2000"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3pPr>
      <a:lvl4pPr marL="1371600" indent="-336550" algn="l" rtl="0" eaLnBrk="0" fontAlgn="base" hangingPunct="0">
        <a:spcBef>
          <a:spcPct val="20000"/>
        </a:spcBef>
        <a:spcAft>
          <a:spcPct val="0"/>
        </a:spcAft>
        <a:buClr>
          <a:schemeClr val="accent2"/>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4pPr>
      <a:lvl5pPr marL="1720850" indent="-349250" algn="l" rtl="0" eaLnBrk="0" fontAlgn="base" hangingPunct="0">
        <a:spcBef>
          <a:spcPct val="20000"/>
        </a:spcBef>
        <a:spcAft>
          <a:spcPct val="0"/>
        </a:spcAft>
        <a:buClr>
          <a:schemeClr val="accent1"/>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9.png"/><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2.png"/><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3.png"/><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2.png"/><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3.png"/><Relationship Id="rId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3.png"/><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9.png"/><Relationship Id="rId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hyperlink" Target="https://www.youtube.com/watch?v=mlzxpkdXP58" TargetMode="External"/><Relationship Id="rId4" Type="http://schemas.openxmlformats.org/officeDocument/2006/relationships/image" Target="../media/image26.gif"/></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37.wmf"/></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757864" y="1447801"/>
            <a:ext cx="4910137" cy="2130425"/>
          </a:xfrm>
        </p:spPr>
        <p:txBody>
          <a:bodyPr/>
          <a:lstStyle/>
          <a:p>
            <a:pPr algn="ctr" fontAlgn="auto">
              <a:spcAft>
                <a:spcPts val="0"/>
              </a:spcAft>
              <a:defRPr/>
            </a:pPr>
            <a:r>
              <a:rPr lang="en-US" dirty="0"/>
              <a:t>Chapter 20</a:t>
            </a:r>
          </a:p>
        </p:txBody>
      </p:sp>
      <p:sp>
        <p:nvSpPr>
          <p:cNvPr id="13" name="Subtitle 12"/>
          <p:cNvSpPr>
            <a:spLocks noGrp="1"/>
          </p:cNvSpPr>
          <p:nvPr>
            <p:ph type="subTitle" idx="1"/>
          </p:nvPr>
        </p:nvSpPr>
        <p:spPr>
          <a:xfrm>
            <a:off x="5562600" y="3810001"/>
            <a:ext cx="4910138" cy="1039813"/>
          </a:xfrm>
        </p:spPr>
        <p:txBody>
          <a:bodyPr>
            <a:normAutofit lnSpcReduction="10000"/>
          </a:bodyPr>
          <a:lstStyle/>
          <a:p>
            <a:pPr algn="ctr" fontAlgn="auto">
              <a:spcAft>
                <a:spcPts val="0"/>
              </a:spcAft>
              <a:defRPr/>
            </a:pPr>
            <a:r>
              <a:rPr lang="en-US" sz="3200" dirty="0"/>
              <a:t>Symmetric Encryption and Message Confidentiality</a:t>
            </a:r>
          </a:p>
          <a:p>
            <a:pPr fontAlgn="auto">
              <a:spcAft>
                <a:spcPts val="0"/>
              </a:spcAft>
              <a:defRPr/>
            </a:pPr>
            <a:endParaRPr lang="en-US" dirty="0"/>
          </a:p>
        </p:txBody>
      </p:sp>
      <p:pic>
        <p:nvPicPr>
          <p:cNvPr id="11" name="Picture 10"/>
          <p:cNvPicPr>
            <a:picLocks noChangeAspect="1"/>
          </p:cNvPicPr>
          <p:nvPr/>
        </p:nvPicPr>
        <p:blipFill>
          <a:blip r:embed="rId3"/>
          <a:stretch>
            <a:fillRect/>
          </a:stretch>
        </p:blipFill>
        <p:spPr>
          <a:xfrm>
            <a:off x="2362200" y="1143001"/>
            <a:ext cx="2819400" cy="2109537"/>
          </a:xfrm>
          <a:prstGeom prst="rect">
            <a:avLst/>
          </a:prstGeom>
          <a:effectLst>
            <a:softEdge rad="254000"/>
          </a:effec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idx="4294967295"/>
          </p:nvPr>
        </p:nvSpPr>
        <p:spPr>
          <a:xfrm>
            <a:off x="9144000" y="457200"/>
            <a:ext cx="1295400" cy="6172200"/>
          </a:xfrm>
        </p:spPr>
        <p:txBody>
          <a:bodyPr vert="wordArtVert">
            <a:noAutofit/>
          </a:bodyPr>
          <a:lstStyle/>
          <a:p>
            <a:pPr algn="dist" eaLnBrk="1" fontAlgn="auto" hangingPunct="1">
              <a:spcAft>
                <a:spcPts val="0"/>
              </a:spcAft>
              <a:defRPr/>
            </a:pPr>
            <a:r>
              <a:rPr lang="en-US" sz="2400" dirty="0">
                <a:solidFill>
                  <a:srgbClr val="FFB91D"/>
                </a:solidFill>
                <a:ea typeface="+mj-ea"/>
                <a:cs typeface="+mj-cs"/>
              </a:rPr>
              <a:t>Cryptanalysis</a:t>
            </a:r>
          </a:p>
        </p:txBody>
      </p:sp>
      <p:pic>
        <p:nvPicPr>
          <p:cNvPr id="2" name="Picture 1"/>
          <p:cNvPicPr>
            <a:picLocks noChangeAspect="1" noChangeArrowheads="1"/>
          </p:cNvPicPr>
          <p:nvPr>
            <p:extLst/>
          </p:nvPr>
        </p:nvPicPr>
        <p:blipFill>
          <a:blip r:embed="rId3">
            <a:extLst>
              <a:ext uri="{28A0092B-C50C-407E-A947-70E740481C1C}">
                <a14:useLocalDpi xmlns:a14="http://schemas.microsoft.com/office/drawing/2010/main" val="0"/>
              </a:ext>
            </a:extLst>
          </a:blip>
          <a:srcRect/>
          <a:stretch>
            <a:fillRect/>
          </a:stretch>
        </p:blipFill>
        <p:spPr bwMode="auto">
          <a:xfrm>
            <a:off x="1752600" y="415926"/>
            <a:ext cx="7391400" cy="644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828800" y="0"/>
            <a:ext cx="1676400" cy="381000"/>
          </a:xfrm>
          <a:prstGeom prst="rect">
            <a:avLst/>
          </a:prstGeom>
          <a:noFill/>
        </p:spPr>
        <p:txBody>
          <a:bodyPr>
            <a:spAutoFit/>
          </a:bodyPr>
          <a:lstStyle/>
          <a:p>
            <a:pPr>
              <a:defRPr/>
            </a:pPr>
            <a:r>
              <a:rPr lang="en-US" b="1" dirty="0">
                <a:solidFill>
                  <a:srgbClr val="FFB91D"/>
                </a:solidFill>
                <a:latin typeface="+mn-lt"/>
              </a:rPr>
              <a:t>type of attack</a:t>
            </a:r>
          </a:p>
        </p:txBody>
      </p:sp>
      <p:sp>
        <p:nvSpPr>
          <p:cNvPr id="11" name="TextBox 10"/>
          <p:cNvSpPr txBox="1"/>
          <p:nvPr/>
        </p:nvSpPr>
        <p:spPr>
          <a:xfrm>
            <a:off x="4876801" y="0"/>
            <a:ext cx="2416175" cy="369888"/>
          </a:xfrm>
          <a:prstGeom prst="rect">
            <a:avLst/>
          </a:prstGeom>
          <a:noFill/>
        </p:spPr>
        <p:txBody>
          <a:bodyPr wrap="none">
            <a:spAutoFit/>
          </a:bodyPr>
          <a:lstStyle/>
          <a:p>
            <a:pPr>
              <a:defRPr/>
            </a:pPr>
            <a:r>
              <a:rPr lang="en-US" b="1" dirty="0">
                <a:solidFill>
                  <a:srgbClr val="FFB91D"/>
                </a:solidFill>
                <a:latin typeface="+mn-lt"/>
              </a:rPr>
              <a:t>known to cryptanalyst</a:t>
            </a:r>
          </a:p>
        </p:txBody>
      </p:sp>
    </p:spTree>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wrap="square" numCol="1" anchorCtr="0" compatLnSpc="1">
            <a:prstTxWarp prst="textNoShape">
              <a:avLst/>
            </a:prstTxWarp>
            <a:normAutofit/>
          </a:bodyPr>
          <a:lstStyle/>
          <a:p>
            <a:pPr eaLnBrk="1" hangingPunct="1">
              <a:defRPr/>
            </a:pPr>
            <a:r>
              <a:rPr lang="en-US" sz="4300" dirty="0">
                <a:solidFill>
                  <a:srgbClr val="FFB91D"/>
                </a:solidFill>
                <a:effectLst>
                  <a:outerShdw blurRad="38100" dist="38100" dir="2700000" algn="tl">
                    <a:srgbClr val="000000">
                      <a:alpha val="43137"/>
                    </a:srgbClr>
                  </a:outerShdw>
                </a:effectLst>
              </a:rPr>
              <a:t>Computationally Secure Encryption Schemes</a:t>
            </a:r>
          </a:p>
        </p:txBody>
      </p:sp>
      <p:sp>
        <p:nvSpPr>
          <p:cNvPr id="210947" name="Rectangle 3"/>
          <p:cNvSpPr>
            <a:spLocks noGrp="1" noChangeArrowheads="1"/>
          </p:cNvSpPr>
          <p:nvPr>
            <p:ph idx="1"/>
          </p:nvPr>
        </p:nvSpPr>
        <p:spPr>
          <a:xfrm>
            <a:off x="1981200" y="2209800"/>
            <a:ext cx="8229600" cy="4343400"/>
          </a:xfrm>
        </p:spPr>
        <p:txBody>
          <a:bodyPr wrap="square" numCol="1" anchor="t" anchorCtr="0" compatLnSpc="1">
            <a:prstTxWarp prst="textNoShape">
              <a:avLst/>
            </a:prstTxWarp>
          </a:bodyPr>
          <a:lstStyle/>
          <a:p>
            <a:pPr eaLnBrk="1" hangingPunct="1">
              <a:buFont typeface="Wingdings" pitchFamily="-1" charset="2"/>
              <a:buChar char=""/>
              <a:defRPr/>
            </a:pPr>
            <a:r>
              <a:rPr lang="en-US" dirty="0">
                <a:effectLst>
                  <a:outerShdw blurRad="38100" dist="38100" dir="2700000" algn="tl">
                    <a:srgbClr val="000000">
                      <a:alpha val="43137"/>
                    </a:srgbClr>
                  </a:outerShdw>
                </a:effectLst>
              </a:rPr>
              <a:t>Encryption is computationally secure if:</a:t>
            </a:r>
          </a:p>
          <a:p>
            <a:pPr lvl="1" eaLnBrk="1" hangingPunct="1">
              <a:buFont typeface="Wingdings" pitchFamily="-1" charset="2"/>
              <a:buChar char=""/>
              <a:defRPr/>
            </a:pPr>
            <a:r>
              <a:rPr lang="en-US" dirty="0">
                <a:effectLst>
                  <a:outerShdw blurRad="38100" dist="38100" dir="2700000" algn="tl">
                    <a:srgbClr val="000000">
                      <a:alpha val="43137"/>
                    </a:srgbClr>
                  </a:outerShdw>
                </a:effectLst>
              </a:rPr>
              <a:t>Cost of breaking cipher exceeds value of information</a:t>
            </a:r>
          </a:p>
          <a:p>
            <a:pPr lvl="1" eaLnBrk="1" hangingPunct="1">
              <a:buFont typeface="Wingdings" pitchFamily="-1" charset="2"/>
              <a:buChar char=""/>
              <a:defRPr/>
            </a:pPr>
            <a:r>
              <a:rPr lang="en-US" dirty="0">
                <a:effectLst>
                  <a:outerShdw blurRad="38100" dist="38100" dir="2700000" algn="tl">
                    <a:srgbClr val="000000">
                      <a:alpha val="43137"/>
                    </a:srgbClr>
                  </a:outerShdw>
                </a:effectLst>
              </a:rPr>
              <a:t>Time required to break cipher exceeds the useful lifetime of the information</a:t>
            </a:r>
          </a:p>
          <a:p>
            <a:pPr eaLnBrk="1" hangingPunct="1">
              <a:buFont typeface="Wingdings" pitchFamily="-1" charset="2"/>
              <a:buChar char=""/>
              <a:defRPr/>
            </a:pPr>
            <a:r>
              <a:rPr lang="en-US" dirty="0">
                <a:effectLst>
                  <a:outerShdw blurRad="38100" dist="38100" dir="2700000" algn="tl">
                    <a:srgbClr val="000000">
                      <a:alpha val="43137"/>
                    </a:srgbClr>
                  </a:outerShdw>
                </a:effectLst>
              </a:rPr>
              <a:t>Usually very difficult to estimate the amount of effort required to break</a:t>
            </a:r>
          </a:p>
          <a:p>
            <a:pPr eaLnBrk="1" hangingPunct="1">
              <a:buFont typeface="Wingdings" pitchFamily="-1" charset="2"/>
              <a:buChar char=""/>
              <a:defRPr/>
            </a:pPr>
            <a:r>
              <a:rPr lang="en-US" dirty="0">
                <a:effectLst>
                  <a:outerShdw blurRad="38100" dist="38100" dir="2700000" algn="tl">
                    <a:srgbClr val="000000">
                      <a:alpha val="43137"/>
                    </a:srgbClr>
                  </a:outerShdw>
                </a:effectLst>
              </a:rPr>
              <a:t>Can estimate time/cost of a brute-force attack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1524000" y="228600"/>
            <a:ext cx="3657600" cy="6275388"/>
          </a:xfrm>
        </p:spPr>
        <p:txBody>
          <a:bodyPr wrap="square" numCol="1" anchorCtr="0" compatLnSpc="1">
            <a:prstTxWarp prst="textNoShape">
              <a:avLst/>
            </a:prstTxWarp>
          </a:bodyPr>
          <a:lstStyle/>
          <a:p>
            <a:pPr eaLnBrk="1" hangingPunct="1">
              <a:defRPr/>
            </a:pPr>
            <a:r>
              <a:rPr lang="en-US" sz="3900">
                <a:solidFill>
                  <a:schemeClr val="accent1"/>
                </a:solidFill>
                <a:effectLst>
                  <a:outerShdw blurRad="38100" dist="38100" dir="2700000" algn="tl">
                    <a:srgbClr val="FFFFFF"/>
                  </a:outerShdw>
                </a:effectLst>
              </a:rPr>
              <a:t>Block Cipher Encryption</a:t>
            </a: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a:solidFill>
                  <a:schemeClr val="accent1"/>
                </a:solidFill>
                <a:effectLst>
                  <a:outerShdw blurRad="38100" dist="38100" dir="2700000" algn="tl">
                    <a:srgbClr val="FFFFFF"/>
                  </a:outerShdw>
                </a:effectLst>
              </a:rPr>
              <a:t/>
            </a:r>
            <a:br>
              <a:rPr lang="en-US">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t>
            </a:r>
            <a:r>
              <a:rPr lang="en-US" sz="3900">
                <a:solidFill>
                  <a:schemeClr val="accent1"/>
                </a:solidFill>
                <a:effectLst>
                  <a:outerShdw blurRad="38100" dist="38100" dir="2700000" algn="tl">
                    <a:srgbClr val="FFFFFF"/>
                  </a:outerShdw>
                </a:effectLst>
              </a:rPr>
              <a:t>Stream Encryption</a:t>
            </a:r>
          </a:p>
        </p:txBody>
      </p:sp>
      <p:pic>
        <p:nvPicPr>
          <p:cNvPr id="39939" name="Picture 3" descr="f3.pdf"/>
          <p:cNvPicPr>
            <a:picLocks noChangeAspect="1"/>
          </p:cNvPicPr>
          <p:nvPr/>
        </p:nvPicPr>
        <p:blipFill>
          <a:blip r:embed="rId3"/>
          <a:srcRect/>
          <a:stretch>
            <a:fillRect/>
          </a:stretch>
        </p:blipFill>
        <p:spPr bwMode="auto">
          <a:xfrm>
            <a:off x="5181600" y="0"/>
            <a:ext cx="5486400" cy="6858000"/>
          </a:xfrm>
          <a:prstGeom prst="rect">
            <a:avLst/>
          </a:prstGeom>
          <a:solidFill>
            <a:schemeClr val="accent1"/>
          </a:solidFill>
          <a:ln w="9525">
            <a:noFill/>
            <a:miter lim="800000"/>
            <a:headEnd/>
            <a:tailEnd/>
          </a:ln>
        </p:spPr>
      </p:pic>
      <p:pic>
        <p:nvPicPr>
          <p:cNvPr id="39940" name="Picture 4"/>
          <p:cNvPicPr>
            <a:picLocks noChangeAspect="1"/>
          </p:cNvPicPr>
          <p:nvPr/>
        </p:nvPicPr>
        <p:blipFill>
          <a:blip r:embed="rId4"/>
          <a:srcRect/>
          <a:stretch>
            <a:fillRect/>
          </a:stretch>
        </p:blipFill>
        <p:spPr bwMode="auto">
          <a:xfrm>
            <a:off x="2362201" y="2667000"/>
            <a:ext cx="1997075" cy="1676400"/>
          </a:xfrm>
          <a:prstGeom prst="rect">
            <a:avLst/>
          </a:prstGeom>
          <a:noFill/>
          <a:ln w="9525">
            <a:noFill/>
            <a:miter lim="800000"/>
            <a:headEnd/>
            <a:tailEnd/>
          </a:ln>
        </p:spPr>
      </p:pic>
    </p:spTree>
    <p:extLst>
      <p:ext uri="{BB962C8B-B14F-4D97-AF65-F5344CB8AC3E}">
        <p14:creationId xmlns:p14="http://schemas.microsoft.com/office/powerpoint/2010/main" val="212988949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38400" y="381000"/>
            <a:ext cx="8229600" cy="1143000"/>
          </a:xfrm>
        </p:spPr>
        <p:txBody>
          <a:bodyPr/>
          <a:lstStyle/>
          <a:p>
            <a:pPr eaLnBrk="1" hangingPunct="1">
              <a:defRPr/>
            </a:pPr>
            <a:r>
              <a:rPr lang="en-US" dirty="0">
                <a:solidFill>
                  <a:schemeClr val="accent1"/>
                </a:solidFill>
              </a:rPr>
              <a:t>Block &amp; Stream Ciphers</a:t>
            </a:r>
          </a:p>
        </p:txBody>
      </p:sp>
      <p:graphicFrame>
        <p:nvGraphicFramePr>
          <p:cNvPr id="12" name="Diagram 11"/>
          <p:cNvGraphicFramePr/>
          <p:nvPr>
            <p:extLst/>
          </p:nvPr>
        </p:nvGraphicFramePr>
        <p:xfrm>
          <a:off x="2245139" y="1905000"/>
          <a:ext cx="7811301" cy="4764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988" name="Picture 12"/>
          <p:cNvPicPr>
            <a:picLocks noChangeAspect="1"/>
          </p:cNvPicPr>
          <p:nvPr/>
        </p:nvPicPr>
        <p:blipFill>
          <a:blip r:embed="rId8"/>
          <a:srcRect/>
          <a:stretch>
            <a:fillRect/>
          </a:stretch>
        </p:blipFill>
        <p:spPr bwMode="auto">
          <a:xfrm>
            <a:off x="1524000" y="1"/>
            <a:ext cx="1447800" cy="1998663"/>
          </a:xfrm>
          <a:prstGeom prst="rect">
            <a:avLst/>
          </a:prstGeom>
          <a:noFill/>
          <a:ln w="9525">
            <a:noFill/>
            <a:miter lim="800000"/>
            <a:headEnd/>
            <a:tailEnd/>
          </a:ln>
        </p:spPr>
      </p:pic>
    </p:spTree>
    <p:extLst>
      <p:ext uri="{BB962C8B-B14F-4D97-AF65-F5344CB8AC3E}">
        <p14:creationId xmlns:p14="http://schemas.microsoft.com/office/powerpoint/2010/main" val="21290996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1905000" y="304800"/>
            <a:ext cx="3124200" cy="5513388"/>
          </a:xfrm>
        </p:spPr>
        <p:txBody>
          <a:bodyPr/>
          <a:lstStyle/>
          <a:p>
            <a:pPr eaLnBrk="1" fontAlgn="auto" hangingPunct="1">
              <a:spcAft>
                <a:spcPts val="0"/>
              </a:spcAft>
              <a:defRPr/>
            </a:pPr>
            <a:r>
              <a:rPr lang="en-US" dirty="0">
                <a:solidFill>
                  <a:srgbClr val="FFB91D"/>
                </a:solidFill>
                <a:ea typeface="+mj-ea"/>
                <a:cs typeface="+mj-cs"/>
              </a:rPr>
              <a:t>Feistel Cipher Structure</a:t>
            </a:r>
          </a:p>
        </p:txBody>
      </p:sp>
      <p:pic>
        <p:nvPicPr>
          <p:cNvPr id="27651" name="Picture 5" descr="f1.pdf"/>
          <p:cNvPicPr>
            <a:picLocks noChangeAspect="1"/>
          </p:cNvPicPr>
          <p:nvPr/>
        </p:nvPicPr>
        <p:blipFill>
          <a:blip r:embed="rId3"/>
          <a:srcRect/>
          <a:stretch>
            <a:fillRect/>
          </a:stretch>
        </p:blipFill>
        <p:spPr bwMode="auto">
          <a:xfrm>
            <a:off x="5368926" y="0"/>
            <a:ext cx="5299075" cy="6858000"/>
          </a:xfrm>
          <a:prstGeom prst="rect">
            <a:avLst/>
          </a:prstGeom>
          <a:solidFill>
            <a:schemeClr val="accent1"/>
          </a:solidFill>
          <a:ln w="9525">
            <a:noFill/>
            <a:miter lim="800000"/>
            <a:headEnd/>
            <a:tailEnd/>
          </a:ln>
        </p:spPr>
      </p:pic>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olidFill>
                <a:ea typeface="+mj-ea"/>
                <a:cs typeface="+mj-cs"/>
              </a:rPr>
              <a:t>Block Cipher Structure</a:t>
            </a:r>
          </a:p>
        </p:txBody>
      </p:sp>
      <p:sp>
        <p:nvSpPr>
          <p:cNvPr id="215043" name="Rectangle 3"/>
          <p:cNvSpPr>
            <a:spLocks noGrp="1" noChangeArrowheads="1"/>
          </p:cNvSpPr>
          <p:nvPr>
            <p:ph idx="1"/>
          </p:nvPr>
        </p:nvSpPr>
        <p:spPr>
          <a:xfrm>
            <a:off x="1981200" y="2057400"/>
            <a:ext cx="8229600" cy="2209800"/>
          </a:xfrm>
        </p:spPr>
        <p:txBody>
          <a:bodyPr wrap="square" numCol="1" anchor="t" anchorCtr="0" compatLnSpc="1">
            <a:prstTxWarp prst="textNoShape">
              <a:avLst/>
            </a:prstTxWarp>
          </a:bodyPr>
          <a:lstStyle/>
          <a:p>
            <a:pPr eaLnBrk="1" hangingPunct="1">
              <a:lnSpc>
                <a:spcPct val="90000"/>
              </a:lnSpc>
              <a:buFont typeface="Wingdings" pitchFamily="-1" charset="2"/>
              <a:buChar char=""/>
              <a:defRPr/>
            </a:pPr>
            <a:r>
              <a:rPr lang="en-US" sz="2600" dirty="0">
                <a:effectLst>
                  <a:outerShdw blurRad="38100" dist="38100" dir="2700000" algn="tl">
                    <a:srgbClr val="000000">
                      <a:alpha val="43137"/>
                    </a:srgbClr>
                  </a:outerShdw>
                </a:effectLst>
              </a:rPr>
              <a:t>Symmetric block cipher consists of:</a:t>
            </a:r>
          </a:p>
          <a:p>
            <a:pPr lvl="1"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A sequence of rounds</a:t>
            </a:r>
          </a:p>
          <a:p>
            <a:pPr lvl="1"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With substitutions and permutations controlled by the key</a:t>
            </a:r>
          </a:p>
          <a:p>
            <a:pPr eaLnBrk="1" hangingPunct="1">
              <a:lnSpc>
                <a:spcPct val="90000"/>
              </a:lnSpc>
              <a:buFont typeface="Wingdings" pitchFamily="-1" charset="2"/>
              <a:buChar char=""/>
              <a:defRPr/>
            </a:pPr>
            <a:r>
              <a:rPr lang="en-US" sz="2600" dirty="0">
                <a:effectLst>
                  <a:outerShdw blurRad="38100" dist="38100" dir="2700000" algn="tl">
                    <a:srgbClr val="000000">
                      <a:alpha val="43137"/>
                    </a:srgbClr>
                  </a:outerShdw>
                </a:effectLst>
              </a:rPr>
              <a:t>Parameters and design features:</a:t>
            </a:r>
          </a:p>
        </p:txBody>
      </p:sp>
      <p:graphicFrame>
        <p:nvGraphicFramePr>
          <p:cNvPr id="4" name="Diagram 3"/>
          <p:cNvGraphicFramePr/>
          <p:nvPr>
            <p:extLst>
              <p:ext uri="{D42A27DB-BD31-4B8C-83A1-F6EECF244321}">
                <p14:modId xmlns:p14="http://schemas.microsoft.com/office/powerpoint/2010/main" val="3262828511"/>
              </p:ext>
            </p:extLst>
          </p:nvPr>
        </p:nvGraphicFramePr>
        <p:xfrm>
          <a:off x="2133600" y="30480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1981200" y="1600200"/>
            <a:ext cx="3657600" cy="3962400"/>
          </a:xfrm>
        </p:spPr>
        <p:txBody>
          <a:bodyPr/>
          <a:lstStyle/>
          <a:p>
            <a:pPr marL="342900" indent="-342900" eaLnBrk="1" fontAlgn="auto" hangingPunct="1">
              <a:lnSpc>
                <a:spcPct val="90000"/>
              </a:lnSpc>
              <a:spcBef>
                <a:spcPts val="1400"/>
              </a:spcBef>
              <a:spcAft>
                <a:spcPts val="0"/>
              </a:spcAft>
              <a:buFont typeface="Wingdings" pitchFamily="2" charset="2"/>
              <a:buChar char=""/>
              <a:defRPr/>
            </a:pPr>
            <a:r>
              <a:rPr lang="en-US" dirty="0">
                <a:ea typeface="+mn-ea"/>
                <a:cs typeface="+mn-cs"/>
              </a:rPr>
              <a:t>Most widely used encryption scheme</a:t>
            </a:r>
          </a:p>
          <a:p>
            <a:pPr marL="342900" indent="-342900" eaLnBrk="1" fontAlgn="auto" hangingPunct="1">
              <a:lnSpc>
                <a:spcPct val="90000"/>
              </a:lnSpc>
              <a:spcBef>
                <a:spcPts val="1400"/>
              </a:spcBef>
              <a:spcAft>
                <a:spcPts val="0"/>
              </a:spcAft>
              <a:buFont typeface="Wingdings" pitchFamily="2" charset="2"/>
              <a:buChar char=""/>
              <a:defRPr/>
            </a:pPr>
            <a:r>
              <a:rPr lang="en-US" dirty="0">
                <a:ea typeface="+mn-ea"/>
                <a:cs typeface="+mn-cs"/>
              </a:rPr>
              <a:t>Adopted in 1977 by National Bureau of Standards</a:t>
            </a:r>
          </a:p>
          <a:p>
            <a:pPr marL="685800" lvl="1" indent="-336550" eaLnBrk="1" fontAlgn="auto" hangingPunct="1">
              <a:lnSpc>
                <a:spcPct val="90000"/>
              </a:lnSpc>
              <a:spcBef>
                <a:spcPts val="600"/>
              </a:spcBef>
              <a:spcAft>
                <a:spcPts val="0"/>
              </a:spcAft>
              <a:buFont typeface="Wingdings" pitchFamily="2" charset="2"/>
              <a:buChar char=""/>
              <a:defRPr/>
            </a:pPr>
            <a:r>
              <a:rPr lang="en-US" sz="1600" dirty="0">
                <a:ea typeface="+mn-ea"/>
              </a:rPr>
              <a:t>Now NIST</a:t>
            </a:r>
          </a:p>
          <a:p>
            <a:pPr marL="342900" indent="-342900" eaLnBrk="1" fontAlgn="auto" hangingPunct="1">
              <a:lnSpc>
                <a:spcPct val="90000"/>
              </a:lnSpc>
              <a:spcBef>
                <a:spcPts val="1400"/>
              </a:spcBef>
              <a:spcAft>
                <a:spcPts val="0"/>
              </a:spcAft>
              <a:buFont typeface="Wingdings" pitchFamily="2" charset="2"/>
              <a:buChar char=""/>
              <a:defRPr/>
            </a:pPr>
            <a:r>
              <a:rPr lang="en-US" dirty="0">
                <a:ea typeface="+mn-ea"/>
                <a:cs typeface="+mn-cs"/>
              </a:rPr>
              <a:t>FIPS PUB 46</a:t>
            </a:r>
          </a:p>
          <a:p>
            <a:pPr marL="342900" indent="-342900" eaLnBrk="1" fontAlgn="auto" hangingPunct="1">
              <a:lnSpc>
                <a:spcPct val="90000"/>
              </a:lnSpc>
              <a:spcBef>
                <a:spcPts val="1400"/>
              </a:spcBef>
              <a:spcAft>
                <a:spcPts val="0"/>
              </a:spcAft>
              <a:buFont typeface="Wingdings" pitchFamily="2" charset="2"/>
              <a:buChar char=""/>
              <a:defRPr/>
            </a:pPr>
            <a:r>
              <a:rPr lang="en-US" dirty="0">
                <a:ea typeface="+mn-ea"/>
                <a:cs typeface="+mn-cs"/>
              </a:rPr>
              <a:t>Algorithm is referred to as the Data Encryption Algorithm (DEA)</a:t>
            </a:r>
          </a:p>
          <a:p>
            <a:pPr marL="342900" indent="-342900" eaLnBrk="1" fontAlgn="auto" hangingPunct="1">
              <a:lnSpc>
                <a:spcPct val="90000"/>
              </a:lnSpc>
              <a:spcBef>
                <a:spcPts val="1400"/>
              </a:spcBef>
              <a:spcAft>
                <a:spcPts val="0"/>
              </a:spcAft>
              <a:buFont typeface="Wingdings" pitchFamily="2" charset="2"/>
              <a:buChar char=""/>
              <a:defRPr/>
            </a:pPr>
            <a:r>
              <a:rPr lang="en-US" dirty="0">
                <a:ea typeface="+mn-ea"/>
                <a:cs typeface="+mn-cs"/>
              </a:rPr>
              <a:t>Minor variation of the Feistel network</a:t>
            </a:r>
          </a:p>
        </p:txBody>
      </p:sp>
      <p:sp>
        <p:nvSpPr>
          <p:cNvPr id="31748" name="TextBox 20"/>
          <p:cNvSpPr txBox="1">
            <a:spLocks noChangeArrowheads="1"/>
          </p:cNvSpPr>
          <p:nvPr/>
        </p:nvSpPr>
        <p:spPr bwMode="auto">
          <a:xfrm>
            <a:off x="3497264" y="6194425"/>
            <a:ext cx="185737" cy="369888"/>
          </a:xfrm>
          <a:prstGeom prst="rect">
            <a:avLst/>
          </a:prstGeom>
          <a:noFill/>
          <a:ln w="9525">
            <a:noFill/>
            <a:miter lim="800000"/>
            <a:headEnd/>
            <a:tailEnd/>
          </a:ln>
        </p:spPr>
        <p:txBody>
          <a:bodyPr wrap="none">
            <a:prstTxWarp prst="textNoShape">
              <a:avLst/>
            </a:prstTxWarp>
            <a:spAutoFit/>
          </a:bodyPr>
          <a:lstStyle/>
          <a:p>
            <a:endParaRPr lang="en-US" dirty="0"/>
          </a:p>
        </p:txBody>
      </p:sp>
      <p:sp>
        <p:nvSpPr>
          <p:cNvPr id="5" name="Connector 4"/>
          <p:cNvSpPr/>
          <p:nvPr/>
        </p:nvSpPr>
        <p:spPr>
          <a:xfrm>
            <a:off x="6096000" y="1447800"/>
            <a:ext cx="4114800" cy="39624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6553200" y="1752600"/>
            <a:ext cx="3200400" cy="2971800"/>
          </a:xfrm>
          <a:prstGeom prst="rect">
            <a:avLst/>
          </a:prstGeom>
        </p:spPr>
        <p:txBody>
          <a:bodyPr vert="horz" wrap="square" lIns="91440" tIns="45720" rIns="91440" bIns="45720" numCol="1" rtlCol="0" anchor="b" anchorCtr="0" compatLnSpc="1">
            <a:prstTxWarp prst="textNoShape">
              <a:avLst/>
            </a:prstTxWarp>
            <a:normAutofit/>
          </a:bodyPr>
          <a:lstStyle/>
          <a:p>
            <a:pPr algn="ctr">
              <a:defRPr/>
            </a:pPr>
            <a:r>
              <a:rPr lang="en-US" sz="4000" b="1" dirty="0">
                <a:ln>
                  <a:solidFill>
                    <a:schemeClr val="bg1"/>
                  </a:solidFill>
                </a:ln>
                <a:solidFill>
                  <a:schemeClr val="accent2"/>
                </a:solidFill>
                <a:effectLst>
                  <a:outerShdw blurRad="38100" dist="38100" dir="2700000" algn="tl">
                    <a:srgbClr val="0064E2"/>
                  </a:outerShdw>
                </a:effectLst>
                <a:latin typeface="+mj-lt"/>
                <a:ea typeface="ＭＳ Ｐゴシック" pitchFamily="-1" charset="-128"/>
                <a:cs typeface="ＭＳ Ｐゴシック" pitchFamily="-1" charset="-128"/>
              </a:rPr>
              <a:t>Data </a:t>
            </a:r>
            <a:br>
              <a:rPr lang="en-US" sz="4000" b="1" dirty="0">
                <a:ln>
                  <a:solidFill>
                    <a:schemeClr val="bg1"/>
                  </a:solidFill>
                </a:ln>
                <a:solidFill>
                  <a:schemeClr val="accent2"/>
                </a:solidFill>
                <a:effectLst>
                  <a:outerShdw blurRad="38100" dist="38100" dir="2700000" algn="tl">
                    <a:srgbClr val="0064E2"/>
                  </a:outerShdw>
                </a:effectLst>
                <a:latin typeface="+mj-lt"/>
                <a:ea typeface="ＭＳ Ｐゴシック" pitchFamily="-1" charset="-128"/>
                <a:cs typeface="ＭＳ Ｐゴシック" pitchFamily="-1" charset="-128"/>
              </a:rPr>
            </a:br>
            <a:r>
              <a:rPr lang="en-US" sz="4000" b="1" dirty="0">
                <a:ln>
                  <a:solidFill>
                    <a:schemeClr val="bg1"/>
                  </a:solidFill>
                </a:ln>
                <a:solidFill>
                  <a:schemeClr val="accent2"/>
                </a:solidFill>
                <a:effectLst>
                  <a:outerShdw blurRad="38100" dist="38100" dir="2700000" algn="tl">
                    <a:srgbClr val="0064E2"/>
                  </a:outerShdw>
                </a:effectLst>
                <a:latin typeface="+mj-lt"/>
                <a:ea typeface="ＭＳ Ｐゴシック" pitchFamily="-1" charset="-128"/>
                <a:cs typeface="ＭＳ Ｐゴシック" pitchFamily="-1" charset="-128"/>
              </a:rPr>
              <a:t>Encryption Standard </a:t>
            </a:r>
            <a:br>
              <a:rPr lang="en-US" sz="4000" b="1" dirty="0">
                <a:ln>
                  <a:solidFill>
                    <a:schemeClr val="bg1"/>
                  </a:solidFill>
                </a:ln>
                <a:solidFill>
                  <a:schemeClr val="accent2"/>
                </a:solidFill>
                <a:effectLst>
                  <a:outerShdw blurRad="38100" dist="38100" dir="2700000" algn="tl">
                    <a:srgbClr val="0064E2"/>
                  </a:outerShdw>
                </a:effectLst>
                <a:latin typeface="+mj-lt"/>
                <a:ea typeface="ＭＳ Ｐゴシック" pitchFamily="-1" charset="-128"/>
                <a:cs typeface="ＭＳ Ｐゴシック" pitchFamily="-1" charset="-128"/>
              </a:rPr>
            </a:br>
            <a:r>
              <a:rPr lang="en-US" sz="4000" b="1" dirty="0">
                <a:ln>
                  <a:solidFill>
                    <a:schemeClr val="bg1"/>
                  </a:solidFill>
                </a:ln>
                <a:solidFill>
                  <a:schemeClr val="accent2"/>
                </a:solidFill>
                <a:effectLst>
                  <a:outerShdw blurRad="38100" dist="38100" dir="2700000" algn="tl">
                    <a:srgbClr val="0064E2"/>
                  </a:outerShdw>
                </a:effectLst>
                <a:latin typeface="+mj-lt"/>
                <a:ea typeface="ＭＳ Ｐゴシック" pitchFamily="-1" charset="-128"/>
                <a:cs typeface="ＭＳ Ｐゴシック" pitchFamily="-1" charset="-128"/>
              </a:rPr>
              <a:t>(DES)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4"/>
          <p:cNvSpPr>
            <a:spLocks noGrp="1"/>
          </p:cNvSpPr>
          <p:nvPr>
            <p:ph type="sldNum" sz="quarter" idx="12"/>
          </p:nvPr>
        </p:nvSpPr>
        <p:spPr/>
        <p:txBody>
          <a:bodyPr/>
          <a:lstStyle/>
          <a:p>
            <a:r>
              <a:rPr lang="en-US"/>
              <a:t>MS </a:t>
            </a:r>
            <a:fld id="{9FDD7C22-481F-4D32-BB91-0583196668EB}" type="slidenum">
              <a:rPr lang="en-US"/>
              <a:pPr/>
              <a:t>17</a:t>
            </a:fld>
            <a:endParaRPr lang="en-US"/>
          </a:p>
        </p:txBody>
      </p:sp>
      <p:sp>
        <p:nvSpPr>
          <p:cNvPr id="50178" name="Freeform 2"/>
          <p:cNvSpPr>
            <a:spLocks/>
          </p:cNvSpPr>
          <p:nvPr/>
        </p:nvSpPr>
        <p:spPr bwMode="auto">
          <a:xfrm>
            <a:off x="6521450" y="1905000"/>
            <a:ext cx="2190750" cy="95250"/>
          </a:xfrm>
          <a:custGeom>
            <a:avLst/>
            <a:gdLst>
              <a:gd name="T0" fmla="*/ 1380 w 1380"/>
              <a:gd name="T1" fmla="*/ 0 h 60"/>
              <a:gd name="T2" fmla="*/ 140 w 1380"/>
              <a:gd name="T3" fmla="*/ 0 h 60"/>
              <a:gd name="T4" fmla="*/ 0 w 1380"/>
              <a:gd name="T5" fmla="*/ 60 h 60"/>
            </a:gdLst>
            <a:ahLst/>
            <a:cxnLst>
              <a:cxn ang="0">
                <a:pos x="T0" y="T1"/>
              </a:cxn>
              <a:cxn ang="0">
                <a:pos x="T2" y="T3"/>
              </a:cxn>
              <a:cxn ang="0">
                <a:pos x="T4" y="T5"/>
              </a:cxn>
            </a:cxnLst>
            <a:rect l="0" t="0" r="r" b="b"/>
            <a:pathLst>
              <a:path w="1380" h="60">
                <a:moveTo>
                  <a:pt x="1380" y="0"/>
                </a:moveTo>
                <a:lnTo>
                  <a:pt x="140" y="0"/>
                </a:lnTo>
                <a:lnTo>
                  <a:pt x="0" y="60"/>
                </a:lnTo>
              </a:path>
            </a:pathLst>
          </a:custGeom>
          <a:noFill/>
          <a:ln w="19050" cmpd="sng">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79" name="Rectangle 3"/>
          <p:cNvSpPr>
            <a:spLocks noGrp="1" noChangeArrowheads="1"/>
          </p:cNvSpPr>
          <p:nvPr>
            <p:ph type="title"/>
          </p:nvPr>
        </p:nvSpPr>
        <p:spPr>
          <a:xfrm>
            <a:off x="1701800" y="215900"/>
            <a:ext cx="1689100" cy="673100"/>
          </a:xfrm>
        </p:spPr>
        <p:txBody>
          <a:bodyPr>
            <a:normAutofit fontScale="90000"/>
          </a:bodyPr>
          <a:lstStyle/>
          <a:p>
            <a:r>
              <a:rPr lang="en-US" dirty="0">
                <a:solidFill>
                  <a:srgbClr val="FFC000"/>
                </a:solidFill>
              </a:rPr>
              <a:t>DES</a:t>
            </a:r>
          </a:p>
        </p:txBody>
      </p:sp>
      <p:sp>
        <p:nvSpPr>
          <p:cNvPr id="50180" name="Rectangle 4"/>
          <p:cNvSpPr>
            <a:spLocks noChangeArrowheads="1"/>
          </p:cNvSpPr>
          <p:nvPr/>
        </p:nvSpPr>
        <p:spPr bwMode="auto">
          <a:xfrm>
            <a:off x="4800600" y="176213"/>
            <a:ext cx="2819400" cy="381000"/>
          </a:xfrm>
          <a:prstGeom prst="rect">
            <a:avLst/>
          </a:prstGeom>
          <a:solidFill>
            <a:schemeClr val="tx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81" name="Text Box 5"/>
          <p:cNvSpPr txBox="1">
            <a:spLocks noChangeArrowheads="1"/>
          </p:cNvSpPr>
          <p:nvPr/>
        </p:nvSpPr>
        <p:spPr bwMode="auto">
          <a:xfrm>
            <a:off x="5257800" y="176213"/>
            <a:ext cx="22749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64 bit plaintext block</a:t>
            </a:r>
          </a:p>
        </p:txBody>
      </p:sp>
      <p:sp>
        <p:nvSpPr>
          <p:cNvPr id="50182" name="AutoShape 6"/>
          <p:cNvSpPr>
            <a:spLocks noChangeArrowheads="1"/>
          </p:cNvSpPr>
          <p:nvPr/>
        </p:nvSpPr>
        <p:spPr bwMode="auto">
          <a:xfrm>
            <a:off x="5727700" y="785813"/>
            <a:ext cx="990600" cy="381000"/>
          </a:xfrm>
          <a:prstGeom prst="flowChartTerminator">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83" name="Text Box 7"/>
          <p:cNvSpPr txBox="1">
            <a:spLocks noChangeArrowheads="1"/>
          </p:cNvSpPr>
          <p:nvPr/>
        </p:nvSpPr>
        <p:spPr bwMode="auto">
          <a:xfrm>
            <a:off x="6019800" y="785813"/>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IP</a:t>
            </a:r>
          </a:p>
        </p:txBody>
      </p:sp>
      <p:sp>
        <p:nvSpPr>
          <p:cNvPr id="50184" name="Rectangle 8"/>
          <p:cNvSpPr>
            <a:spLocks noChangeArrowheads="1"/>
          </p:cNvSpPr>
          <p:nvPr/>
        </p:nvSpPr>
        <p:spPr bwMode="auto">
          <a:xfrm>
            <a:off x="3962400" y="1270000"/>
            <a:ext cx="1930400" cy="381000"/>
          </a:xfrm>
          <a:prstGeom prst="rect">
            <a:avLst/>
          </a:prstGeom>
          <a:solidFill>
            <a:srgbClr val="FFFF99"/>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85" name="Rectangle 9"/>
          <p:cNvSpPr>
            <a:spLocks noChangeArrowheads="1"/>
          </p:cNvSpPr>
          <p:nvPr/>
        </p:nvSpPr>
        <p:spPr bwMode="auto">
          <a:xfrm>
            <a:off x="6781800" y="1270000"/>
            <a:ext cx="1930400" cy="381000"/>
          </a:xfrm>
          <a:prstGeom prst="rect">
            <a:avLst/>
          </a:prstGeom>
          <a:solidFill>
            <a:srgbClr val="FFFF99"/>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86" name="Line 10"/>
          <p:cNvSpPr>
            <a:spLocks noChangeShapeType="1"/>
          </p:cNvSpPr>
          <p:nvPr/>
        </p:nvSpPr>
        <p:spPr bwMode="auto">
          <a:xfrm flipH="1">
            <a:off x="4826000" y="990600"/>
            <a:ext cx="901700" cy="279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87" name="Line 11"/>
          <p:cNvSpPr>
            <a:spLocks noChangeShapeType="1"/>
          </p:cNvSpPr>
          <p:nvPr/>
        </p:nvSpPr>
        <p:spPr bwMode="auto">
          <a:xfrm>
            <a:off x="6718300" y="990600"/>
            <a:ext cx="863600" cy="279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88" name="Text Box 12"/>
          <p:cNvSpPr txBox="1">
            <a:spLocks noChangeArrowheads="1"/>
          </p:cNvSpPr>
          <p:nvPr/>
        </p:nvSpPr>
        <p:spPr bwMode="auto">
          <a:xfrm>
            <a:off x="4622800" y="1270001"/>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L</a:t>
            </a:r>
            <a:r>
              <a:rPr lang="en-US" baseline="-25000">
                <a:solidFill>
                  <a:schemeClr val="bg2"/>
                </a:solidFill>
              </a:rPr>
              <a:t>0</a:t>
            </a:r>
          </a:p>
        </p:txBody>
      </p:sp>
      <p:sp>
        <p:nvSpPr>
          <p:cNvPr id="50189" name="Text Box 13"/>
          <p:cNvSpPr txBox="1">
            <a:spLocks noChangeArrowheads="1"/>
          </p:cNvSpPr>
          <p:nvPr/>
        </p:nvSpPr>
        <p:spPr bwMode="auto">
          <a:xfrm>
            <a:off x="7442200" y="1270001"/>
            <a:ext cx="600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solidFill>
                  <a:schemeClr val="bg2"/>
                </a:solidFill>
              </a:rPr>
              <a:t>R</a:t>
            </a:r>
            <a:r>
              <a:rPr lang="en-US" baseline="-25000">
                <a:solidFill>
                  <a:schemeClr val="bg2"/>
                </a:solidFill>
              </a:rPr>
              <a:t>0</a:t>
            </a:r>
          </a:p>
        </p:txBody>
      </p:sp>
      <p:sp>
        <p:nvSpPr>
          <p:cNvPr id="50190" name="Rectangle 14"/>
          <p:cNvSpPr>
            <a:spLocks noChangeArrowheads="1"/>
          </p:cNvSpPr>
          <p:nvPr/>
        </p:nvSpPr>
        <p:spPr bwMode="auto">
          <a:xfrm>
            <a:off x="3962400" y="2946400"/>
            <a:ext cx="1930400" cy="381000"/>
          </a:xfrm>
          <a:prstGeom prst="rect">
            <a:avLst/>
          </a:prstGeom>
          <a:solidFill>
            <a:srgbClr val="FFFF27"/>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91" name="Rectangle 15"/>
          <p:cNvSpPr>
            <a:spLocks noChangeArrowheads="1"/>
          </p:cNvSpPr>
          <p:nvPr/>
        </p:nvSpPr>
        <p:spPr bwMode="auto">
          <a:xfrm>
            <a:off x="6781800" y="2946400"/>
            <a:ext cx="1930400" cy="381000"/>
          </a:xfrm>
          <a:prstGeom prst="rect">
            <a:avLst/>
          </a:prstGeom>
          <a:solidFill>
            <a:srgbClr val="FFFF27"/>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92" name="Text Box 16"/>
          <p:cNvSpPr txBox="1">
            <a:spLocks noChangeArrowheads="1"/>
          </p:cNvSpPr>
          <p:nvPr/>
        </p:nvSpPr>
        <p:spPr bwMode="auto">
          <a:xfrm>
            <a:off x="4433889" y="2946401"/>
            <a:ext cx="9921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bg2"/>
                </a:solidFill>
              </a:rPr>
              <a:t>L</a:t>
            </a:r>
            <a:r>
              <a:rPr lang="en-US" baseline="-25000" dirty="0">
                <a:solidFill>
                  <a:schemeClr val="bg2"/>
                </a:solidFill>
              </a:rPr>
              <a:t>1</a:t>
            </a:r>
            <a:r>
              <a:rPr lang="en-US" dirty="0">
                <a:solidFill>
                  <a:schemeClr val="bg2"/>
                </a:solidFill>
              </a:rPr>
              <a:t>=R</a:t>
            </a:r>
            <a:r>
              <a:rPr lang="en-US" baseline="-25000" dirty="0">
                <a:solidFill>
                  <a:schemeClr val="bg2"/>
                </a:solidFill>
              </a:rPr>
              <a:t>0</a:t>
            </a:r>
          </a:p>
        </p:txBody>
      </p:sp>
      <p:sp>
        <p:nvSpPr>
          <p:cNvPr id="50193" name="Text Box 17"/>
          <p:cNvSpPr txBox="1">
            <a:spLocks noChangeArrowheads="1"/>
          </p:cNvSpPr>
          <p:nvPr/>
        </p:nvSpPr>
        <p:spPr bwMode="auto">
          <a:xfrm>
            <a:off x="6918326" y="2946401"/>
            <a:ext cx="1913979"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solidFill>
                  <a:schemeClr val="bg2"/>
                </a:solidFill>
              </a:rPr>
              <a:t>R</a:t>
            </a:r>
            <a:r>
              <a:rPr lang="en-US" baseline="-25000">
                <a:solidFill>
                  <a:schemeClr val="bg2"/>
                </a:solidFill>
              </a:rPr>
              <a:t>1</a:t>
            </a:r>
            <a:r>
              <a:rPr lang="en-US">
                <a:solidFill>
                  <a:schemeClr val="bg2"/>
                </a:solidFill>
              </a:rPr>
              <a:t>=L</a:t>
            </a:r>
            <a:r>
              <a:rPr lang="en-US" baseline="-25000">
                <a:solidFill>
                  <a:schemeClr val="bg2"/>
                </a:solidFill>
              </a:rPr>
              <a:t>0 </a:t>
            </a:r>
            <a:r>
              <a:rPr lang="en-US">
                <a:solidFill>
                  <a:schemeClr val="bg2"/>
                </a:solidFill>
              </a:rPr>
              <a:t>+ f(R</a:t>
            </a:r>
            <a:r>
              <a:rPr lang="en-US" baseline="-25000">
                <a:solidFill>
                  <a:schemeClr val="bg2"/>
                </a:solidFill>
              </a:rPr>
              <a:t>0</a:t>
            </a:r>
            <a:r>
              <a:rPr lang="en-US">
                <a:solidFill>
                  <a:schemeClr val="bg2"/>
                </a:solidFill>
              </a:rPr>
              <a:t>,K</a:t>
            </a:r>
            <a:r>
              <a:rPr lang="en-US" baseline="-25000">
                <a:solidFill>
                  <a:schemeClr val="bg2"/>
                </a:solidFill>
              </a:rPr>
              <a:t>1</a:t>
            </a:r>
            <a:r>
              <a:rPr lang="en-US">
                <a:solidFill>
                  <a:schemeClr val="bg2"/>
                </a:solidFill>
              </a:rPr>
              <a:t>)</a:t>
            </a:r>
            <a:endParaRPr lang="en-US" baseline="-25000">
              <a:solidFill>
                <a:schemeClr val="bg2"/>
              </a:solidFill>
            </a:endParaRPr>
          </a:p>
        </p:txBody>
      </p:sp>
      <p:cxnSp>
        <p:nvCxnSpPr>
          <p:cNvPr id="50194" name="AutoShape 18"/>
          <p:cNvCxnSpPr>
            <a:cxnSpLocks noChangeShapeType="1"/>
          </p:cNvCxnSpPr>
          <p:nvPr/>
        </p:nvCxnSpPr>
        <p:spPr bwMode="auto">
          <a:xfrm rot="5400000">
            <a:off x="6851651" y="1327151"/>
            <a:ext cx="485775" cy="1133475"/>
          </a:xfrm>
          <a:prstGeom prst="bentConnector2">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195" name="Line 19"/>
          <p:cNvSpPr>
            <a:spLocks noChangeShapeType="1"/>
          </p:cNvSpPr>
          <p:nvPr/>
        </p:nvSpPr>
        <p:spPr bwMode="auto">
          <a:xfrm>
            <a:off x="4813300" y="1651000"/>
            <a:ext cx="0" cy="304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96" name="Freeform 20"/>
          <p:cNvSpPr>
            <a:spLocks/>
          </p:cNvSpPr>
          <p:nvPr/>
        </p:nvSpPr>
        <p:spPr bwMode="auto">
          <a:xfrm>
            <a:off x="4813300" y="2133600"/>
            <a:ext cx="2844800" cy="812800"/>
          </a:xfrm>
          <a:custGeom>
            <a:avLst/>
            <a:gdLst>
              <a:gd name="T0" fmla="*/ 1792 w 1792"/>
              <a:gd name="T1" fmla="*/ 0 h 512"/>
              <a:gd name="T2" fmla="*/ 1792 w 1792"/>
              <a:gd name="T3" fmla="*/ 140 h 512"/>
              <a:gd name="T4" fmla="*/ 0 w 1792"/>
              <a:gd name="T5" fmla="*/ 420 h 512"/>
              <a:gd name="T6" fmla="*/ 0 w 1792"/>
              <a:gd name="T7" fmla="*/ 512 h 512"/>
            </a:gdLst>
            <a:ahLst/>
            <a:cxnLst>
              <a:cxn ang="0">
                <a:pos x="T0" y="T1"/>
              </a:cxn>
              <a:cxn ang="0">
                <a:pos x="T2" y="T3"/>
              </a:cxn>
              <a:cxn ang="0">
                <a:pos x="T4" y="T5"/>
              </a:cxn>
              <a:cxn ang="0">
                <a:pos x="T6" y="T7"/>
              </a:cxn>
            </a:cxnLst>
            <a:rect l="0" t="0" r="r" b="b"/>
            <a:pathLst>
              <a:path w="1792" h="512">
                <a:moveTo>
                  <a:pt x="1792" y="0"/>
                </a:moveTo>
                <a:lnTo>
                  <a:pt x="1792" y="140"/>
                </a:lnTo>
                <a:lnTo>
                  <a:pt x="0" y="420"/>
                </a:lnTo>
                <a:lnTo>
                  <a:pt x="0" y="512"/>
                </a:ln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97" name="Freeform 21"/>
          <p:cNvSpPr>
            <a:spLocks/>
          </p:cNvSpPr>
          <p:nvPr/>
        </p:nvSpPr>
        <p:spPr bwMode="auto">
          <a:xfrm>
            <a:off x="4813300" y="2330450"/>
            <a:ext cx="2851150" cy="615950"/>
          </a:xfrm>
          <a:custGeom>
            <a:avLst/>
            <a:gdLst>
              <a:gd name="T0" fmla="*/ 0 w 1796"/>
              <a:gd name="T1" fmla="*/ 0 h 388"/>
              <a:gd name="T2" fmla="*/ 0 w 1796"/>
              <a:gd name="T3" fmla="*/ 44 h 388"/>
              <a:gd name="T4" fmla="*/ 1796 w 1796"/>
              <a:gd name="T5" fmla="*/ 284 h 388"/>
              <a:gd name="T6" fmla="*/ 1796 w 1796"/>
              <a:gd name="T7" fmla="*/ 388 h 388"/>
            </a:gdLst>
            <a:ahLst/>
            <a:cxnLst>
              <a:cxn ang="0">
                <a:pos x="T0" y="T1"/>
              </a:cxn>
              <a:cxn ang="0">
                <a:pos x="T2" y="T3"/>
              </a:cxn>
              <a:cxn ang="0">
                <a:pos x="T4" y="T5"/>
              </a:cxn>
              <a:cxn ang="0">
                <a:pos x="T6" y="T7"/>
              </a:cxn>
            </a:cxnLst>
            <a:rect l="0" t="0" r="r" b="b"/>
            <a:pathLst>
              <a:path w="1796" h="388">
                <a:moveTo>
                  <a:pt x="0" y="0"/>
                </a:moveTo>
                <a:lnTo>
                  <a:pt x="0" y="44"/>
                </a:lnTo>
                <a:lnTo>
                  <a:pt x="1796" y="284"/>
                </a:lnTo>
                <a:lnTo>
                  <a:pt x="1796" y="388"/>
                </a:ln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98" name="Line 22"/>
          <p:cNvSpPr>
            <a:spLocks noChangeShapeType="1"/>
          </p:cNvSpPr>
          <p:nvPr/>
        </p:nvSpPr>
        <p:spPr bwMode="auto">
          <a:xfrm>
            <a:off x="5003800" y="2136775"/>
            <a:ext cx="844550"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nvGrpSpPr>
          <p:cNvPr id="50199" name="Group 23"/>
          <p:cNvGrpSpPr>
            <a:grpSpLocks/>
          </p:cNvGrpSpPr>
          <p:nvPr/>
        </p:nvGrpSpPr>
        <p:grpSpPr bwMode="auto">
          <a:xfrm>
            <a:off x="5848350" y="1778000"/>
            <a:ext cx="685800" cy="685800"/>
            <a:chOff x="2880" y="1872"/>
            <a:chExt cx="432" cy="432"/>
          </a:xfrm>
        </p:grpSpPr>
        <p:sp>
          <p:nvSpPr>
            <p:cNvPr id="50200" name="Oval 24"/>
            <p:cNvSpPr>
              <a:spLocks noChangeArrowheads="1"/>
            </p:cNvSpPr>
            <p:nvPr/>
          </p:nvSpPr>
          <p:spPr bwMode="auto">
            <a:xfrm>
              <a:off x="2880" y="1872"/>
              <a:ext cx="432" cy="432"/>
            </a:xfrm>
            <a:prstGeom prst="ellipse">
              <a:avLst/>
            </a:prstGeom>
            <a:solidFill>
              <a:srgbClr val="00FF00"/>
            </a:solidFill>
            <a:ln w="1905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01" name="Text Box 25"/>
            <p:cNvSpPr txBox="1">
              <a:spLocks noChangeArrowheads="1"/>
            </p:cNvSpPr>
            <p:nvPr/>
          </p:nvSpPr>
          <p:spPr bwMode="auto">
            <a:xfrm>
              <a:off x="3000" y="1936"/>
              <a:ext cx="2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bg2"/>
                  </a:solidFill>
                </a:rPr>
                <a:t>f</a:t>
              </a:r>
              <a:endParaRPr lang="en-US" baseline="-25000">
                <a:solidFill>
                  <a:schemeClr val="bg2"/>
                </a:solidFill>
              </a:endParaRPr>
            </a:p>
          </p:txBody>
        </p:sp>
      </p:grpSp>
      <p:sp>
        <p:nvSpPr>
          <p:cNvPr id="50202" name="AutoShape 26"/>
          <p:cNvSpPr>
            <a:spLocks noChangeArrowheads="1"/>
          </p:cNvSpPr>
          <p:nvPr/>
        </p:nvSpPr>
        <p:spPr bwMode="auto">
          <a:xfrm>
            <a:off x="4622800" y="1955800"/>
            <a:ext cx="381000" cy="381000"/>
          </a:xfrm>
          <a:prstGeom prst="flowChartOr">
            <a:avLst/>
          </a:prstGeom>
          <a:solidFill>
            <a:srgbClr val="00FF00"/>
          </a:solidFill>
          <a:ln w="254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03" name="Text Box 27"/>
          <p:cNvSpPr txBox="1">
            <a:spLocks noChangeArrowheads="1"/>
          </p:cNvSpPr>
          <p:nvPr/>
        </p:nvSpPr>
        <p:spPr bwMode="auto">
          <a:xfrm>
            <a:off x="8740776" y="1684338"/>
            <a:ext cx="202972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2"/>
                </a:solidFill>
              </a:rPr>
              <a:t>K</a:t>
            </a:r>
            <a:r>
              <a:rPr lang="en-US" sz="2000" baseline="-25000">
                <a:solidFill>
                  <a:schemeClr val="tx2"/>
                </a:solidFill>
              </a:rPr>
              <a:t>1</a:t>
            </a:r>
            <a:r>
              <a:rPr lang="en-US" sz="2000">
                <a:solidFill>
                  <a:schemeClr val="tx2"/>
                </a:solidFill>
              </a:rPr>
              <a:t> (derived from</a:t>
            </a:r>
            <a:br>
              <a:rPr lang="en-US" sz="2000">
                <a:solidFill>
                  <a:schemeClr val="tx2"/>
                </a:solidFill>
              </a:rPr>
            </a:br>
            <a:r>
              <a:rPr lang="en-US" sz="2000">
                <a:solidFill>
                  <a:schemeClr val="tx2"/>
                </a:solidFill>
              </a:rPr>
              <a:t>        56 bit key)</a:t>
            </a:r>
          </a:p>
        </p:txBody>
      </p:sp>
      <p:sp>
        <p:nvSpPr>
          <p:cNvPr id="50204" name="Freeform 28"/>
          <p:cNvSpPr>
            <a:spLocks/>
          </p:cNvSpPr>
          <p:nvPr/>
        </p:nvSpPr>
        <p:spPr bwMode="auto">
          <a:xfrm>
            <a:off x="6521450" y="4216400"/>
            <a:ext cx="2190750" cy="95250"/>
          </a:xfrm>
          <a:custGeom>
            <a:avLst/>
            <a:gdLst>
              <a:gd name="T0" fmla="*/ 1380 w 1380"/>
              <a:gd name="T1" fmla="*/ 0 h 60"/>
              <a:gd name="T2" fmla="*/ 140 w 1380"/>
              <a:gd name="T3" fmla="*/ 0 h 60"/>
              <a:gd name="T4" fmla="*/ 0 w 1380"/>
              <a:gd name="T5" fmla="*/ 60 h 60"/>
            </a:gdLst>
            <a:ahLst/>
            <a:cxnLst>
              <a:cxn ang="0">
                <a:pos x="T0" y="T1"/>
              </a:cxn>
              <a:cxn ang="0">
                <a:pos x="T2" y="T3"/>
              </a:cxn>
              <a:cxn ang="0">
                <a:pos x="T4" y="T5"/>
              </a:cxn>
            </a:cxnLst>
            <a:rect l="0" t="0" r="r" b="b"/>
            <a:pathLst>
              <a:path w="1380" h="60">
                <a:moveTo>
                  <a:pt x="1380" y="0"/>
                </a:moveTo>
                <a:lnTo>
                  <a:pt x="140" y="0"/>
                </a:lnTo>
                <a:lnTo>
                  <a:pt x="0" y="60"/>
                </a:lnTo>
              </a:path>
            </a:pathLst>
          </a:custGeom>
          <a:noFill/>
          <a:ln w="19050" cmpd="sng">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05" name="Rectangle 29"/>
          <p:cNvSpPr>
            <a:spLocks noChangeArrowheads="1"/>
          </p:cNvSpPr>
          <p:nvPr/>
        </p:nvSpPr>
        <p:spPr bwMode="auto">
          <a:xfrm>
            <a:off x="3962400" y="5257800"/>
            <a:ext cx="1930400" cy="38100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06" name="Rectangle 30"/>
          <p:cNvSpPr>
            <a:spLocks noChangeArrowheads="1"/>
          </p:cNvSpPr>
          <p:nvPr/>
        </p:nvSpPr>
        <p:spPr bwMode="auto">
          <a:xfrm>
            <a:off x="6781800" y="5257800"/>
            <a:ext cx="1930400" cy="38100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07" name="Text Box 31"/>
          <p:cNvSpPr txBox="1">
            <a:spLocks noChangeArrowheads="1"/>
          </p:cNvSpPr>
          <p:nvPr/>
        </p:nvSpPr>
        <p:spPr bwMode="auto">
          <a:xfrm>
            <a:off x="7316788" y="5237163"/>
            <a:ext cx="108346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bg2"/>
                </a:solidFill>
              </a:rPr>
              <a:t>L</a:t>
            </a:r>
            <a:r>
              <a:rPr lang="en-US" baseline="-25000" dirty="0">
                <a:solidFill>
                  <a:schemeClr val="bg2"/>
                </a:solidFill>
              </a:rPr>
              <a:t>16</a:t>
            </a:r>
            <a:r>
              <a:rPr lang="en-US" dirty="0">
                <a:solidFill>
                  <a:schemeClr val="bg2"/>
                </a:solidFill>
              </a:rPr>
              <a:t>=R</a:t>
            </a:r>
            <a:r>
              <a:rPr lang="en-US" baseline="-25000" dirty="0">
                <a:solidFill>
                  <a:schemeClr val="bg2"/>
                </a:solidFill>
              </a:rPr>
              <a:t>15</a:t>
            </a:r>
          </a:p>
        </p:txBody>
      </p:sp>
      <p:cxnSp>
        <p:nvCxnSpPr>
          <p:cNvPr id="50208" name="AutoShape 32"/>
          <p:cNvCxnSpPr>
            <a:cxnSpLocks noChangeShapeType="1"/>
          </p:cNvCxnSpPr>
          <p:nvPr/>
        </p:nvCxnSpPr>
        <p:spPr bwMode="auto">
          <a:xfrm rot="5400000">
            <a:off x="6851651" y="3638551"/>
            <a:ext cx="485775" cy="1133475"/>
          </a:xfrm>
          <a:prstGeom prst="bentConnector2">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209" name="Line 33"/>
          <p:cNvSpPr>
            <a:spLocks noChangeShapeType="1"/>
          </p:cNvSpPr>
          <p:nvPr/>
        </p:nvSpPr>
        <p:spPr bwMode="auto">
          <a:xfrm>
            <a:off x="4813300" y="3962400"/>
            <a:ext cx="0" cy="304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10" name="Line 34"/>
          <p:cNvSpPr>
            <a:spLocks noChangeShapeType="1"/>
          </p:cNvSpPr>
          <p:nvPr/>
        </p:nvSpPr>
        <p:spPr bwMode="auto">
          <a:xfrm>
            <a:off x="5003800" y="4448175"/>
            <a:ext cx="844550"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nvGrpSpPr>
          <p:cNvPr id="50211" name="Group 35"/>
          <p:cNvGrpSpPr>
            <a:grpSpLocks/>
          </p:cNvGrpSpPr>
          <p:nvPr/>
        </p:nvGrpSpPr>
        <p:grpSpPr bwMode="auto">
          <a:xfrm>
            <a:off x="5848350" y="4089400"/>
            <a:ext cx="685800" cy="685800"/>
            <a:chOff x="2880" y="1872"/>
            <a:chExt cx="432" cy="432"/>
          </a:xfrm>
        </p:grpSpPr>
        <p:sp>
          <p:nvSpPr>
            <p:cNvPr id="50212" name="Oval 36"/>
            <p:cNvSpPr>
              <a:spLocks noChangeArrowheads="1"/>
            </p:cNvSpPr>
            <p:nvPr/>
          </p:nvSpPr>
          <p:spPr bwMode="auto">
            <a:xfrm>
              <a:off x="2880" y="1872"/>
              <a:ext cx="432" cy="432"/>
            </a:xfrm>
            <a:prstGeom prst="ellipse">
              <a:avLst/>
            </a:prstGeom>
            <a:solidFill>
              <a:srgbClr val="00FF00"/>
            </a:solidFill>
            <a:ln w="1905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13" name="Text Box 37"/>
            <p:cNvSpPr txBox="1">
              <a:spLocks noChangeArrowheads="1"/>
            </p:cNvSpPr>
            <p:nvPr/>
          </p:nvSpPr>
          <p:spPr bwMode="auto">
            <a:xfrm>
              <a:off x="3000" y="1936"/>
              <a:ext cx="2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bg2"/>
                  </a:solidFill>
                </a:rPr>
                <a:t>f</a:t>
              </a:r>
              <a:endParaRPr lang="en-US" baseline="-25000">
                <a:solidFill>
                  <a:schemeClr val="bg2"/>
                </a:solidFill>
              </a:endParaRPr>
            </a:p>
          </p:txBody>
        </p:sp>
      </p:grpSp>
      <p:sp>
        <p:nvSpPr>
          <p:cNvPr id="50214" name="AutoShape 38"/>
          <p:cNvSpPr>
            <a:spLocks noChangeArrowheads="1"/>
          </p:cNvSpPr>
          <p:nvPr/>
        </p:nvSpPr>
        <p:spPr bwMode="auto">
          <a:xfrm>
            <a:off x="4622800" y="4267200"/>
            <a:ext cx="381000" cy="381000"/>
          </a:xfrm>
          <a:prstGeom prst="flowChartOr">
            <a:avLst/>
          </a:prstGeom>
          <a:solidFill>
            <a:srgbClr val="00FF00"/>
          </a:solidFill>
          <a:ln w="254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15" name="Text Box 39"/>
          <p:cNvSpPr txBox="1">
            <a:spLocks noChangeArrowheads="1"/>
          </p:cNvSpPr>
          <p:nvPr/>
        </p:nvSpPr>
        <p:spPr bwMode="auto">
          <a:xfrm>
            <a:off x="8740776" y="3995738"/>
            <a:ext cx="21242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2"/>
                </a:solidFill>
              </a:rPr>
              <a:t>K</a:t>
            </a:r>
            <a:r>
              <a:rPr lang="en-US" sz="2000" baseline="-25000">
                <a:solidFill>
                  <a:schemeClr val="tx2"/>
                </a:solidFill>
              </a:rPr>
              <a:t>16</a:t>
            </a:r>
            <a:r>
              <a:rPr lang="en-US" sz="2000">
                <a:solidFill>
                  <a:schemeClr val="tx2"/>
                </a:solidFill>
              </a:rPr>
              <a:t> (derived from</a:t>
            </a:r>
            <a:br>
              <a:rPr lang="en-US" sz="2000">
                <a:solidFill>
                  <a:schemeClr val="tx2"/>
                </a:solidFill>
              </a:rPr>
            </a:br>
            <a:r>
              <a:rPr lang="en-US" sz="2000">
                <a:solidFill>
                  <a:schemeClr val="tx2"/>
                </a:solidFill>
              </a:rPr>
              <a:t>        56 bit key)</a:t>
            </a:r>
            <a:endParaRPr lang="en-US" sz="2000" baseline="-25000">
              <a:solidFill>
                <a:schemeClr val="tx2"/>
              </a:solidFill>
            </a:endParaRPr>
          </a:p>
        </p:txBody>
      </p:sp>
      <p:sp>
        <p:nvSpPr>
          <p:cNvPr id="50216" name="AutoShape 40"/>
          <p:cNvSpPr>
            <a:spLocks noChangeArrowheads="1"/>
          </p:cNvSpPr>
          <p:nvPr/>
        </p:nvSpPr>
        <p:spPr bwMode="auto">
          <a:xfrm>
            <a:off x="5727700" y="5689600"/>
            <a:ext cx="990600" cy="381000"/>
          </a:xfrm>
          <a:prstGeom prst="flowChartTerminator">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17" name="Text Box 41"/>
          <p:cNvSpPr txBox="1">
            <a:spLocks noChangeArrowheads="1"/>
          </p:cNvSpPr>
          <p:nvPr/>
        </p:nvSpPr>
        <p:spPr bwMode="auto">
          <a:xfrm>
            <a:off x="6019800" y="5689600"/>
            <a:ext cx="5549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IP</a:t>
            </a:r>
            <a:r>
              <a:rPr lang="en-US" sz="2000" baseline="30000">
                <a:solidFill>
                  <a:schemeClr val="bg2"/>
                </a:solidFill>
              </a:rPr>
              <a:t>-1</a:t>
            </a:r>
          </a:p>
        </p:txBody>
      </p:sp>
      <p:sp>
        <p:nvSpPr>
          <p:cNvPr id="50218" name="Line 42"/>
          <p:cNvSpPr>
            <a:spLocks noChangeShapeType="1"/>
          </p:cNvSpPr>
          <p:nvPr/>
        </p:nvSpPr>
        <p:spPr bwMode="auto">
          <a:xfrm>
            <a:off x="3073400" y="3670300"/>
            <a:ext cx="68580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19" name="Text Box 43"/>
          <p:cNvSpPr txBox="1">
            <a:spLocks noChangeArrowheads="1"/>
          </p:cNvSpPr>
          <p:nvPr/>
        </p:nvSpPr>
        <p:spPr bwMode="auto">
          <a:xfrm>
            <a:off x="1703512" y="3486150"/>
            <a:ext cx="2011238" cy="369332"/>
          </a:xfrm>
          <a:prstGeom prst="rect">
            <a:avLst/>
          </a:prstGeom>
          <a:solidFill>
            <a:srgbClr val="99FF99"/>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bg2"/>
                </a:solidFill>
              </a:rPr>
              <a:t>repeat 16 times…</a:t>
            </a:r>
          </a:p>
        </p:txBody>
      </p:sp>
      <p:sp>
        <p:nvSpPr>
          <p:cNvPr id="50220" name="Rectangle 44"/>
          <p:cNvSpPr>
            <a:spLocks noChangeArrowheads="1"/>
          </p:cNvSpPr>
          <p:nvPr/>
        </p:nvSpPr>
        <p:spPr bwMode="auto">
          <a:xfrm>
            <a:off x="4813300" y="6299200"/>
            <a:ext cx="2819400" cy="38100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21" name="Text Box 45"/>
          <p:cNvSpPr txBox="1">
            <a:spLocks noChangeArrowheads="1"/>
          </p:cNvSpPr>
          <p:nvPr/>
        </p:nvSpPr>
        <p:spPr bwMode="auto">
          <a:xfrm>
            <a:off x="5270500" y="6299200"/>
            <a:ext cx="24160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64 bit ciphertext block</a:t>
            </a:r>
          </a:p>
        </p:txBody>
      </p:sp>
      <p:sp>
        <p:nvSpPr>
          <p:cNvPr id="50222" name="Line 46"/>
          <p:cNvSpPr>
            <a:spLocks noChangeShapeType="1"/>
          </p:cNvSpPr>
          <p:nvPr/>
        </p:nvSpPr>
        <p:spPr bwMode="auto">
          <a:xfrm>
            <a:off x="4800600" y="5638800"/>
            <a:ext cx="927100" cy="2349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23" name="Line 47"/>
          <p:cNvSpPr>
            <a:spLocks noChangeShapeType="1"/>
          </p:cNvSpPr>
          <p:nvPr/>
        </p:nvSpPr>
        <p:spPr bwMode="auto">
          <a:xfrm flipH="1">
            <a:off x="6718300" y="5638800"/>
            <a:ext cx="946150" cy="2349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24" name="Line 48"/>
          <p:cNvSpPr>
            <a:spLocks noChangeShapeType="1"/>
          </p:cNvSpPr>
          <p:nvPr/>
        </p:nvSpPr>
        <p:spPr bwMode="auto">
          <a:xfrm>
            <a:off x="6196013" y="557213"/>
            <a:ext cx="0" cy="228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25" name="Line 49"/>
          <p:cNvSpPr>
            <a:spLocks noChangeShapeType="1"/>
          </p:cNvSpPr>
          <p:nvPr/>
        </p:nvSpPr>
        <p:spPr bwMode="auto">
          <a:xfrm>
            <a:off x="6196013" y="6070600"/>
            <a:ext cx="0" cy="228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26" name="Text Box 50"/>
          <p:cNvSpPr txBox="1">
            <a:spLocks noChangeArrowheads="1"/>
          </p:cNvSpPr>
          <p:nvPr/>
        </p:nvSpPr>
        <p:spPr bwMode="auto">
          <a:xfrm>
            <a:off x="3911601" y="5251450"/>
            <a:ext cx="22209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dirty="0">
                <a:solidFill>
                  <a:schemeClr val="bg2"/>
                </a:solidFill>
              </a:rPr>
              <a:t>R</a:t>
            </a:r>
            <a:r>
              <a:rPr lang="en-US" sz="1600" baseline="-25000" dirty="0">
                <a:solidFill>
                  <a:schemeClr val="bg2"/>
                </a:solidFill>
              </a:rPr>
              <a:t>16</a:t>
            </a:r>
            <a:r>
              <a:rPr lang="en-US" sz="1600" dirty="0">
                <a:solidFill>
                  <a:schemeClr val="bg2"/>
                </a:solidFill>
              </a:rPr>
              <a:t>=L</a:t>
            </a:r>
            <a:r>
              <a:rPr lang="en-US" sz="1600" baseline="-25000" dirty="0">
                <a:solidFill>
                  <a:schemeClr val="bg2"/>
                </a:solidFill>
              </a:rPr>
              <a:t>15 </a:t>
            </a:r>
            <a:r>
              <a:rPr lang="en-US" sz="1600" dirty="0">
                <a:solidFill>
                  <a:schemeClr val="bg2"/>
                </a:solidFill>
              </a:rPr>
              <a:t>+ f(R</a:t>
            </a:r>
            <a:r>
              <a:rPr lang="en-US" sz="1600" baseline="-25000" dirty="0">
                <a:solidFill>
                  <a:schemeClr val="bg2"/>
                </a:solidFill>
              </a:rPr>
              <a:t>15</a:t>
            </a:r>
            <a:r>
              <a:rPr lang="en-US" sz="1600" dirty="0">
                <a:solidFill>
                  <a:schemeClr val="bg2"/>
                </a:solidFill>
              </a:rPr>
              <a:t>,K</a:t>
            </a:r>
            <a:r>
              <a:rPr lang="en-US" sz="1600" baseline="-25000" dirty="0">
                <a:solidFill>
                  <a:schemeClr val="bg2"/>
                </a:solidFill>
              </a:rPr>
              <a:t>16</a:t>
            </a:r>
            <a:r>
              <a:rPr lang="en-US" sz="1600" dirty="0">
                <a:solidFill>
                  <a:schemeClr val="bg2"/>
                </a:solidFill>
              </a:rPr>
              <a:t>)</a:t>
            </a:r>
            <a:endParaRPr lang="en-US" sz="1600" baseline="-25000" dirty="0">
              <a:solidFill>
                <a:schemeClr val="bg2"/>
              </a:solidFill>
            </a:endParaRPr>
          </a:p>
        </p:txBody>
      </p:sp>
      <p:sp>
        <p:nvSpPr>
          <p:cNvPr id="50227" name="Oval 51"/>
          <p:cNvSpPr>
            <a:spLocks noChangeArrowheads="1"/>
          </p:cNvSpPr>
          <p:nvPr/>
        </p:nvSpPr>
        <p:spPr bwMode="auto">
          <a:xfrm>
            <a:off x="7677016" y="3073401"/>
            <a:ext cx="117475" cy="117475"/>
          </a:xfrm>
          <a:prstGeom prst="ellipse">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28" name="Oval 52"/>
          <p:cNvSpPr>
            <a:spLocks noChangeArrowheads="1"/>
          </p:cNvSpPr>
          <p:nvPr/>
        </p:nvSpPr>
        <p:spPr bwMode="auto">
          <a:xfrm>
            <a:off x="4722949" y="5371738"/>
            <a:ext cx="117475" cy="117475"/>
          </a:xfrm>
          <a:prstGeom prst="ellipse">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29" name="Text Box 53"/>
          <p:cNvSpPr txBox="1">
            <a:spLocks noChangeArrowheads="1"/>
          </p:cNvSpPr>
          <p:nvPr/>
        </p:nvSpPr>
        <p:spPr bwMode="auto">
          <a:xfrm>
            <a:off x="4327525" y="16510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50230" name="Text Box 54"/>
          <p:cNvSpPr txBox="1">
            <a:spLocks noChangeArrowheads="1"/>
          </p:cNvSpPr>
          <p:nvPr/>
        </p:nvSpPr>
        <p:spPr bwMode="auto">
          <a:xfrm>
            <a:off x="7629525" y="1600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50231" name="Line 55"/>
          <p:cNvSpPr>
            <a:spLocks noChangeShapeType="1"/>
          </p:cNvSpPr>
          <p:nvPr/>
        </p:nvSpPr>
        <p:spPr bwMode="auto">
          <a:xfrm>
            <a:off x="4814888" y="4648200"/>
            <a:ext cx="0" cy="6048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32" name="Line 56"/>
          <p:cNvSpPr>
            <a:spLocks noChangeShapeType="1"/>
          </p:cNvSpPr>
          <p:nvPr/>
        </p:nvSpPr>
        <p:spPr bwMode="auto">
          <a:xfrm>
            <a:off x="7662863" y="4452939"/>
            <a:ext cx="0" cy="79057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Tree>
    <p:extLst>
      <p:ext uri="{BB962C8B-B14F-4D97-AF65-F5344CB8AC3E}">
        <p14:creationId xmlns:p14="http://schemas.microsoft.com/office/powerpoint/2010/main" val="4072944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4"/>
          <p:cNvSpPr>
            <a:spLocks noGrp="1"/>
          </p:cNvSpPr>
          <p:nvPr>
            <p:ph type="sldNum" sz="quarter" idx="12"/>
          </p:nvPr>
        </p:nvSpPr>
        <p:spPr/>
        <p:txBody>
          <a:bodyPr/>
          <a:lstStyle/>
          <a:p>
            <a:r>
              <a:rPr lang="en-US"/>
              <a:t>MS </a:t>
            </a:r>
            <a:fld id="{9FDD7C22-481F-4D32-BB91-0583196668EB}" type="slidenum">
              <a:rPr lang="en-US"/>
              <a:pPr/>
              <a:t>18</a:t>
            </a:fld>
            <a:endParaRPr lang="en-US"/>
          </a:p>
        </p:txBody>
      </p:sp>
      <p:sp>
        <p:nvSpPr>
          <p:cNvPr id="50178" name="Freeform 2"/>
          <p:cNvSpPr>
            <a:spLocks/>
          </p:cNvSpPr>
          <p:nvPr/>
        </p:nvSpPr>
        <p:spPr bwMode="auto">
          <a:xfrm>
            <a:off x="6521450" y="1905000"/>
            <a:ext cx="2190750" cy="95250"/>
          </a:xfrm>
          <a:custGeom>
            <a:avLst/>
            <a:gdLst>
              <a:gd name="T0" fmla="*/ 1380 w 1380"/>
              <a:gd name="T1" fmla="*/ 0 h 60"/>
              <a:gd name="T2" fmla="*/ 140 w 1380"/>
              <a:gd name="T3" fmla="*/ 0 h 60"/>
              <a:gd name="T4" fmla="*/ 0 w 1380"/>
              <a:gd name="T5" fmla="*/ 60 h 60"/>
            </a:gdLst>
            <a:ahLst/>
            <a:cxnLst>
              <a:cxn ang="0">
                <a:pos x="T0" y="T1"/>
              </a:cxn>
              <a:cxn ang="0">
                <a:pos x="T2" y="T3"/>
              </a:cxn>
              <a:cxn ang="0">
                <a:pos x="T4" y="T5"/>
              </a:cxn>
            </a:cxnLst>
            <a:rect l="0" t="0" r="r" b="b"/>
            <a:pathLst>
              <a:path w="1380" h="60">
                <a:moveTo>
                  <a:pt x="1380" y="0"/>
                </a:moveTo>
                <a:lnTo>
                  <a:pt x="140" y="0"/>
                </a:lnTo>
                <a:lnTo>
                  <a:pt x="0" y="60"/>
                </a:lnTo>
              </a:path>
            </a:pathLst>
          </a:custGeom>
          <a:noFill/>
          <a:ln w="19050" cmpd="sng">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79" name="Rectangle 3"/>
          <p:cNvSpPr>
            <a:spLocks noGrp="1" noChangeArrowheads="1"/>
          </p:cNvSpPr>
          <p:nvPr>
            <p:ph type="title"/>
          </p:nvPr>
        </p:nvSpPr>
        <p:spPr>
          <a:xfrm>
            <a:off x="1701800" y="215900"/>
            <a:ext cx="1689100" cy="673100"/>
          </a:xfrm>
        </p:spPr>
        <p:txBody>
          <a:bodyPr>
            <a:normAutofit fontScale="90000"/>
          </a:bodyPr>
          <a:lstStyle/>
          <a:p>
            <a:r>
              <a:rPr lang="en-US" dirty="0">
                <a:solidFill>
                  <a:srgbClr val="FFC000"/>
                </a:solidFill>
              </a:rPr>
              <a:t>DES</a:t>
            </a:r>
          </a:p>
        </p:txBody>
      </p:sp>
      <p:sp>
        <p:nvSpPr>
          <p:cNvPr id="50180" name="Rectangle 4"/>
          <p:cNvSpPr>
            <a:spLocks noChangeArrowheads="1"/>
          </p:cNvSpPr>
          <p:nvPr/>
        </p:nvSpPr>
        <p:spPr bwMode="auto">
          <a:xfrm>
            <a:off x="4800600" y="176213"/>
            <a:ext cx="2819400" cy="381000"/>
          </a:xfrm>
          <a:prstGeom prst="rect">
            <a:avLst/>
          </a:prstGeom>
          <a:solidFill>
            <a:schemeClr val="tx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81" name="Text Box 5"/>
          <p:cNvSpPr txBox="1">
            <a:spLocks noChangeArrowheads="1"/>
          </p:cNvSpPr>
          <p:nvPr/>
        </p:nvSpPr>
        <p:spPr bwMode="auto">
          <a:xfrm>
            <a:off x="5257800" y="176213"/>
            <a:ext cx="22749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64 bit plaintext block</a:t>
            </a:r>
          </a:p>
        </p:txBody>
      </p:sp>
      <p:sp>
        <p:nvSpPr>
          <p:cNvPr id="50182" name="AutoShape 6"/>
          <p:cNvSpPr>
            <a:spLocks noChangeArrowheads="1"/>
          </p:cNvSpPr>
          <p:nvPr/>
        </p:nvSpPr>
        <p:spPr bwMode="auto">
          <a:xfrm>
            <a:off x="5727700" y="785813"/>
            <a:ext cx="990600" cy="381000"/>
          </a:xfrm>
          <a:prstGeom prst="flowChartTerminator">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83" name="Text Box 7"/>
          <p:cNvSpPr txBox="1">
            <a:spLocks noChangeArrowheads="1"/>
          </p:cNvSpPr>
          <p:nvPr/>
        </p:nvSpPr>
        <p:spPr bwMode="auto">
          <a:xfrm>
            <a:off x="6019800" y="785813"/>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IP</a:t>
            </a:r>
          </a:p>
        </p:txBody>
      </p:sp>
      <p:sp>
        <p:nvSpPr>
          <p:cNvPr id="50184" name="Rectangle 8"/>
          <p:cNvSpPr>
            <a:spLocks noChangeArrowheads="1"/>
          </p:cNvSpPr>
          <p:nvPr/>
        </p:nvSpPr>
        <p:spPr bwMode="auto">
          <a:xfrm>
            <a:off x="3962400" y="1270000"/>
            <a:ext cx="1930400" cy="381000"/>
          </a:xfrm>
          <a:prstGeom prst="rect">
            <a:avLst/>
          </a:prstGeom>
          <a:solidFill>
            <a:srgbClr val="FFFF99"/>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85" name="Rectangle 9"/>
          <p:cNvSpPr>
            <a:spLocks noChangeArrowheads="1"/>
          </p:cNvSpPr>
          <p:nvPr/>
        </p:nvSpPr>
        <p:spPr bwMode="auto">
          <a:xfrm>
            <a:off x="6781800" y="1270000"/>
            <a:ext cx="1930400" cy="381000"/>
          </a:xfrm>
          <a:prstGeom prst="rect">
            <a:avLst/>
          </a:prstGeom>
          <a:solidFill>
            <a:srgbClr val="FFFF99"/>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86" name="Line 10"/>
          <p:cNvSpPr>
            <a:spLocks noChangeShapeType="1"/>
          </p:cNvSpPr>
          <p:nvPr/>
        </p:nvSpPr>
        <p:spPr bwMode="auto">
          <a:xfrm flipH="1">
            <a:off x="4826000" y="990600"/>
            <a:ext cx="901700" cy="279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87" name="Line 11"/>
          <p:cNvSpPr>
            <a:spLocks noChangeShapeType="1"/>
          </p:cNvSpPr>
          <p:nvPr/>
        </p:nvSpPr>
        <p:spPr bwMode="auto">
          <a:xfrm>
            <a:off x="6718300" y="990600"/>
            <a:ext cx="863600" cy="279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88" name="Text Box 12"/>
          <p:cNvSpPr txBox="1">
            <a:spLocks noChangeArrowheads="1"/>
          </p:cNvSpPr>
          <p:nvPr/>
        </p:nvSpPr>
        <p:spPr bwMode="auto">
          <a:xfrm>
            <a:off x="4622800" y="1270001"/>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L</a:t>
            </a:r>
            <a:r>
              <a:rPr lang="en-US" baseline="-25000">
                <a:solidFill>
                  <a:schemeClr val="bg2"/>
                </a:solidFill>
              </a:rPr>
              <a:t>0</a:t>
            </a:r>
          </a:p>
        </p:txBody>
      </p:sp>
      <p:sp>
        <p:nvSpPr>
          <p:cNvPr id="50189" name="Text Box 13"/>
          <p:cNvSpPr txBox="1">
            <a:spLocks noChangeArrowheads="1"/>
          </p:cNvSpPr>
          <p:nvPr/>
        </p:nvSpPr>
        <p:spPr bwMode="auto">
          <a:xfrm>
            <a:off x="7442200" y="1270001"/>
            <a:ext cx="600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solidFill>
                  <a:schemeClr val="bg2"/>
                </a:solidFill>
              </a:rPr>
              <a:t>R</a:t>
            </a:r>
            <a:r>
              <a:rPr lang="en-US" baseline="-25000">
                <a:solidFill>
                  <a:schemeClr val="bg2"/>
                </a:solidFill>
              </a:rPr>
              <a:t>0</a:t>
            </a:r>
          </a:p>
        </p:txBody>
      </p:sp>
      <p:sp>
        <p:nvSpPr>
          <p:cNvPr id="50190" name="Rectangle 14"/>
          <p:cNvSpPr>
            <a:spLocks noChangeArrowheads="1"/>
          </p:cNvSpPr>
          <p:nvPr/>
        </p:nvSpPr>
        <p:spPr bwMode="auto">
          <a:xfrm>
            <a:off x="3962400" y="2946400"/>
            <a:ext cx="1930400" cy="381000"/>
          </a:xfrm>
          <a:prstGeom prst="rect">
            <a:avLst/>
          </a:prstGeom>
          <a:solidFill>
            <a:srgbClr val="FFFF27"/>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91" name="Rectangle 15"/>
          <p:cNvSpPr>
            <a:spLocks noChangeArrowheads="1"/>
          </p:cNvSpPr>
          <p:nvPr/>
        </p:nvSpPr>
        <p:spPr bwMode="auto">
          <a:xfrm>
            <a:off x="6781800" y="2946400"/>
            <a:ext cx="1930400" cy="381000"/>
          </a:xfrm>
          <a:prstGeom prst="rect">
            <a:avLst/>
          </a:prstGeom>
          <a:solidFill>
            <a:srgbClr val="FFFF27"/>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192" name="Text Box 16"/>
          <p:cNvSpPr txBox="1">
            <a:spLocks noChangeArrowheads="1"/>
          </p:cNvSpPr>
          <p:nvPr/>
        </p:nvSpPr>
        <p:spPr bwMode="auto">
          <a:xfrm>
            <a:off x="4433889" y="2946401"/>
            <a:ext cx="9921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bg2"/>
                </a:solidFill>
              </a:rPr>
              <a:t>L</a:t>
            </a:r>
            <a:r>
              <a:rPr lang="en-US" baseline="-25000" dirty="0">
                <a:solidFill>
                  <a:schemeClr val="bg2"/>
                </a:solidFill>
              </a:rPr>
              <a:t>1</a:t>
            </a:r>
            <a:r>
              <a:rPr lang="en-US" dirty="0">
                <a:solidFill>
                  <a:schemeClr val="bg2"/>
                </a:solidFill>
              </a:rPr>
              <a:t>=R</a:t>
            </a:r>
            <a:r>
              <a:rPr lang="en-US" baseline="-25000" dirty="0">
                <a:solidFill>
                  <a:schemeClr val="bg2"/>
                </a:solidFill>
              </a:rPr>
              <a:t>0</a:t>
            </a:r>
          </a:p>
        </p:txBody>
      </p:sp>
      <p:sp>
        <p:nvSpPr>
          <p:cNvPr id="50193" name="Text Box 17"/>
          <p:cNvSpPr txBox="1">
            <a:spLocks noChangeArrowheads="1"/>
          </p:cNvSpPr>
          <p:nvPr/>
        </p:nvSpPr>
        <p:spPr bwMode="auto">
          <a:xfrm>
            <a:off x="6918326" y="2946401"/>
            <a:ext cx="1913979"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solidFill>
                  <a:schemeClr val="bg2"/>
                </a:solidFill>
              </a:rPr>
              <a:t>R</a:t>
            </a:r>
            <a:r>
              <a:rPr lang="en-US" baseline="-25000">
                <a:solidFill>
                  <a:schemeClr val="bg2"/>
                </a:solidFill>
              </a:rPr>
              <a:t>1</a:t>
            </a:r>
            <a:r>
              <a:rPr lang="en-US">
                <a:solidFill>
                  <a:schemeClr val="bg2"/>
                </a:solidFill>
              </a:rPr>
              <a:t>=L</a:t>
            </a:r>
            <a:r>
              <a:rPr lang="en-US" baseline="-25000">
                <a:solidFill>
                  <a:schemeClr val="bg2"/>
                </a:solidFill>
              </a:rPr>
              <a:t>0 </a:t>
            </a:r>
            <a:r>
              <a:rPr lang="en-US">
                <a:solidFill>
                  <a:schemeClr val="bg2"/>
                </a:solidFill>
              </a:rPr>
              <a:t>+ f(R</a:t>
            </a:r>
            <a:r>
              <a:rPr lang="en-US" baseline="-25000">
                <a:solidFill>
                  <a:schemeClr val="bg2"/>
                </a:solidFill>
              </a:rPr>
              <a:t>0</a:t>
            </a:r>
            <a:r>
              <a:rPr lang="en-US">
                <a:solidFill>
                  <a:schemeClr val="bg2"/>
                </a:solidFill>
              </a:rPr>
              <a:t>,K</a:t>
            </a:r>
            <a:r>
              <a:rPr lang="en-US" baseline="-25000">
                <a:solidFill>
                  <a:schemeClr val="bg2"/>
                </a:solidFill>
              </a:rPr>
              <a:t>1</a:t>
            </a:r>
            <a:r>
              <a:rPr lang="en-US">
                <a:solidFill>
                  <a:schemeClr val="bg2"/>
                </a:solidFill>
              </a:rPr>
              <a:t>)</a:t>
            </a:r>
            <a:endParaRPr lang="en-US" baseline="-25000">
              <a:solidFill>
                <a:schemeClr val="bg2"/>
              </a:solidFill>
            </a:endParaRPr>
          </a:p>
        </p:txBody>
      </p:sp>
      <p:cxnSp>
        <p:nvCxnSpPr>
          <p:cNvPr id="50194" name="AutoShape 18"/>
          <p:cNvCxnSpPr>
            <a:cxnSpLocks noChangeShapeType="1"/>
          </p:cNvCxnSpPr>
          <p:nvPr/>
        </p:nvCxnSpPr>
        <p:spPr bwMode="auto">
          <a:xfrm rot="5400000">
            <a:off x="6851651" y="1327151"/>
            <a:ext cx="485775" cy="1133475"/>
          </a:xfrm>
          <a:prstGeom prst="bentConnector2">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195" name="Line 19"/>
          <p:cNvSpPr>
            <a:spLocks noChangeShapeType="1"/>
          </p:cNvSpPr>
          <p:nvPr/>
        </p:nvSpPr>
        <p:spPr bwMode="auto">
          <a:xfrm>
            <a:off x="4813300" y="1651000"/>
            <a:ext cx="0" cy="304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96" name="Freeform 20"/>
          <p:cNvSpPr>
            <a:spLocks/>
          </p:cNvSpPr>
          <p:nvPr/>
        </p:nvSpPr>
        <p:spPr bwMode="auto">
          <a:xfrm>
            <a:off x="4813300" y="2133600"/>
            <a:ext cx="2844800" cy="812800"/>
          </a:xfrm>
          <a:custGeom>
            <a:avLst/>
            <a:gdLst>
              <a:gd name="T0" fmla="*/ 1792 w 1792"/>
              <a:gd name="T1" fmla="*/ 0 h 512"/>
              <a:gd name="T2" fmla="*/ 1792 w 1792"/>
              <a:gd name="T3" fmla="*/ 140 h 512"/>
              <a:gd name="T4" fmla="*/ 0 w 1792"/>
              <a:gd name="T5" fmla="*/ 420 h 512"/>
              <a:gd name="T6" fmla="*/ 0 w 1792"/>
              <a:gd name="T7" fmla="*/ 512 h 512"/>
            </a:gdLst>
            <a:ahLst/>
            <a:cxnLst>
              <a:cxn ang="0">
                <a:pos x="T0" y="T1"/>
              </a:cxn>
              <a:cxn ang="0">
                <a:pos x="T2" y="T3"/>
              </a:cxn>
              <a:cxn ang="0">
                <a:pos x="T4" y="T5"/>
              </a:cxn>
              <a:cxn ang="0">
                <a:pos x="T6" y="T7"/>
              </a:cxn>
            </a:cxnLst>
            <a:rect l="0" t="0" r="r" b="b"/>
            <a:pathLst>
              <a:path w="1792" h="512">
                <a:moveTo>
                  <a:pt x="1792" y="0"/>
                </a:moveTo>
                <a:lnTo>
                  <a:pt x="1792" y="140"/>
                </a:lnTo>
                <a:lnTo>
                  <a:pt x="0" y="420"/>
                </a:lnTo>
                <a:lnTo>
                  <a:pt x="0" y="512"/>
                </a:ln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97" name="Freeform 21"/>
          <p:cNvSpPr>
            <a:spLocks/>
          </p:cNvSpPr>
          <p:nvPr/>
        </p:nvSpPr>
        <p:spPr bwMode="auto">
          <a:xfrm>
            <a:off x="4813300" y="2330450"/>
            <a:ext cx="2851150" cy="615950"/>
          </a:xfrm>
          <a:custGeom>
            <a:avLst/>
            <a:gdLst>
              <a:gd name="T0" fmla="*/ 0 w 1796"/>
              <a:gd name="T1" fmla="*/ 0 h 388"/>
              <a:gd name="T2" fmla="*/ 0 w 1796"/>
              <a:gd name="T3" fmla="*/ 44 h 388"/>
              <a:gd name="T4" fmla="*/ 1796 w 1796"/>
              <a:gd name="T5" fmla="*/ 284 h 388"/>
              <a:gd name="T6" fmla="*/ 1796 w 1796"/>
              <a:gd name="T7" fmla="*/ 388 h 388"/>
            </a:gdLst>
            <a:ahLst/>
            <a:cxnLst>
              <a:cxn ang="0">
                <a:pos x="T0" y="T1"/>
              </a:cxn>
              <a:cxn ang="0">
                <a:pos x="T2" y="T3"/>
              </a:cxn>
              <a:cxn ang="0">
                <a:pos x="T4" y="T5"/>
              </a:cxn>
              <a:cxn ang="0">
                <a:pos x="T6" y="T7"/>
              </a:cxn>
            </a:cxnLst>
            <a:rect l="0" t="0" r="r" b="b"/>
            <a:pathLst>
              <a:path w="1796" h="388">
                <a:moveTo>
                  <a:pt x="0" y="0"/>
                </a:moveTo>
                <a:lnTo>
                  <a:pt x="0" y="44"/>
                </a:lnTo>
                <a:lnTo>
                  <a:pt x="1796" y="284"/>
                </a:lnTo>
                <a:lnTo>
                  <a:pt x="1796" y="388"/>
                </a:ln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198" name="Line 22"/>
          <p:cNvSpPr>
            <a:spLocks noChangeShapeType="1"/>
          </p:cNvSpPr>
          <p:nvPr/>
        </p:nvSpPr>
        <p:spPr bwMode="auto">
          <a:xfrm>
            <a:off x="5003800" y="2136775"/>
            <a:ext cx="844550"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nvGrpSpPr>
          <p:cNvPr id="50199" name="Group 23"/>
          <p:cNvGrpSpPr>
            <a:grpSpLocks/>
          </p:cNvGrpSpPr>
          <p:nvPr/>
        </p:nvGrpSpPr>
        <p:grpSpPr bwMode="auto">
          <a:xfrm>
            <a:off x="5848350" y="1778000"/>
            <a:ext cx="685800" cy="685800"/>
            <a:chOff x="2880" y="1872"/>
            <a:chExt cx="432" cy="432"/>
          </a:xfrm>
        </p:grpSpPr>
        <p:sp>
          <p:nvSpPr>
            <p:cNvPr id="50200" name="Oval 24"/>
            <p:cNvSpPr>
              <a:spLocks noChangeArrowheads="1"/>
            </p:cNvSpPr>
            <p:nvPr/>
          </p:nvSpPr>
          <p:spPr bwMode="auto">
            <a:xfrm>
              <a:off x="2880" y="1872"/>
              <a:ext cx="432" cy="432"/>
            </a:xfrm>
            <a:prstGeom prst="ellipse">
              <a:avLst/>
            </a:prstGeom>
            <a:solidFill>
              <a:srgbClr val="00FF00"/>
            </a:solidFill>
            <a:ln w="1905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01" name="Text Box 25"/>
            <p:cNvSpPr txBox="1">
              <a:spLocks noChangeArrowheads="1"/>
            </p:cNvSpPr>
            <p:nvPr/>
          </p:nvSpPr>
          <p:spPr bwMode="auto">
            <a:xfrm>
              <a:off x="3000" y="1936"/>
              <a:ext cx="2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bg2"/>
                  </a:solidFill>
                </a:rPr>
                <a:t>f</a:t>
              </a:r>
              <a:endParaRPr lang="en-US" baseline="-25000">
                <a:solidFill>
                  <a:schemeClr val="bg2"/>
                </a:solidFill>
              </a:endParaRPr>
            </a:p>
          </p:txBody>
        </p:sp>
      </p:grpSp>
      <p:sp>
        <p:nvSpPr>
          <p:cNvPr id="50202" name="AutoShape 26"/>
          <p:cNvSpPr>
            <a:spLocks noChangeArrowheads="1"/>
          </p:cNvSpPr>
          <p:nvPr/>
        </p:nvSpPr>
        <p:spPr bwMode="auto">
          <a:xfrm>
            <a:off x="4622800" y="1955800"/>
            <a:ext cx="381000" cy="381000"/>
          </a:xfrm>
          <a:prstGeom prst="flowChartOr">
            <a:avLst/>
          </a:prstGeom>
          <a:solidFill>
            <a:srgbClr val="00FF00"/>
          </a:solidFill>
          <a:ln w="254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03" name="Text Box 27"/>
          <p:cNvSpPr txBox="1">
            <a:spLocks noChangeArrowheads="1"/>
          </p:cNvSpPr>
          <p:nvPr/>
        </p:nvSpPr>
        <p:spPr bwMode="auto">
          <a:xfrm>
            <a:off x="8740776" y="1684338"/>
            <a:ext cx="202972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2"/>
                </a:solidFill>
              </a:rPr>
              <a:t>K</a:t>
            </a:r>
            <a:r>
              <a:rPr lang="en-US" sz="2000" baseline="-25000">
                <a:solidFill>
                  <a:schemeClr val="tx2"/>
                </a:solidFill>
              </a:rPr>
              <a:t>1</a:t>
            </a:r>
            <a:r>
              <a:rPr lang="en-US" sz="2000">
                <a:solidFill>
                  <a:schemeClr val="tx2"/>
                </a:solidFill>
              </a:rPr>
              <a:t> (derived from</a:t>
            </a:r>
            <a:br>
              <a:rPr lang="en-US" sz="2000">
                <a:solidFill>
                  <a:schemeClr val="tx2"/>
                </a:solidFill>
              </a:rPr>
            </a:br>
            <a:r>
              <a:rPr lang="en-US" sz="2000">
                <a:solidFill>
                  <a:schemeClr val="tx2"/>
                </a:solidFill>
              </a:rPr>
              <a:t>        56 bit key)</a:t>
            </a:r>
          </a:p>
        </p:txBody>
      </p:sp>
      <p:sp>
        <p:nvSpPr>
          <p:cNvPr id="50204" name="Freeform 28"/>
          <p:cNvSpPr>
            <a:spLocks/>
          </p:cNvSpPr>
          <p:nvPr/>
        </p:nvSpPr>
        <p:spPr bwMode="auto">
          <a:xfrm>
            <a:off x="6521450" y="4216400"/>
            <a:ext cx="2190750" cy="95250"/>
          </a:xfrm>
          <a:custGeom>
            <a:avLst/>
            <a:gdLst>
              <a:gd name="T0" fmla="*/ 1380 w 1380"/>
              <a:gd name="T1" fmla="*/ 0 h 60"/>
              <a:gd name="T2" fmla="*/ 140 w 1380"/>
              <a:gd name="T3" fmla="*/ 0 h 60"/>
              <a:gd name="T4" fmla="*/ 0 w 1380"/>
              <a:gd name="T5" fmla="*/ 60 h 60"/>
            </a:gdLst>
            <a:ahLst/>
            <a:cxnLst>
              <a:cxn ang="0">
                <a:pos x="T0" y="T1"/>
              </a:cxn>
              <a:cxn ang="0">
                <a:pos x="T2" y="T3"/>
              </a:cxn>
              <a:cxn ang="0">
                <a:pos x="T4" y="T5"/>
              </a:cxn>
            </a:cxnLst>
            <a:rect l="0" t="0" r="r" b="b"/>
            <a:pathLst>
              <a:path w="1380" h="60">
                <a:moveTo>
                  <a:pt x="1380" y="0"/>
                </a:moveTo>
                <a:lnTo>
                  <a:pt x="140" y="0"/>
                </a:lnTo>
                <a:lnTo>
                  <a:pt x="0" y="60"/>
                </a:lnTo>
              </a:path>
            </a:pathLst>
          </a:custGeom>
          <a:noFill/>
          <a:ln w="19050" cmpd="sng">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05" name="Rectangle 29"/>
          <p:cNvSpPr>
            <a:spLocks noChangeArrowheads="1"/>
          </p:cNvSpPr>
          <p:nvPr/>
        </p:nvSpPr>
        <p:spPr bwMode="auto">
          <a:xfrm>
            <a:off x="3962400" y="5257800"/>
            <a:ext cx="1930400" cy="38100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06" name="Rectangle 30"/>
          <p:cNvSpPr>
            <a:spLocks noChangeArrowheads="1"/>
          </p:cNvSpPr>
          <p:nvPr/>
        </p:nvSpPr>
        <p:spPr bwMode="auto">
          <a:xfrm>
            <a:off x="6781800" y="5257800"/>
            <a:ext cx="1930400" cy="38100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07" name="Text Box 31"/>
          <p:cNvSpPr txBox="1">
            <a:spLocks noChangeArrowheads="1"/>
          </p:cNvSpPr>
          <p:nvPr/>
        </p:nvSpPr>
        <p:spPr bwMode="auto">
          <a:xfrm>
            <a:off x="7316788" y="5237163"/>
            <a:ext cx="108346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bg2"/>
                </a:solidFill>
              </a:rPr>
              <a:t>L</a:t>
            </a:r>
            <a:r>
              <a:rPr lang="en-US" baseline="-25000" dirty="0">
                <a:solidFill>
                  <a:schemeClr val="bg2"/>
                </a:solidFill>
              </a:rPr>
              <a:t>16</a:t>
            </a:r>
            <a:r>
              <a:rPr lang="en-US" dirty="0">
                <a:solidFill>
                  <a:schemeClr val="bg2"/>
                </a:solidFill>
              </a:rPr>
              <a:t>=R</a:t>
            </a:r>
            <a:r>
              <a:rPr lang="en-US" baseline="-25000" dirty="0">
                <a:solidFill>
                  <a:schemeClr val="bg2"/>
                </a:solidFill>
              </a:rPr>
              <a:t>15</a:t>
            </a:r>
          </a:p>
        </p:txBody>
      </p:sp>
      <p:cxnSp>
        <p:nvCxnSpPr>
          <p:cNvPr id="50208" name="AutoShape 32"/>
          <p:cNvCxnSpPr>
            <a:cxnSpLocks noChangeShapeType="1"/>
          </p:cNvCxnSpPr>
          <p:nvPr/>
        </p:nvCxnSpPr>
        <p:spPr bwMode="auto">
          <a:xfrm rot="5400000">
            <a:off x="6851651" y="3638551"/>
            <a:ext cx="485775" cy="1133475"/>
          </a:xfrm>
          <a:prstGeom prst="bentConnector2">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209" name="Line 33"/>
          <p:cNvSpPr>
            <a:spLocks noChangeShapeType="1"/>
          </p:cNvSpPr>
          <p:nvPr/>
        </p:nvSpPr>
        <p:spPr bwMode="auto">
          <a:xfrm>
            <a:off x="4813300" y="3962400"/>
            <a:ext cx="0" cy="304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10" name="Line 34"/>
          <p:cNvSpPr>
            <a:spLocks noChangeShapeType="1"/>
          </p:cNvSpPr>
          <p:nvPr/>
        </p:nvSpPr>
        <p:spPr bwMode="auto">
          <a:xfrm>
            <a:off x="5003800" y="4448175"/>
            <a:ext cx="844550"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nvGrpSpPr>
          <p:cNvPr id="50211" name="Group 35"/>
          <p:cNvGrpSpPr>
            <a:grpSpLocks/>
          </p:cNvGrpSpPr>
          <p:nvPr/>
        </p:nvGrpSpPr>
        <p:grpSpPr bwMode="auto">
          <a:xfrm>
            <a:off x="5848350" y="4089400"/>
            <a:ext cx="685800" cy="685800"/>
            <a:chOff x="2880" y="1872"/>
            <a:chExt cx="432" cy="432"/>
          </a:xfrm>
        </p:grpSpPr>
        <p:sp>
          <p:nvSpPr>
            <p:cNvPr id="50212" name="Oval 36"/>
            <p:cNvSpPr>
              <a:spLocks noChangeArrowheads="1"/>
            </p:cNvSpPr>
            <p:nvPr/>
          </p:nvSpPr>
          <p:spPr bwMode="auto">
            <a:xfrm>
              <a:off x="2880" y="1872"/>
              <a:ext cx="432" cy="432"/>
            </a:xfrm>
            <a:prstGeom prst="ellipse">
              <a:avLst/>
            </a:prstGeom>
            <a:solidFill>
              <a:srgbClr val="00FF00"/>
            </a:solidFill>
            <a:ln w="1905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13" name="Text Box 37"/>
            <p:cNvSpPr txBox="1">
              <a:spLocks noChangeArrowheads="1"/>
            </p:cNvSpPr>
            <p:nvPr/>
          </p:nvSpPr>
          <p:spPr bwMode="auto">
            <a:xfrm>
              <a:off x="3000" y="1936"/>
              <a:ext cx="2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bg2"/>
                  </a:solidFill>
                </a:rPr>
                <a:t>f</a:t>
              </a:r>
              <a:endParaRPr lang="en-US" baseline="-25000">
                <a:solidFill>
                  <a:schemeClr val="bg2"/>
                </a:solidFill>
              </a:endParaRPr>
            </a:p>
          </p:txBody>
        </p:sp>
      </p:grpSp>
      <p:sp>
        <p:nvSpPr>
          <p:cNvPr id="50214" name="AutoShape 38"/>
          <p:cNvSpPr>
            <a:spLocks noChangeArrowheads="1"/>
          </p:cNvSpPr>
          <p:nvPr/>
        </p:nvSpPr>
        <p:spPr bwMode="auto">
          <a:xfrm>
            <a:off x="4622800" y="4267200"/>
            <a:ext cx="381000" cy="381000"/>
          </a:xfrm>
          <a:prstGeom prst="flowChartOr">
            <a:avLst/>
          </a:prstGeom>
          <a:solidFill>
            <a:srgbClr val="00FF00"/>
          </a:solidFill>
          <a:ln w="254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15" name="Text Box 39"/>
          <p:cNvSpPr txBox="1">
            <a:spLocks noChangeArrowheads="1"/>
          </p:cNvSpPr>
          <p:nvPr/>
        </p:nvSpPr>
        <p:spPr bwMode="auto">
          <a:xfrm>
            <a:off x="8740776" y="3995738"/>
            <a:ext cx="21242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2"/>
                </a:solidFill>
              </a:rPr>
              <a:t>K</a:t>
            </a:r>
            <a:r>
              <a:rPr lang="en-US" sz="2000" baseline="-25000">
                <a:solidFill>
                  <a:schemeClr val="tx2"/>
                </a:solidFill>
              </a:rPr>
              <a:t>16</a:t>
            </a:r>
            <a:r>
              <a:rPr lang="en-US" sz="2000">
                <a:solidFill>
                  <a:schemeClr val="tx2"/>
                </a:solidFill>
              </a:rPr>
              <a:t> (derived from</a:t>
            </a:r>
            <a:br>
              <a:rPr lang="en-US" sz="2000">
                <a:solidFill>
                  <a:schemeClr val="tx2"/>
                </a:solidFill>
              </a:rPr>
            </a:br>
            <a:r>
              <a:rPr lang="en-US" sz="2000">
                <a:solidFill>
                  <a:schemeClr val="tx2"/>
                </a:solidFill>
              </a:rPr>
              <a:t>        56 bit key)</a:t>
            </a:r>
            <a:endParaRPr lang="en-US" sz="2000" baseline="-25000">
              <a:solidFill>
                <a:schemeClr val="tx2"/>
              </a:solidFill>
            </a:endParaRPr>
          </a:p>
        </p:txBody>
      </p:sp>
      <p:sp>
        <p:nvSpPr>
          <p:cNvPr id="50216" name="AutoShape 40"/>
          <p:cNvSpPr>
            <a:spLocks noChangeArrowheads="1"/>
          </p:cNvSpPr>
          <p:nvPr/>
        </p:nvSpPr>
        <p:spPr bwMode="auto">
          <a:xfrm>
            <a:off x="5727700" y="5689600"/>
            <a:ext cx="990600" cy="381000"/>
          </a:xfrm>
          <a:prstGeom prst="flowChartTerminator">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17" name="Text Box 41"/>
          <p:cNvSpPr txBox="1">
            <a:spLocks noChangeArrowheads="1"/>
          </p:cNvSpPr>
          <p:nvPr/>
        </p:nvSpPr>
        <p:spPr bwMode="auto">
          <a:xfrm>
            <a:off x="6019800" y="5689600"/>
            <a:ext cx="5549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IP</a:t>
            </a:r>
            <a:r>
              <a:rPr lang="en-US" sz="2000" baseline="30000">
                <a:solidFill>
                  <a:schemeClr val="bg2"/>
                </a:solidFill>
              </a:rPr>
              <a:t>-1</a:t>
            </a:r>
          </a:p>
        </p:txBody>
      </p:sp>
      <p:sp>
        <p:nvSpPr>
          <p:cNvPr id="50218" name="Line 42"/>
          <p:cNvSpPr>
            <a:spLocks noChangeShapeType="1"/>
          </p:cNvSpPr>
          <p:nvPr/>
        </p:nvSpPr>
        <p:spPr bwMode="auto">
          <a:xfrm>
            <a:off x="3073400" y="3670300"/>
            <a:ext cx="68580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19" name="Text Box 43"/>
          <p:cNvSpPr txBox="1">
            <a:spLocks noChangeArrowheads="1"/>
          </p:cNvSpPr>
          <p:nvPr/>
        </p:nvSpPr>
        <p:spPr bwMode="auto">
          <a:xfrm>
            <a:off x="1703512" y="3486150"/>
            <a:ext cx="2011238" cy="369332"/>
          </a:xfrm>
          <a:prstGeom prst="rect">
            <a:avLst/>
          </a:prstGeom>
          <a:solidFill>
            <a:srgbClr val="99FF99"/>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bg2"/>
                </a:solidFill>
              </a:rPr>
              <a:t>repeat 16 times…</a:t>
            </a:r>
          </a:p>
        </p:txBody>
      </p:sp>
      <p:sp>
        <p:nvSpPr>
          <p:cNvPr id="50220" name="Rectangle 44"/>
          <p:cNvSpPr>
            <a:spLocks noChangeArrowheads="1"/>
          </p:cNvSpPr>
          <p:nvPr/>
        </p:nvSpPr>
        <p:spPr bwMode="auto">
          <a:xfrm>
            <a:off x="4813300" y="6299200"/>
            <a:ext cx="2819400" cy="38100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21" name="Text Box 45"/>
          <p:cNvSpPr txBox="1">
            <a:spLocks noChangeArrowheads="1"/>
          </p:cNvSpPr>
          <p:nvPr/>
        </p:nvSpPr>
        <p:spPr bwMode="auto">
          <a:xfrm>
            <a:off x="5270500" y="6299200"/>
            <a:ext cx="24160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64 bit ciphertext block</a:t>
            </a:r>
          </a:p>
        </p:txBody>
      </p:sp>
      <p:sp>
        <p:nvSpPr>
          <p:cNvPr id="50222" name="Line 46"/>
          <p:cNvSpPr>
            <a:spLocks noChangeShapeType="1"/>
          </p:cNvSpPr>
          <p:nvPr/>
        </p:nvSpPr>
        <p:spPr bwMode="auto">
          <a:xfrm>
            <a:off x="4800600" y="5638800"/>
            <a:ext cx="927100" cy="2349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23" name="Line 47"/>
          <p:cNvSpPr>
            <a:spLocks noChangeShapeType="1"/>
          </p:cNvSpPr>
          <p:nvPr/>
        </p:nvSpPr>
        <p:spPr bwMode="auto">
          <a:xfrm flipH="1">
            <a:off x="6718300" y="5638800"/>
            <a:ext cx="946150" cy="2349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24" name="Line 48"/>
          <p:cNvSpPr>
            <a:spLocks noChangeShapeType="1"/>
          </p:cNvSpPr>
          <p:nvPr/>
        </p:nvSpPr>
        <p:spPr bwMode="auto">
          <a:xfrm>
            <a:off x="6196013" y="557213"/>
            <a:ext cx="0" cy="228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25" name="Line 49"/>
          <p:cNvSpPr>
            <a:spLocks noChangeShapeType="1"/>
          </p:cNvSpPr>
          <p:nvPr/>
        </p:nvSpPr>
        <p:spPr bwMode="auto">
          <a:xfrm>
            <a:off x="6196013" y="6070600"/>
            <a:ext cx="0" cy="228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26" name="Text Box 50"/>
          <p:cNvSpPr txBox="1">
            <a:spLocks noChangeArrowheads="1"/>
          </p:cNvSpPr>
          <p:nvPr/>
        </p:nvSpPr>
        <p:spPr bwMode="auto">
          <a:xfrm>
            <a:off x="3911601" y="5251450"/>
            <a:ext cx="22209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dirty="0">
                <a:solidFill>
                  <a:schemeClr val="bg2"/>
                </a:solidFill>
              </a:rPr>
              <a:t>R</a:t>
            </a:r>
            <a:r>
              <a:rPr lang="en-US" sz="1600" baseline="-25000" dirty="0">
                <a:solidFill>
                  <a:schemeClr val="bg2"/>
                </a:solidFill>
              </a:rPr>
              <a:t>16</a:t>
            </a:r>
            <a:r>
              <a:rPr lang="en-US" sz="1600" dirty="0">
                <a:solidFill>
                  <a:schemeClr val="bg2"/>
                </a:solidFill>
              </a:rPr>
              <a:t>=L</a:t>
            </a:r>
            <a:r>
              <a:rPr lang="en-US" sz="1600" baseline="-25000" dirty="0">
                <a:solidFill>
                  <a:schemeClr val="bg2"/>
                </a:solidFill>
              </a:rPr>
              <a:t>15 </a:t>
            </a:r>
            <a:r>
              <a:rPr lang="en-US" sz="1600" dirty="0">
                <a:solidFill>
                  <a:schemeClr val="bg2"/>
                </a:solidFill>
              </a:rPr>
              <a:t>+ f(R</a:t>
            </a:r>
            <a:r>
              <a:rPr lang="en-US" sz="1600" baseline="-25000" dirty="0">
                <a:solidFill>
                  <a:schemeClr val="bg2"/>
                </a:solidFill>
              </a:rPr>
              <a:t>15</a:t>
            </a:r>
            <a:r>
              <a:rPr lang="en-US" sz="1600" dirty="0">
                <a:solidFill>
                  <a:schemeClr val="bg2"/>
                </a:solidFill>
              </a:rPr>
              <a:t>,K</a:t>
            </a:r>
            <a:r>
              <a:rPr lang="en-US" sz="1600" baseline="-25000" dirty="0">
                <a:solidFill>
                  <a:schemeClr val="bg2"/>
                </a:solidFill>
              </a:rPr>
              <a:t>16</a:t>
            </a:r>
            <a:r>
              <a:rPr lang="en-US" sz="1600" dirty="0">
                <a:solidFill>
                  <a:schemeClr val="bg2"/>
                </a:solidFill>
              </a:rPr>
              <a:t>)</a:t>
            </a:r>
            <a:endParaRPr lang="en-US" sz="1600" baseline="-25000" dirty="0">
              <a:solidFill>
                <a:schemeClr val="bg2"/>
              </a:solidFill>
            </a:endParaRPr>
          </a:p>
        </p:txBody>
      </p:sp>
      <p:sp>
        <p:nvSpPr>
          <p:cNvPr id="50227" name="Oval 51"/>
          <p:cNvSpPr>
            <a:spLocks noChangeArrowheads="1"/>
          </p:cNvSpPr>
          <p:nvPr/>
        </p:nvSpPr>
        <p:spPr bwMode="auto">
          <a:xfrm>
            <a:off x="7677016" y="3073401"/>
            <a:ext cx="117475" cy="117475"/>
          </a:xfrm>
          <a:prstGeom prst="ellipse">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28" name="Oval 52"/>
          <p:cNvSpPr>
            <a:spLocks noChangeArrowheads="1"/>
          </p:cNvSpPr>
          <p:nvPr/>
        </p:nvSpPr>
        <p:spPr bwMode="auto">
          <a:xfrm>
            <a:off x="4722949" y="5371738"/>
            <a:ext cx="117475" cy="117475"/>
          </a:xfrm>
          <a:prstGeom prst="ellipse">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0229" name="Text Box 53"/>
          <p:cNvSpPr txBox="1">
            <a:spLocks noChangeArrowheads="1"/>
          </p:cNvSpPr>
          <p:nvPr/>
        </p:nvSpPr>
        <p:spPr bwMode="auto">
          <a:xfrm>
            <a:off x="4327525" y="16510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50230" name="Text Box 54"/>
          <p:cNvSpPr txBox="1">
            <a:spLocks noChangeArrowheads="1"/>
          </p:cNvSpPr>
          <p:nvPr/>
        </p:nvSpPr>
        <p:spPr bwMode="auto">
          <a:xfrm>
            <a:off x="7629525" y="1600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50231" name="Line 55"/>
          <p:cNvSpPr>
            <a:spLocks noChangeShapeType="1"/>
          </p:cNvSpPr>
          <p:nvPr/>
        </p:nvSpPr>
        <p:spPr bwMode="auto">
          <a:xfrm>
            <a:off x="4814888" y="4648200"/>
            <a:ext cx="0" cy="6048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0232" name="Line 56"/>
          <p:cNvSpPr>
            <a:spLocks noChangeShapeType="1"/>
          </p:cNvSpPr>
          <p:nvPr/>
        </p:nvSpPr>
        <p:spPr bwMode="auto">
          <a:xfrm>
            <a:off x="7662863" y="4452939"/>
            <a:ext cx="0" cy="79057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nvGrpSpPr>
          <p:cNvPr id="3" name="Group 2"/>
          <p:cNvGrpSpPr/>
          <p:nvPr/>
        </p:nvGrpSpPr>
        <p:grpSpPr>
          <a:xfrm>
            <a:off x="2006402" y="145257"/>
            <a:ext cx="8064896" cy="6681787"/>
            <a:chOff x="463352" y="229666"/>
            <a:chExt cx="8064896" cy="6681787"/>
          </a:xfrm>
        </p:grpSpPr>
        <p:sp>
          <p:nvSpPr>
            <p:cNvPr id="2" name="Rounded Rectangle 1"/>
            <p:cNvSpPr/>
            <p:nvPr/>
          </p:nvSpPr>
          <p:spPr>
            <a:xfrm>
              <a:off x="463352" y="229666"/>
              <a:ext cx="8064896" cy="6681787"/>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pic>
          <p:nvPicPr>
            <p:cNvPr id="60" name="Picture 2" descr="http://homepage.usask.ca/~dtr467/400/figure2-des_bloc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88" y="618197"/>
              <a:ext cx="7431426" cy="6078922"/>
            </a:xfrm>
            <a:prstGeom prst="rect">
              <a:avLst/>
            </a:prstGeom>
            <a:noFill/>
            <a:ln w="381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540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3538997" y="548681"/>
            <a:ext cx="48425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rgbClr val="FFC000"/>
                </a:solidFill>
                <a:latin typeface="+mj-lt"/>
              </a:rPr>
              <a:t>IP (Initial Permutation)</a:t>
            </a:r>
          </a:p>
        </p:txBody>
      </p:sp>
      <p:grpSp>
        <p:nvGrpSpPr>
          <p:cNvPr id="39939" name="Group 3"/>
          <p:cNvGrpSpPr>
            <a:grpSpLocks/>
          </p:cNvGrpSpPr>
          <p:nvPr/>
        </p:nvGrpSpPr>
        <p:grpSpPr bwMode="auto">
          <a:xfrm flipH="1">
            <a:off x="1752600" y="1828800"/>
            <a:ext cx="8686800" cy="4402138"/>
            <a:chOff x="144" y="1152"/>
            <a:chExt cx="5472" cy="2773"/>
          </a:xfrm>
        </p:grpSpPr>
        <p:grpSp>
          <p:nvGrpSpPr>
            <p:cNvPr id="39940" name="Group 4"/>
            <p:cNvGrpSpPr>
              <a:grpSpLocks/>
            </p:cNvGrpSpPr>
            <p:nvPr/>
          </p:nvGrpSpPr>
          <p:grpSpPr bwMode="auto">
            <a:xfrm>
              <a:off x="144" y="1344"/>
              <a:ext cx="5472" cy="192"/>
              <a:chOff x="0" y="1344"/>
              <a:chExt cx="6144" cy="192"/>
            </a:xfrm>
          </p:grpSpPr>
          <p:sp>
            <p:nvSpPr>
              <p:cNvPr id="39941" name="Rectangle 5"/>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39942" name="Line 6"/>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3" name="Line 7"/>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4" name="Line 8"/>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5" name="Line 9"/>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6" name="Line 10"/>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7" name="Line 11"/>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8" name="Line 12"/>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9" name="Line 13"/>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0" name="Line 14"/>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1" name="Line 15"/>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2" name="Line 16"/>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3" name="Line 17"/>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4" name="Line 18"/>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5" name="Line 19"/>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6" name="Line 20"/>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7" name="Line 21"/>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8" name="Line 22"/>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9" name="Line 23"/>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0" name="Line 24"/>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1" name="Line 25"/>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2" name="Line 26"/>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3" name="Line 27"/>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4" name="Line 28"/>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5" name="Line 29"/>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6" name="Line 30"/>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7" name="Line 31"/>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8" name="Line 32"/>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9" name="Line 33"/>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0" name="Line 34"/>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1" name="Line 35"/>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2" name="Line 36"/>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3" name="Line 37"/>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4" name="Line 38"/>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5" name="Line 39"/>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6" name="Line 40"/>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7" name="Line 41"/>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8" name="Line 42"/>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9" name="Line 43"/>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0" name="Line 44"/>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1" name="Line 45"/>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2" name="Line 46"/>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3" name="Line 47"/>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4" name="Line 48"/>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5" name="Line 49"/>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6" name="Line 50"/>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7" name="Line 51"/>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8" name="Line 52"/>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9" name="Line 53"/>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0" name="Line 54"/>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1" name="Line 55"/>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2" name="Line 56"/>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3" name="Line 57"/>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4" name="Line 58"/>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5" name="Line 59"/>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6" name="Line 60"/>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7" name="Line 61"/>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8" name="Line 62"/>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9" name="Line 63"/>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0" name="Line 64"/>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1" name="Line 65"/>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2" name="Line 66"/>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3" name="Line 67"/>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4" name="Line 68"/>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05" name="Group 69"/>
            <p:cNvGrpSpPr>
              <a:grpSpLocks/>
            </p:cNvGrpSpPr>
            <p:nvPr/>
          </p:nvGrpSpPr>
          <p:grpSpPr bwMode="auto">
            <a:xfrm>
              <a:off x="144" y="3552"/>
              <a:ext cx="5472" cy="192"/>
              <a:chOff x="0" y="1344"/>
              <a:chExt cx="6144" cy="192"/>
            </a:xfrm>
          </p:grpSpPr>
          <p:sp>
            <p:nvSpPr>
              <p:cNvPr id="40006" name="Rectangle 70"/>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007" name="Line 71"/>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8" name="Line 72"/>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9" name="Line 73"/>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0" name="Line 74"/>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1" name="Line 75"/>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2" name="Line 76"/>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3" name="Line 77"/>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4" name="Line 78"/>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5" name="Line 79"/>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6" name="Line 80"/>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7" name="Line 81"/>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8" name="Line 82"/>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9" name="Line 83"/>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0" name="Line 84"/>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1" name="Line 85"/>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2" name="Line 86"/>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3" name="Line 87"/>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4" name="Line 88"/>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5" name="Line 89"/>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6" name="Line 90"/>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7" name="Line 91"/>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8" name="Line 92"/>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9" name="Line 93"/>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0" name="Line 94"/>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1" name="Line 95"/>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2" name="Line 96"/>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3" name="Line 97"/>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4" name="Line 98"/>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5" name="Line 99"/>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6" name="Line 100"/>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7" name="Line 101"/>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8" name="Line 102"/>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9" name="Line 103"/>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0" name="Line 104"/>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1" name="Line 105"/>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2" name="Line 106"/>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3" name="Line 107"/>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4" name="Line 108"/>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5" name="Line 109"/>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6" name="Line 110"/>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7" name="Line 111"/>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8" name="Line 112"/>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9" name="Line 113"/>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0" name="Line 114"/>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1" name="Line 115"/>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2" name="Line 116"/>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3" name="Line 117"/>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4" name="Line 118"/>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5" name="Line 119"/>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6" name="Line 120"/>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7" name="Line 121"/>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8" name="Line 122"/>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9" name="Line 123"/>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0" name="Line 124"/>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1" name="Line 125"/>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2" name="Line 126"/>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3" name="Line 127"/>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4" name="Line 128"/>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5" name="Line 129"/>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6" name="Line 130"/>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7" name="Line 131"/>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8" name="Line 132"/>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9" name="Line 133"/>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70" name="Group 134"/>
            <p:cNvGrpSpPr>
              <a:grpSpLocks/>
            </p:cNvGrpSpPr>
            <p:nvPr/>
          </p:nvGrpSpPr>
          <p:grpSpPr bwMode="auto">
            <a:xfrm>
              <a:off x="696" y="1432"/>
              <a:ext cx="4879" cy="2217"/>
              <a:chOff x="696" y="1432"/>
              <a:chExt cx="4879" cy="2217"/>
            </a:xfrm>
          </p:grpSpPr>
          <p:sp>
            <p:nvSpPr>
              <p:cNvPr id="40071" name="Line 135"/>
              <p:cNvSpPr>
                <a:spLocks noChangeShapeType="1"/>
              </p:cNvSpPr>
              <p:nvPr/>
            </p:nvSpPr>
            <p:spPr bwMode="auto">
              <a:xfrm>
                <a:off x="696" y="1456"/>
                <a:ext cx="4879" cy="2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2" name="Line 136"/>
              <p:cNvSpPr>
                <a:spLocks noChangeShapeType="1"/>
              </p:cNvSpPr>
              <p:nvPr/>
            </p:nvSpPr>
            <p:spPr bwMode="auto">
              <a:xfrm>
                <a:off x="1376" y="1448"/>
                <a:ext cx="4108" cy="21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3" name="Line 137"/>
              <p:cNvSpPr>
                <a:spLocks noChangeShapeType="1"/>
              </p:cNvSpPr>
              <p:nvPr/>
            </p:nvSpPr>
            <p:spPr bwMode="auto">
              <a:xfrm>
                <a:off x="2080" y="1432"/>
                <a:ext cx="3325" cy="22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4" name="Line 138"/>
              <p:cNvSpPr>
                <a:spLocks noChangeShapeType="1"/>
              </p:cNvSpPr>
              <p:nvPr/>
            </p:nvSpPr>
            <p:spPr bwMode="auto">
              <a:xfrm>
                <a:off x="2752" y="1432"/>
                <a:ext cx="2568" cy="22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5" name="Line 139"/>
              <p:cNvSpPr>
                <a:spLocks noChangeShapeType="1"/>
              </p:cNvSpPr>
              <p:nvPr/>
            </p:nvSpPr>
            <p:spPr bwMode="auto">
              <a:xfrm>
                <a:off x="3432" y="1432"/>
                <a:ext cx="1803" cy="22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6" name="Line 140"/>
              <p:cNvSpPr>
                <a:spLocks noChangeShapeType="1"/>
              </p:cNvSpPr>
              <p:nvPr/>
            </p:nvSpPr>
            <p:spPr bwMode="auto">
              <a:xfrm>
                <a:off x="4120" y="1432"/>
                <a:ext cx="1029"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7" name="Line 141"/>
              <p:cNvSpPr>
                <a:spLocks noChangeShapeType="1"/>
              </p:cNvSpPr>
              <p:nvPr/>
            </p:nvSpPr>
            <p:spPr bwMode="auto">
              <a:xfrm>
                <a:off x="4800" y="1432"/>
                <a:ext cx="261"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8" name="Line 142"/>
              <p:cNvSpPr>
                <a:spLocks noChangeShapeType="1"/>
              </p:cNvSpPr>
              <p:nvPr/>
            </p:nvSpPr>
            <p:spPr bwMode="auto">
              <a:xfrm flipH="1">
                <a:off x="4978" y="1432"/>
                <a:ext cx="510"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79" name="Group 143"/>
            <p:cNvGrpSpPr>
              <a:grpSpLocks/>
            </p:cNvGrpSpPr>
            <p:nvPr/>
          </p:nvGrpSpPr>
          <p:grpSpPr bwMode="auto">
            <a:xfrm>
              <a:off x="528" y="1432"/>
              <a:ext cx="4792" cy="2216"/>
              <a:chOff x="528" y="1432"/>
              <a:chExt cx="4792" cy="2216"/>
            </a:xfrm>
          </p:grpSpPr>
          <p:sp>
            <p:nvSpPr>
              <p:cNvPr id="40080" name="Line 144"/>
              <p:cNvSpPr>
                <a:spLocks noChangeShapeType="1"/>
              </p:cNvSpPr>
              <p:nvPr/>
            </p:nvSpPr>
            <p:spPr bwMode="auto">
              <a:xfrm>
                <a:off x="528" y="1440"/>
                <a:ext cx="4368"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1" name="Line 145"/>
              <p:cNvSpPr>
                <a:spLocks noChangeShapeType="1"/>
              </p:cNvSpPr>
              <p:nvPr/>
            </p:nvSpPr>
            <p:spPr bwMode="auto">
              <a:xfrm>
                <a:off x="1216" y="1440"/>
                <a:ext cx="3592" cy="219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2" name="Line 146"/>
              <p:cNvSpPr>
                <a:spLocks noChangeShapeType="1"/>
              </p:cNvSpPr>
              <p:nvPr/>
            </p:nvSpPr>
            <p:spPr bwMode="auto">
              <a:xfrm>
                <a:off x="1896" y="1432"/>
                <a:ext cx="282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3" name="Line 147"/>
              <p:cNvSpPr>
                <a:spLocks noChangeShapeType="1"/>
              </p:cNvSpPr>
              <p:nvPr/>
            </p:nvSpPr>
            <p:spPr bwMode="auto">
              <a:xfrm>
                <a:off x="2576" y="1440"/>
                <a:ext cx="2056"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4" name="Line 148"/>
              <p:cNvSpPr>
                <a:spLocks noChangeShapeType="1"/>
              </p:cNvSpPr>
              <p:nvPr/>
            </p:nvSpPr>
            <p:spPr bwMode="auto">
              <a:xfrm>
                <a:off x="3272" y="1432"/>
                <a:ext cx="1280"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5" name="Line 149"/>
              <p:cNvSpPr>
                <a:spLocks noChangeShapeType="1"/>
              </p:cNvSpPr>
              <p:nvPr/>
            </p:nvSpPr>
            <p:spPr bwMode="auto">
              <a:xfrm>
                <a:off x="3944" y="1440"/>
                <a:ext cx="512"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6" name="Line 150"/>
              <p:cNvSpPr>
                <a:spLocks noChangeShapeType="1"/>
              </p:cNvSpPr>
              <p:nvPr/>
            </p:nvSpPr>
            <p:spPr bwMode="auto">
              <a:xfrm flipH="1">
                <a:off x="4376" y="1440"/>
                <a:ext cx="26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7" name="Line 151"/>
              <p:cNvSpPr>
                <a:spLocks noChangeShapeType="1"/>
              </p:cNvSpPr>
              <p:nvPr/>
            </p:nvSpPr>
            <p:spPr bwMode="auto">
              <a:xfrm flipH="1">
                <a:off x="4296" y="1432"/>
                <a:ext cx="102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88" name="Group 152"/>
            <p:cNvGrpSpPr>
              <a:grpSpLocks/>
            </p:cNvGrpSpPr>
            <p:nvPr/>
          </p:nvGrpSpPr>
          <p:grpSpPr bwMode="auto">
            <a:xfrm>
              <a:off x="354" y="1440"/>
              <a:ext cx="4788" cy="2208"/>
              <a:chOff x="354" y="1440"/>
              <a:chExt cx="4788" cy="2208"/>
            </a:xfrm>
          </p:grpSpPr>
          <p:sp>
            <p:nvSpPr>
              <p:cNvPr id="40089" name="Line 153"/>
              <p:cNvSpPr>
                <a:spLocks noChangeShapeType="1"/>
              </p:cNvSpPr>
              <p:nvPr/>
            </p:nvSpPr>
            <p:spPr bwMode="auto">
              <a:xfrm>
                <a:off x="354" y="1446"/>
                <a:ext cx="3852" cy="21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0" name="Line 154"/>
              <p:cNvSpPr>
                <a:spLocks noChangeShapeType="1"/>
              </p:cNvSpPr>
              <p:nvPr/>
            </p:nvSpPr>
            <p:spPr bwMode="auto">
              <a:xfrm>
                <a:off x="1038" y="1440"/>
                <a:ext cx="3078"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1" name="Line 155"/>
              <p:cNvSpPr>
                <a:spLocks noChangeShapeType="1"/>
              </p:cNvSpPr>
              <p:nvPr/>
            </p:nvSpPr>
            <p:spPr bwMode="auto">
              <a:xfrm>
                <a:off x="1722" y="1440"/>
                <a:ext cx="2316"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2" name="Line 156"/>
              <p:cNvSpPr>
                <a:spLocks noChangeShapeType="1"/>
              </p:cNvSpPr>
              <p:nvPr/>
            </p:nvSpPr>
            <p:spPr bwMode="auto">
              <a:xfrm>
                <a:off x="2412" y="1446"/>
                <a:ext cx="1536"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3" name="Line 157"/>
              <p:cNvSpPr>
                <a:spLocks noChangeShapeType="1"/>
              </p:cNvSpPr>
              <p:nvPr/>
            </p:nvSpPr>
            <p:spPr bwMode="auto">
              <a:xfrm>
                <a:off x="3096" y="1440"/>
                <a:ext cx="768"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4" name="Line 158"/>
              <p:cNvSpPr>
                <a:spLocks noChangeShapeType="1"/>
              </p:cNvSpPr>
              <p:nvPr/>
            </p:nvSpPr>
            <p:spPr bwMode="auto">
              <a:xfrm>
                <a:off x="3774" y="1446"/>
                <a:ext cx="6" cy="21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5" name="Line 159"/>
              <p:cNvSpPr>
                <a:spLocks noChangeShapeType="1"/>
              </p:cNvSpPr>
              <p:nvPr/>
            </p:nvSpPr>
            <p:spPr bwMode="auto">
              <a:xfrm flipH="1">
                <a:off x="3690" y="1446"/>
                <a:ext cx="774"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6" name="Line 160"/>
              <p:cNvSpPr>
                <a:spLocks noChangeShapeType="1"/>
              </p:cNvSpPr>
              <p:nvPr/>
            </p:nvSpPr>
            <p:spPr bwMode="auto">
              <a:xfrm flipH="1">
                <a:off x="3612" y="1446"/>
                <a:ext cx="1530"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97" name="Group 161"/>
            <p:cNvGrpSpPr>
              <a:grpSpLocks/>
            </p:cNvGrpSpPr>
            <p:nvPr/>
          </p:nvGrpSpPr>
          <p:grpSpPr bwMode="auto">
            <a:xfrm>
              <a:off x="192" y="1440"/>
              <a:ext cx="4788" cy="2214"/>
              <a:chOff x="192" y="1440"/>
              <a:chExt cx="4788" cy="2214"/>
            </a:xfrm>
          </p:grpSpPr>
          <p:sp>
            <p:nvSpPr>
              <p:cNvPr id="40098" name="Line 162"/>
              <p:cNvSpPr>
                <a:spLocks noChangeShapeType="1"/>
              </p:cNvSpPr>
              <p:nvPr/>
            </p:nvSpPr>
            <p:spPr bwMode="auto">
              <a:xfrm>
                <a:off x="192" y="1446"/>
                <a:ext cx="3330"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9" name="Line 163"/>
              <p:cNvSpPr>
                <a:spLocks noChangeShapeType="1"/>
              </p:cNvSpPr>
              <p:nvPr/>
            </p:nvSpPr>
            <p:spPr bwMode="auto">
              <a:xfrm>
                <a:off x="870" y="1452"/>
                <a:ext cx="2568"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0" name="Line 164"/>
              <p:cNvSpPr>
                <a:spLocks noChangeShapeType="1"/>
              </p:cNvSpPr>
              <p:nvPr/>
            </p:nvSpPr>
            <p:spPr bwMode="auto">
              <a:xfrm>
                <a:off x="1560" y="1440"/>
                <a:ext cx="1788" cy="220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1" name="Line 165"/>
              <p:cNvSpPr>
                <a:spLocks noChangeShapeType="1"/>
              </p:cNvSpPr>
              <p:nvPr/>
            </p:nvSpPr>
            <p:spPr bwMode="auto">
              <a:xfrm>
                <a:off x="2238" y="1446"/>
                <a:ext cx="1032"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2" name="Line 166"/>
              <p:cNvSpPr>
                <a:spLocks noChangeShapeType="1"/>
              </p:cNvSpPr>
              <p:nvPr/>
            </p:nvSpPr>
            <p:spPr bwMode="auto">
              <a:xfrm>
                <a:off x="2934" y="1440"/>
                <a:ext cx="246"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3" name="Line 167"/>
              <p:cNvSpPr>
                <a:spLocks noChangeShapeType="1"/>
              </p:cNvSpPr>
              <p:nvPr/>
            </p:nvSpPr>
            <p:spPr bwMode="auto">
              <a:xfrm flipH="1">
                <a:off x="3096" y="1440"/>
                <a:ext cx="516"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4" name="Line 168"/>
              <p:cNvSpPr>
                <a:spLocks noChangeShapeType="1"/>
              </p:cNvSpPr>
              <p:nvPr/>
            </p:nvSpPr>
            <p:spPr bwMode="auto">
              <a:xfrm flipH="1">
                <a:off x="3006" y="1440"/>
                <a:ext cx="1296" cy="221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5" name="Line 169"/>
              <p:cNvSpPr>
                <a:spLocks noChangeShapeType="1"/>
              </p:cNvSpPr>
              <p:nvPr/>
            </p:nvSpPr>
            <p:spPr bwMode="auto">
              <a:xfrm flipH="1">
                <a:off x="2928" y="1446"/>
                <a:ext cx="2052"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0106" name="Line 170"/>
            <p:cNvSpPr>
              <a:spLocks noChangeShapeType="1"/>
            </p:cNvSpPr>
            <p:nvPr/>
          </p:nvSpPr>
          <p:spPr bwMode="auto">
            <a:xfrm flipH="1">
              <a:off x="2244" y="1446"/>
              <a:ext cx="3330"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7" name="Line 171"/>
            <p:cNvSpPr>
              <a:spLocks noChangeShapeType="1"/>
            </p:cNvSpPr>
            <p:nvPr/>
          </p:nvSpPr>
          <p:spPr bwMode="auto">
            <a:xfrm flipH="1">
              <a:off x="2328" y="1452"/>
              <a:ext cx="2568"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8" name="Line 172"/>
            <p:cNvSpPr>
              <a:spLocks noChangeShapeType="1"/>
            </p:cNvSpPr>
            <p:nvPr/>
          </p:nvSpPr>
          <p:spPr bwMode="auto">
            <a:xfrm flipH="1">
              <a:off x="2418" y="1440"/>
              <a:ext cx="1788" cy="22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9" name="Line 173"/>
            <p:cNvSpPr>
              <a:spLocks noChangeShapeType="1"/>
            </p:cNvSpPr>
            <p:nvPr/>
          </p:nvSpPr>
          <p:spPr bwMode="auto">
            <a:xfrm flipH="1">
              <a:off x="2496" y="1446"/>
              <a:ext cx="1032"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0" name="Line 174"/>
            <p:cNvSpPr>
              <a:spLocks noChangeShapeType="1"/>
            </p:cNvSpPr>
            <p:nvPr/>
          </p:nvSpPr>
          <p:spPr bwMode="auto">
            <a:xfrm flipH="1">
              <a:off x="2586" y="1440"/>
              <a:ext cx="246"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1" name="Line 175"/>
            <p:cNvSpPr>
              <a:spLocks noChangeShapeType="1"/>
            </p:cNvSpPr>
            <p:nvPr/>
          </p:nvSpPr>
          <p:spPr bwMode="auto">
            <a:xfrm>
              <a:off x="2154" y="1440"/>
              <a:ext cx="516"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2" name="Line 176"/>
            <p:cNvSpPr>
              <a:spLocks noChangeShapeType="1"/>
            </p:cNvSpPr>
            <p:nvPr/>
          </p:nvSpPr>
          <p:spPr bwMode="auto">
            <a:xfrm>
              <a:off x="1464" y="1440"/>
              <a:ext cx="1296" cy="22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3" name="Line 177"/>
            <p:cNvSpPr>
              <a:spLocks noChangeShapeType="1"/>
            </p:cNvSpPr>
            <p:nvPr/>
          </p:nvSpPr>
          <p:spPr bwMode="auto">
            <a:xfrm>
              <a:off x="786" y="1446"/>
              <a:ext cx="2052"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4" name="Line 178"/>
            <p:cNvSpPr>
              <a:spLocks noChangeShapeType="1"/>
            </p:cNvSpPr>
            <p:nvPr/>
          </p:nvSpPr>
          <p:spPr bwMode="auto">
            <a:xfrm flipH="1">
              <a:off x="1560" y="1458"/>
              <a:ext cx="3852" cy="21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5" name="Line 179"/>
            <p:cNvSpPr>
              <a:spLocks noChangeShapeType="1"/>
            </p:cNvSpPr>
            <p:nvPr/>
          </p:nvSpPr>
          <p:spPr bwMode="auto">
            <a:xfrm flipH="1">
              <a:off x="1650" y="1452"/>
              <a:ext cx="3078"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6" name="Line 180"/>
            <p:cNvSpPr>
              <a:spLocks noChangeShapeType="1"/>
            </p:cNvSpPr>
            <p:nvPr/>
          </p:nvSpPr>
          <p:spPr bwMode="auto">
            <a:xfrm flipH="1">
              <a:off x="1728" y="1452"/>
              <a:ext cx="2316"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7" name="Line 181"/>
            <p:cNvSpPr>
              <a:spLocks noChangeShapeType="1"/>
            </p:cNvSpPr>
            <p:nvPr/>
          </p:nvSpPr>
          <p:spPr bwMode="auto">
            <a:xfrm flipH="1">
              <a:off x="1818" y="1458"/>
              <a:ext cx="1536"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8" name="Line 182"/>
            <p:cNvSpPr>
              <a:spLocks noChangeShapeType="1"/>
            </p:cNvSpPr>
            <p:nvPr/>
          </p:nvSpPr>
          <p:spPr bwMode="auto">
            <a:xfrm flipH="1">
              <a:off x="1902" y="1452"/>
              <a:ext cx="768"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9" name="Line 183"/>
            <p:cNvSpPr>
              <a:spLocks noChangeShapeType="1"/>
            </p:cNvSpPr>
            <p:nvPr/>
          </p:nvSpPr>
          <p:spPr bwMode="auto">
            <a:xfrm flipH="1">
              <a:off x="1986" y="1458"/>
              <a:ext cx="6" cy="21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0" name="Line 184"/>
            <p:cNvSpPr>
              <a:spLocks noChangeShapeType="1"/>
            </p:cNvSpPr>
            <p:nvPr/>
          </p:nvSpPr>
          <p:spPr bwMode="auto">
            <a:xfrm>
              <a:off x="1302" y="1458"/>
              <a:ext cx="774"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1" name="Line 185"/>
            <p:cNvSpPr>
              <a:spLocks noChangeShapeType="1"/>
            </p:cNvSpPr>
            <p:nvPr/>
          </p:nvSpPr>
          <p:spPr bwMode="auto">
            <a:xfrm>
              <a:off x="624" y="1458"/>
              <a:ext cx="1530"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2" name="Line 186"/>
            <p:cNvSpPr>
              <a:spLocks noChangeShapeType="1"/>
            </p:cNvSpPr>
            <p:nvPr/>
          </p:nvSpPr>
          <p:spPr bwMode="auto">
            <a:xfrm flipH="1">
              <a:off x="868" y="1458"/>
              <a:ext cx="4368"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3" name="Line 187"/>
            <p:cNvSpPr>
              <a:spLocks noChangeShapeType="1"/>
            </p:cNvSpPr>
            <p:nvPr/>
          </p:nvSpPr>
          <p:spPr bwMode="auto">
            <a:xfrm flipH="1">
              <a:off x="956" y="1458"/>
              <a:ext cx="3592" cy="219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4" name="Line 188"/>
            <p:cNvSpPr>
              <a:spLocks noChangeShapeType="1"/>
            </p:cNvSpPr>
            <p:nvPr/>
          </p:nvSpPr>
          <p:spPr bwMode="auto">
            <a:xfrm flipH="1">
              <a:off x="1044" y="1450"/>
              <a:ext cx="282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5" name="Line 189"/>
            <p:cNvSpPr>
              <a:spLocks noChangeShapeType="1"/>
            </p:cNvSpPr>
            <p:nvPr/>
          </p:nvSpPr>
          <p:spPr bwMode="auto">
            <a:xfrm flipH="1">
              <a:off x="1132" y="1458"/>
              <a:ext cx="2056"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6" name="Line 190"/>
            <p:cNvSpPr>
              <a:spLocks noChangeShapeType="1"/>
            </p:cNvSpPr>
            <p:nvPr/>
          </p:nvSpPr>
          <p:spPr bwMode="auto">
            <a:xfrm flipH="1">
              <a:off x="1212" y="1450"/>
              <a:ext cx="1280"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7" name="Line 191"/>
            <p:cNvSpPr>
              <a:spLocks noChangeShapeType="1"/>
            </p:cNvSpPr>
            <p:nvPr/>
          </p:nvSpPr>
          <p:spPr bwMode="auto">
            <a:xfrm flipH="1">
              <a:off x="1308" y="1458"/>
              <a:ext cx="512"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8" name="Line 192"/>
            <p:cNvSpPr>
              <a:spLocks noChangeShapeType="1"/>
            </p:cNvSpPr>
            <p:nvPr/>
          </p:nvSpPr>
          <p:spPr bwMode="auto">
            <a:xfrm>
              <a:off x="1124" y="1458"/>
              <a:ext cx="26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9" name="Line 193"/>
            <p:cNvSpPr>
              <a:spLocks noChangeShapeType="1"/>
            </p:cNvSpPr>
            <p:nvPr/>
          </p:nvSpPr>
          <p:spPr bwMode="auto">
            <a:xfrm>
              <a:off x="444" y="1450"/>
              <a:ext cx="102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0" name="Line 194"/>
            <p:cNvSpPr>
              <a:spLocks noChangeShapeType="1"/>
            </p:cNvSpPr>
            <p:nvPr/>
          </p:nvSpPr>
          <p:spPr bwMode="auto">
            <a:xfrm flipH="1">
              <a:off x="192" y="1480"/>
              <a:ext cx="4879" cy="218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1" name="Line 195"/>
            <p:cNvSpPr>
              <a:spLocks noChangeShapeType="1"/>
            </p:cNvSpPr>
            <p:nvPr/>
          </p:nvSpPr>
          <p:spPr bwMode="auto">
            <a:xfrm flipH="1">
              <a:off x="283" y="1472"/>
              <a:ext cx="4108" cy="219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2" name="Line 196"/>
            <p:cNvSpPr>
              <a:spLocks noChangeShapeType="1"/>
            </p:cNvSpPr>
            <p:nvPr/>
          </p:nvSpPr>
          <p:spPr bwMode="auto">
            <a:xfrm flipH="1">
              <a:off x="362" y="1456"/>
              <a:ext cx="3325" cy="2209"/>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3" name="Line 197"/>
            <p:cNvSpPr>
              <a:spLocks noChangeShapeType="1"/>
            </p:cNvSpPr>
            <p:nvPr/>
          </p:nvSpPr>
          <p:spPr bwMode="auto">
            <a:xfrm flipH="1">
              <a:off x="447" y="1456"/>
              <a:ext cx="2568" cy="221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4" name="Line 198"/>
            <p:cNvSpPr>
              <a:spLocks noChangeShapeType="1"/>
            </p:cNvSpPr>
            <p:nvPr/>
          </p:nvSpPr>
          <p:spPr bwMode="auto">
            <a:xfrm flipH="1">
              <a:off x="532" y="1456"/>
              <a:ext cx="1803" cy="221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5" name="Line 199"/>
            <p:cNvSpPr>
              <a:spLocks noChangeShapeType="1"/>
            </p:cNvSpPr>
            <p:nvPr/>
          </p:nvSpPr>
          <p:spPr bwMode="auto">
            <a:xfrm flipH="1">
              <a:off x="618" y="1456"/>
              <a:ext cx="1029"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6" name="Line 200"/>
            <p:cNvSpPr>
              <a:spLocks noChangeShapeType="1"/>
            </p:cNvSpPr>
            <p:nvPr/>
          </p:nvSpPr>
          <p:spPr bwMode="auto">
            <a:xfrm flipH="1">
              <a:off x="706" y="1456"/>
              <a:ext cx="261"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7" name="Line 201"/>
            <p:cNvSpPr>
              <a:spLocks noChangeShapeType="1"/>
            </p:cNvSpPr>
            <p:nvPr/>
          </p:nvSpPr>
          <p:spPr bwMode="auto">
            <a:xfrm>
              <a:off x="279" y="1456"/>
              <a:ext cx="510"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8" name="Text Box 202"/>
            <p:cNvSpPr txBox="1">
              <a:spLocks noChangeArrowheads="1"/>
            </p:cNvSpPr>
            <p:nvPr/>
          </p:nvSpPr>
          <p:spPr bwMode="auto">
            <a:xfrm>
              <a:off x="4896" y="1152"/>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0139" name="Text Box 203"/>
            <p:cNvSpPr txBox="1">
              <a:spLocks noChangeArrowheads="1"/>
            </p:cNvSpPr>
            <p:nvPr/>
          </p:nvSpPr>
          <p:spPr bwMode="auto">
            <a:xfrm>
              <a:off x="4176"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0140" name="Text Box 204"/>
            <p:cNvSpPr txBox="1">
              <a:spLocks noChangeArrowheads="1"/>
            </p:cNvSpPr>
            <p:nvPr/>
          </p:nvSpPr>
          <p:spPr bwMode="auto">
            <a:xfrm>
              <a:off x="3504"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0141" name="Text Box 205"/>
            <p:cNvSpPr txBox="1">
              <a:spLocks noChangeArrowheads="1"/>
            </p:cNvSpPr>
            <p:nvPr/>
          </p:nvSpPr>
          <p:spPr bwMode="auto">
            <a:xfrm>
              <a:off x="2808"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0142" name="Text Box 206"/>
            <p:cNvSpPr txBox="1">
              <a:spLocks noChangeArrowheads="1"/>
            </p:cNvSpPr>
            <p:nvPr/>
          </p:nvSpPr>
          <p:spPr bwMode="auto">
            <a:xfrm>
              <a:off x="2120"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0143" name="Text Box 207"/>
            <p:cNvSpPr txBox="1">
              <a:spLocks noChangeArrowheads="1"/>
            </p:cNvSpPr>
            <p:nvPr/>
          </p:nvSpPr>
          <p:spPr bwMode="auto">
            <a:xfrm>
              <a:off x="1432"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0144" name="Text Box 208"/>
            <p:cNvSpPr txBox="1">
              <a:spLocks noChangeArrowheads="1"/>
            </p:cNvSpPr>
            <p:nvPr/>
          </p:nvSpPr>
          <p:spPr bwMode="auto">
            <a:xfrm>
              <a:off x="760" y="1160"/>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sp>
          <p:nvSpPr>
            <p:cNvPr id="40145" name="Text Box 209"/>
            <p:cNvSpPr txBox="1">
              <a:spLocks noChangeArrowheads="1"/>
            </p:cNvSpPr>
            <p:nvPr/>
          </p:nvSpPr>
          <p:spPr bwMode="auto">
            <a:xfrm>
              <a:off x="4896" y="37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0146" name="Text Box 210"/>
            <p:cNvSpPr txBox="1">
              <a:spLocks noChangeArrowheads="1"/>
            </p:cNvSpPr>
            <p:nvPr/>
          </p:nvSpPr>
          <p:spPr bwMode="auto">
            <a:xfrm>
              <a:off x="4176"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0147" name="Text Box 211"/>
            <p:cNvSpPr txBox="1">
              <a:spLocks noChangeArrowheads="1"/>
            </p:cNvSpPr>
            <p:nvPr/>
          </p:nvSpPr>
          <p:spPr bwMode="auto">
            <a:xfrm>
              <a:off x="3504"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0148" name="Text Box 212"/>
            <p:cNvSpPr txBox="1">
              <a:spLocks noChangeArrowheads="1"/>
            </p:cNvSpPr>
            <p:nvPr/>
          </p:nvSpPr>
          <p:spPr bwMode="auto">
            <a:xfrm>
              <a:off x="2808"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0149" name="Text Box 213"/>
            <p:cNvSpPr txBox="1">
              <a:spLocks noChangeArrowheads="1"/>
            </p:cNvSpPr>
            <p:nvPr/>
          </p:nvSpPr>
          <p:spPr bwMode="auto">
            <a:xfrm>
              <a:off x="2120"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0150" name="Text Box 214"/>
            <p:cNvSpPr txBox="1">
              <a:spLocks noChangeArrowheads="1"/>
            </p:cNvSpPr>
            <p:nvPr/>
          </p:nvSpPr>
          <p:spPr bwMode="auto">
            <a:xfrm>
              <a:off x="1432"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0151" name="Text Box 215"/>
            <p:cNvSpPr txBox="1">
              <a:spLocks noChangeArrowheads="1"/>
            </p:cNvSpPr>
            <p:nvPr/>
          </p:nvSpPr>
          <p:spPr bwMode="auto">
            <a:xfrm>
              <a:off x="760" y="37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grpSp>
    </p:spTree>
    <p:extLst>
      <p:ext uri="{BB962C8B-B14F-4D97-AF65-F5344CB8AC3E}">
        <p14:creationId xmlns:p14="http://schemas.microsoft.com/office/powerpoint/2010/main" val="180631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524000" y="228600"/>
            <a:ext cx="9144000" cy="1143000"/>
          </a:xfrm>
        </p:spPr>
        <p:txBody>
          <a:bodyPr wrap="square" numCol="1" anchorCtr="0" compatLnSpc="1">
            <a:prstTxWarp prst="textNoShape">
              <a:avLst/>
            </a:prstTxWarp>
          </a:bodyPr>
          <a:lstStyle/>
          <a:p>
            <a:pPr eaLnBrk="1" hangingPunct="1">
              <a:defRPr/>
            </a:pPr>
            <a:r>
              <a:rPr lang="en-US" sz="5300" dirty="0">
                <a:solidFill>
                  <a:schemeClr val="accent1"/>
                </a:solidFill>
                <a:effectLst>
                  <a:outerShdw blurRad="38100" dist="38100" dir="2700000" algn="tl">
                    <a:srgbClr val="000000">
                      <a:alpha val="43137"/>
                    </a:srgbClr>
                  </a:outerShdw>
                </a:effectLst>
              </a:rPr>
              <a:t>Symmetric Encryption </a:t>
            </a:r>
            <a:endParaRPr lang="en-AU" sz="3600" dirty="0">
              <a:solidFill>
                <a:schemeClr val="accent1"/>
              </a:solidFill>
              <a:effectLst>
                <a:outerShdw blurRad="38100" dist="38100" dir="2700000" algn="tl">
                  <a:srgbClr val="000000">
                    <a:alpha val="43137"/>
                  </a:srgbClr>
                </a:outerShdw>
              </a:effectLst>
            </a:endParaRPr>
          </a:p>
        </p:txBody>
      </p:sp>
      <p:sp>
        <p:nvSpPr>
          <p:cNvPr id="200707" name="Rectangle 3"/>
          <p:cNvSpPr>
            <a:spLocks noGrp="1" noChangeArrowheads="1"/>
          </p:cNvSpPr>
          <p:nvPr>
            <p:ph idx="1"/>
          </p:nvPr>
        </p:nvSpPr>
        <p:spPr>
          <a:xfrm>
            <a:off x="1828800" y="1828800"/>
            <a:ext cx="5563344" cy="4648200"/>
          </a:xfrm>
        </p:spPr>
        <p:txBody>
          <a:bodyPr wrap="square" numCol="1" anchor="t" anchorCtr="0" compatLnSpc="1">
            <a:prstTxWarp prst="textNoShape">
              <a:avLst/>
            </a:prstTxWarp>
            <a:normAutofit/>
          </a:bodyPr>
          <a:lstStyle/>
          <a:p>
            <a:pPr marL="533400" indent="-533400" eaLnBrk="1" hangingPunct="1">
              <a:lnSpc>
                <a:spcPct val="80000"/>
              </a:lnSpc>
              <a:buFont typeface="Wingdings" pitchFamily="-1" charset="2"/>
              <a:buChar char=""/>
              <a:defRPr/>
            </a:pPr>
            <a:r>
              <a:rPr lang="en-US" dirty="0">
                <a:effectLst>
                  <a:outerShdw blurRad="38100" dist="38100" dir="2700000" algn="tl">
                    <a:srgbClr val="000000">
                      <a:alpha val="43137"/>
                    </a:srgbClr>
                  </a:outerShdw>
                </a:effectLst>
              </a:rPr>
              <a:t>Also referred to as: </a:t>
            </a:r>
          </a:p>
          <a:p>
            <a:pPr marL="876300" lvl="1" indent="-533400" eaLnBrk="1" hangingPunct="1">
              <a:lnSpc>
                <a:spcPct val="80000"/>
              </a:lnSpc>
              <a:buFont typeface="Wingdings" pitchFamily="-1" charset="2"/>
              <a:buChar char=""/>
              <a:defRPr/>
            </a:pPr>
            <a:r>
              <a:rPr lang="en-US" dirty="0">
                <a:effectLst>
                  <a:outerShdw blurRad="38100" dist="38100" dir="2700000" algn="tl">
                    <a:srgbClr val="000000">
                      <a:alpha val="43137"/>
                    </a:srgbClr>
                  </a:outerShdw>
                </a:effectLst>
              </a:rPr>
              <a:t>Conventional encryption</a:t>
            </a:r>
          </a:p>
          <a:p>
            <a:pPr marL="876300" lvl="1" indent="-533400" eaLnBrk="1" hangingPunct="1">
              <a:lnSpc>
                <a:spcPct val="80000"/>
              </a:lnSpc>
              <a:buFont typeface="Wingdings" pitchFamily="-1" charset="2"/>
              <a:buChar char=""/>
              <a:defRPr/>
            </a:pPr>
            <a:r>
              <a:rPr lang="en-US" dirty="0">
                <a:effectLst>
                  <a:outerShdw blurRad="38100" dist="38100" dir="2700000" algn="tl">
                    <a:srgbClr val="000000">
                      <a:alpha val="43137"/>
                    </a:srgbClr>
                  </a:outerShdw>
                </a:effectLst>
              </a:rPr>
              <a:t>Secret-key or single-key encryption</a:t>
            </a:r>
          </a:p>
          <a:p>
            <a:pPr marL="533400" lvl="1" indent="-533400" eaLnBrk="1" hangingPunct="1">
              <a:lnSpc>
                <a:spcPct val="80000"/>
              </a:lnSpc>
              <a:spcBef>
                <a:spcPts val="2000"/>
              </a:spcBef>
              <a:buClr>
                <a:schemeClr val="accent1"/>
              </a:buClr>
              <a:buFont typeface="Wingdings" pitchFamily="-1" charset="2"/>
              <a:buChar char=""/>
              <a:defRPr/>
            </a:pPr>
            <a:r>
              <a:rPr lang="en-AU" sz="2400" dirty="0">
                <a:effectLst>
                  <a:outerShdw blurRad="38100" dist="38100" dir="2700000" algn="tl">
                    <a:srgbClr val="000000">
                      <a:alpha val="43137"/>
                    </a:srgbClr>
                  </a:outerShdw>
                </a:effectLst>
                <a:cs typeface="ＭＳ Ｐゴシック" pitchFamily="-1" charset="-128"/>
              </a:rPr>
              <a:t>Only alternative before public-key encryption in 1970’s</a:t>
            </a:r>
          </a:p>
          <a:p>
            <a:pPr marL="876300" lvl="1" indent="-533400" eaLnBrk="1" hangingPunct="1">
              <a:lnSpc>
                <a:spcPct val="80000"/>
              </a:lnSpc>
              <a:buFont typeface="Wingdings" pitchFamily="-1" charset="2"/>
              <a:buChar char=""/>
              <a:defRPr/>
            </a:pPr>
            <a:r>
              <a:rPr lang="en-US" dirty="0">
                <a:effectLst>
                  <a:outerShdw blurRad="38100" dist="38100" dir="2700000" algn="tl">
                    <a:srgbClr val="000000">
                      <a:alpha val="43137"/>
                    </a:srgbClr>
                  </a:outerShdw>
                </a:effectLst>
              </a:rPr>
              <a:t>Still most widely used</a:t>
            </a:r>
            <a:r>
              <a:rPr lang="en-AU" dirty="0">
                <a:effectLst>
                  <a:outerShdw blurRad="38100" dist="38100" dir="2700000" algn="tl">
                    <a:srgbClr val="000000">
                      <a:alpha val="43137"/>
                    </a:srgbClr>
                  </a:outerShdw>
                </a:effectLst>
              </a:rPr>
              <a:t> alternative</a:t>
            </a:r>
          </a:p>
          <a:p>
            <a:pPr marL="533400" lvl="1" indent="-533400" eaLnBrk="1" hangingPunct="1">
              <a:lnSpc>
                <a:spcPct val="80000"/>
              </a:lnSpc>
              <a:spcBef>
                <a:spcPts val="2000"/>
              </a:spcBef>
              <a:buClr>
                <a:schemeClr val="accent1"/>
              </a:buClr>
              <a:buFont typeface="Wingdings" pitchFamily="-1" charset="2"/>
              <a:buChar char=""/>
              <a:defRPr/>
            </a:pPr>
            <a:r>
              <a:rPr lang="en-AU" sz="2400" dirty="0">
                <a:effectLst>
                  <a:outerShdw blurRad="38100" dist="38100" dir="2700000" algn="tl">
                    <a:srgbClr val="000000">
                      <a:alpha val="43137"/>
                    </a:srgbClr>
                  </a:outerShdw>
                </a:effectLst>
                <a:cs typeface="ＭＳ Ｐゴシック" pitchFamily="-1" charset="-128"/>
              </a:rPr>
              <a:t>Has five ingredients:</a:t>
            </a:r>
          </a:p>
          <a:p>
            <a:pPr marL="876300" lvl="1" indent="-533400" eaLnBrk="1" hangingPunct="1">
              <a:lnSpc>
                <a:spcPct val="80000"/>
              </a:lnSpc>
              <a:buFont typeface="Wingdings" pitchFamily="-1" charset="2"/>
              <a:buChar char=""/>
              <a:defRPr/>
            </a:pPr>
            <a:r>
              <a:rPr lang="en-AU" dirty="0">
                <a:effectLst>
                  <a:outerShdw blurRad="38100" dist="38100" dir="2700000" algn="tl">
                    <a:srgbClr val="000000">
                      <a:alpha val="43137"/>
                    </a:srgbClr>
                  </a:outerShdw>
                </a:effectLst>
              </a:rPr>
              <a:t>Plaintext</a:t>
            </a:r>
          </a:p>
          <a:p>
            <a:pPr marL="876300" lvl="1" indent="-533400" eaLnBrk="1" hangingPunct="1">
              <a:lnSpc>
                <a:spcPct val="80000"/>
              </a:lnSpc>
              <a:buFont typeface="Wingdings" pitchFamily="-1" charset="2"/>
              <a:buChar char=""/>
              <a:defRPr/>
            </a:pPr>
            <a:r>
              <a:rPr lang="en-AU" dirty="0">
                <a:effectLst>
                  <a:outerShdw blurRad="38100" dist="38100" dir="2700000" algn="tl">
                    <a:srgbClr val="000000">
                      <a:alpha val="43137"/>
                    </a:srgbClr>
                  </a:outerShdw>
                </a:effectLst>
              </a:rPr>
              <a:t>Encryption algorithm</a:t>
            </a:r>
          </a:p>
          <a:p>
            <a:pPr marL="876300" lvl="1" indent="-533400" eaLnBrk="1" hangingPunct="1">
              <a:lnSpc>
                <a:spcPct val="80000"/>
              </a:lnSpc>
              <a:buFont typeface="Wingdings" pitchFamily="-1" charset="2"/>
              <a:buChar char=""/>
              <a:defRPr/>
            </a:pPr>
            <a:r>
              <a:rPr lang="en-AU" dirty="0">
                <a:effectLst>
                  <a:outerShdw blurRad="38100" dist="38100" dir="2700000" algn="tl">
                    <a:srgbClr val="000000">
                      <a:alpha val="43137"/>
                    </a:srgbClr>
                  </a:outerShdw>
                </a:effectLst>
              </a:rPr>
              <a:t>Secret key</a:t>
            </a:r>
          </a:p>
          <a:p>
            <a:pPr marL="876300" lvl="1" indent="-533400" eaLnBrk="1" hangingPunct="1">
              <a:lnSpc>
                <a:spcPct val="80000"/>
              </a:lnSpc>
              <a:buFont typeface="Wingdings" pitchFamily="-1" charset="2"/>
              <a:buChar char=""/>
              <a:defRPr/>
            </a:pPr>
            <a:r>
              <a:rPr lang="en-AU" dirty="0">
                <a:effectLst>
                  <a:outerShdw blurRad="38100" dist="38100" dir="2700000" algn="tl">
                    <a:srgbClr val="000000">
                      <a:alpha val="43137"/>
                    </a:srgbClr>
                  </a:outerShdw>
                </a:effectLst>
              </a:rPr>
              <a:t>Ciphertext</a:t>
            </a:r>
          </a:p>
          <a:p>
            <a:pPr marL="876300" lvl="1" indent="-533400" eaLnBrk="1" hangingPunct="1">
              <a:lnSpc>
                <a:spcPct val="80000"/>
              </a:lnSpc>
              <a:buFont typeface="Wingdings" pitchFamily="-1" charset="2"/>
              <a:buChar char=""/>
              <a:defRPr/>
            </a:pPr>
            <a:r>
              <a:rPr lang="en-AU" dirty="0">
                <a:effectLst>
                  <a:outerShdw blurRad="38100" dist="38100" dir="2700000" algn="tl">
                    <a:srgbClr val="000000">
                      <a:alpha val="43137"/>
                    </a:srgbClr>
                  </a:outerShdw>
                </a:effectLst>
              </a:rPr>
              <a:t>Decryption algorithm</a:t>
            </a:r>
            <a:endParaRPr lang="en-US"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stretch>
            <a:fillRect/>
          </a:stretch>
        </p:blipFill>
        <p:spPr>
          <a:xfrm>
            <a:off x="7680176" y="3587378"/>
            <a:ext cx="2742624" cy="1814703"/>
          </a:xfrm>
          <a:prstGeom prst="rect">
            <a:avLst/>
          </a:prstGeom>
        </p:spPr>
      </p:pic>
      <p:pic>
        <p:nvPicPr>
          <p:cNvPr id="10" name="Picture 9"/>
          <p:cNvPicPr>
            <a:picLocks noChangeAspect="1"/>
          </p:cNvPicPr>
          <p:nvPr/>
        </p:nvPicPr>
        <p:blipFill>
          <a:blip r:embed="rId4"/>
          <a:stretch>
            <a:fillRect/>
          </a:stretch>
        </p:blipFill>
        <p:spPr>
          <a:xfrm>
            <a:off x="8328248" y="3688278"/>
            <a:ext cx="1612900" cy="1612900"/>
          </a:xfrm>
          <a:prstGeom prst="rect">
            <a:avLst/>
          </a:prstGeom>
          <a:effectLst>
            <a:softEdge rad="63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3538997" y="548681"/>
            <a:ext cx="48425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rgbClr val="FFC000"/>
                </a:solidFill>
                <a:latin typeface="+mj-lt"/>
              </a:rPr>
              <a:t>IP (Initial Permutation)</a:t>
            </a:r>
          </a:p>
        </p:txBody>
      </p:sp>
      <p:grpSp>
        <p:nvGrpSpPr>
          <p:cNvPr id="39939" name="Group 3"/>
          <p:cNvGrpSpPr>
            <a:grpSpLocks/>
          </p:cNvGrpSpPr>
          <p:nvPr/>
        </p:nvGrpSpPr>
        <p:grpSpPr bwMode="auto">
          <a:xfrm flipH="1">
            <a:off x="1752600" y="1828800"/>
            <a:ext cx="8686800" cy="4402138"/>
            <a:chOff x="144" y="1152"/>
            <a:chExt cx="5472" cy="2773"/>
          </a:xfrm>
        </p:grpSpPr>
        <p:grpSp>
          <p:nvGrpSpPr>
            <p:cNvPr id="39940" name="Group 4"/>
            <p:cNvGrpSpPr>
              <a:grpSpLocks/>
            </p:cNvGrpSpPr>
            <p:nvPr/>
          </p:nvGrpSpPr>
          <p:grpSpPr bwMode="auto">
            <a:xfrm>
              <a:off x="144" y="1344"/>
              <a:ext cx="5472" cy="192"/>
              <a:chOff x="0" y="1344"/>
              <a:chExt cx="6144" cy="192"/>
            </a:xfrm>
          </p:grpSpPr>
          <p:sp>
            <p:nvSpPr>
              <p:cNvPr id="39941" name="Rectangle 5"/>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39942" name="Line 6"/>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3" name="Line 7"/>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4" name="Line 8"/>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5" name="Line 9"/>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6" name="Line 10"/>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7" name="Line 11"/>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8" name="Line 12"/>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49" name="Line 13"/>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0" name="Line 14"/>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1" name="Line 15"/>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2" name="Line 16"/>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3" name="Line 17"/>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4" name="Line 18"/>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5" name="Line 19"/>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6" name="Line 20"/>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7" name="Line 21"/>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8" name="Line 22"/>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59" name="Line 23"/>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0" name="Line 24"/>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1" name="Line 25"/>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2" name="Line 26"/>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3" name="Line 27"/>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4" name="Line 28"/>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5" name="Line 29"/>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6" name="Line 30"/>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7" name="Line 31"/>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8" name="Line 32"/>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69" name="Line 33"/>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0" name="Line 34"/>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1" name="Line 35"/>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2" name="Line 36"/>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3" name="Line 37"/>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4" name="Line 38"/>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5" name="Line 39"/>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6" name="Line 40"/>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7" name="Line 41"/>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8" name="Line 42"/>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79" name="Line 43"/>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0" name="Line 44"/>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1" name="Line 45"/>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2" name="Line 46"/>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3" name="Line 47"/>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4" name="Line 48"/>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5" name="Line 49"/>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6" name="Line 50"/>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7" name="Line 51"/>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8" name="Line 52"/>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89" name="Line 53"/>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0" name="Line 54"/>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1" name="Line 55"/>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2" name="Line 56"/>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3" name="Line 57"/>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4" name="Line 58"/>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5" name="Line 59"/>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6" name="Line 60"/>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7" name="Line 61"/>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8" name="Line 62"/>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39999" name="Line 63"/>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0" name="Line 64"/>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1" name="Line 65"/>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2" name="Line 66"/>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3" name="Line 67"/>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4" name="Line 68"/>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05" name="Group 69"/>
            <p:cNvGrpSpPr>
              <a:grpSpLocks/>
            </p:cNvGrpSpPr>
            <p:nvPr/>
          </p:nvGrpSpPr>
          <p:grpSpPr bwMode="auto">
            <a:xfrm>
              <a:off x="144" y="3552"/>
              <a:ext cx="5472" cy="192"/>
              <a:chOff x="0" y="1344"/>
              <a:chExt cx="6144" cy="192"/>
            </a:xfrm>
          </p:grpSpPr>
          <p:sp>
            <p:nvSpPr>
              <p:cNvPr id="40006" name="Rectangle 70"/>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007" name="Line 71"/>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8" name="Line 72"/>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09" name="Line 73"/>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0" name="Line 74"/>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1" name="Line 75"/>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2" name="Line 76"/>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3" name="Line 77"/>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4" name="Line 78"/>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5" name="Line 79"/>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6" name="Line 80"/>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7" name="Line 81"/>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8" name="Line 82"/>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19" name="Line 83"/>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0" name="Line 84"/>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1" name="Line 85"/>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2" name="Line 86"/>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3" name="Line 87"/>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4" name="Line 88"/>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5" name="Line 89"/>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6" name="Line 90"/>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7" name="Line 91"/>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8" name="Line 92"/>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29" name="Line 93"/>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0" name="Line 94"/>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1" name="Line 95"/>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2" name="Line 96"/>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3" name="Line 97"/>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4" name="Line 98"/>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5" name="Line 99"/>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6" name="Line 100"/>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7" name="Line 101"/>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8" name="Line 102"/>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39" name="Line 103"/>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0" name="Line 104"/>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1" name="Line 105"/>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2" name="Line 106"/>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3" name="Line 107"/>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4" name="Line 108"/>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5" name="Line 109"/>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6" name="Line 110"/>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7" name="Line 111"/>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8" name="Line 112"/>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49" name="Line 113"/>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0" name="Line 114"/>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1" name="Line 115"/>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2" name="Line 116"/>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3" name="Line 117"/>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4" name="Line 118"/>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5" name="Line 119"/>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6" name="Line 120"/>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7" name="Line 121"/>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8" name="Line 122"/>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59" name="Line 123"/>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0" name="Line 124"/>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1" name="Line 125"/>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2" name="Line 126"/>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3" name="Line 127"/>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4" name="Line 128"/>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5" name="Line 129"/>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6" name="Line 130"/>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7" name="Line 131"/>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8" name="Line 132"/>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69" name="Line 133"/>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70" name="Group 134"/>
            <p:cNvGrpSpPr>
              <a:grpSpLocks/>
            </p:cNvGrpSpPr>
            <p:nvPr/>
          </p:nvGrpSpPr>
          <p:grpSpPr bwMode="auto">
            <a:xfrm>
              <a:off x="696" y="1432"/>
              <a:ext cx="4879" cy="2217"/>
              <a:chOff x="696" y="1432"/>
              <a:chExt cx="4879" cy="2217"/>
            </a:xfrm>
          </p:grpSpPr>
          <p:sp>
            <p:nvSpPr>
              <p:cNvPr id="40071" name="Line 135"/>
              <p:cNvSpPr>
                <a:spLocks noChangeShapeType="1"/>
              </p:cNvSpPr>
              <p:nvPr/>
            </p:nvSpPr>
            <p:spPr bwMode="auto">
              <a:xfrm>
                <a:off x="696" y="1456"/>
                <a:ext cx="4879" cy="2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2" name="Line 136"/>
              <p:cNvSpPr>
                <a:spLocks noChangeShapeType="1"/>
              </p:cNvSpPr>
              <p:nvPr/>
            </p:nvSpPr>
            <p:spPr bwMode="auto">
              <a:xfrm>
                <a:off x="1376" y="1448"/>
                <a:ext cx="4108" cy="21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3" name="Line 137"/>
              <p:cNvSpPr>
                <a:spLocks noChangeShapeType="1"/>
              </p:cNvSpPr>
              <p:nvPr/>
            </p:nvSpPr>
            <p:spPr bwMode="auto">
              <a:xfrm>
                <a:off x="2080" y="1432"/>
                <a:ext cx="3325" cy="22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4" name="Line 138"/>
              <p:cNvSpPr>
                <a:spLocks noChangeShapeType="1"/>
              </p:cNvSpPr>
              <p:nvPr/>
            </p:nvSpPr>
            <p:spPr bwMode="auto">
              <a:xfrm>
                <a:off x="2752" y="1432"/>
                <a:ext cx="2568" cy="22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5" name="Line 139"/>
              <p:cNvSpPr>
                <a:spLocks noChangeShapeType="1"/>
              </p:cNvSpPr>
              <p:nvPr/>
            </p:nvSpPr>
            <p:spPr bwMode="auto">
              <a:xfrm>
                <a:off x="3432" y="1432"/>
                <a:ext cx="1803" cy="22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6" name="Line 140"/>
              <p:cNvSpPr>
                <a:spLocks noChangeShapeType="1"/>
              </p:cNvSpPr>
              <p:nvPr/>
            </p:nvSpPr>
            <p:spPr bwMode="auto">
              <a:xfrm>
                <a:off x="4120" y="1432"/>
                <a:ext cx="1029"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7" name="Line 141"/>
              <p:cNvSpPr>
                <a:spLocks noChangeShapeType="1"/>
              </p:cNvSpPr>
              <p:nvPr/>
            </p:nvSpPr>
            <p:spPr bwMode="auto">
              <a:xfrm>
                <a:off x="4800" y="1432"/>
                <a:ext cx="261"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78" name="Line 142"/>
              <p:cNvSpPr>
                <a:spLocks noChangeShapeType="1"/>
              </p:cNvSpPr>
              <p:nvPr/>
            </p:nvSpPr>
            <p:spPr bwMode="auto">
              <a:xfrm flipH="1">
                <a:off x="4978" y="1432"/>
                <a:ext cx="510"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79" name="Group 143"/>
            <p:cNvGrpSpPr>
              <a:grpSpLocks/>
            </p:cNvGrpSpPr>
            <p:nvPr/>
          </p:nvGrpSpPr>
          <p:grpSpPr bwMode="auto">
            <a:xfrm>
              <a:off x="528" y="1432"/>
              <a:ext cx="4792" cy="2216"/>
              <a:chOff x="528" y="1432"/>
              <a:chExt cx="4792" cy="2216"/>
            </a:xfrm>
          </p:grpSpPr>
          <p:sp>
            <p:nvSpPr>
              <p:cNvPr id="40080" name="Line 144"/>
              <p:cNvSpPr>
                <a:spLocks noChangeShapeType="1"/>
              </p:cNvSpPr>
              <p:nvPr/>
            </p:nvSpPr>
            <p:spPr bwMode="auto">
              <a:xfrm>
                <a:off x="528" y="1440"/>
                <a:ext cx="4368"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1" name="Line 145"/>
              <p:cNvSpPr>
                <a:spLocks noChangeShapeType="1"/>
              </p:cNvSpPr>
              <p:nvPr/>
            </p:nvSpPr>
            <p:spPr bwMode="auto">
              <a:xfrm>
                <a:off x="1216" y="1440"/>
                <a:ext cx="3592" cy="219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2" name="Line 146"/>
              <p:cNvSpPr>
                <a:spLocks noChangeShapeType="1"/>
              </p:cNvSpPr>
              <p:nvPr/>
            </p:nvSpPr>
            <p:spPr bwMode="auto">
              <a:xfrm>
                <a:off x="1896" y="1432"/>
                <a:ext cx="282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3" name="Line 147"/>
              <p:cNvSpPr>
                <a:spLocks noChangeShapeType="1"/>
              </p:cNvSpPr>
              <p:nvPr/>
            </p:nvSpPr>
            <p:spPr bwMode="auto">
              <a:xfrm>
                <a:off x="2576" y="1440"/>
                <a:ext cx="2056"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4" name="Line 148"/>
              <p:cNvSpPr>
                <a:spLocks noChangeShapeType="1"/>
              </p:cNvSpPr>
              <p:nvPr/>
            </p:nvSpPr>
            <p:spPr bwMode="auto">
              <a:xfrm>
                <a:off x="3272" y="1432"/>
                <a:ext cx="1280"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5" name="Line 149"/>
              <p:cNvSpPr>
                <a:spLocks noChangeShapeType="1"/>
              </p:cNvSpPr>
              <p:nvPr/>
            </p:nvSpPr>
            <p:spPr bwMode="auto">
              <a:xfrm>
                <a:off x="3944" y="1440"/>
                <a:ext cx="512"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6" name="Line 150"/>
              <p:cNvSpPr>
                <a:spLocks noChangeShapeType="1"/>
              </p:cNvSpPr>
              <p:nvPr/>
            </p:nvSpPr>
            <p:spPr bwMode="auto">
              <a:xfrm flipH="1">
                <a:off x="4376" y="1440"/>
                <a:ext cx="26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87" name="Line 151"/>
              <p:cNvSpPr>
                <a:spLocks noChangeShapeType="1"/>
              </p:cNvSpPr>
              <p:nvPr/>
            </p:nvSpPr>
            <p:spPr bwMode="auto">
              <a:xfrm flipH="1">
                <a:off x="4296" y="1432"/>
                <a:ext cx="102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88" name="Group 152"/>
            <p:cNvGrpSpPr>
              <a:grpSpLocks/>
            </p:cNvGrpSpPr>
            <p:nvPr/>
          </p:nvGrpSpPr>
          <p:grpSpPr bwMode="auto">
            <a:xfrm>
              <a:off x="354" y="1440"/>
              <a:ext cx="4788" cy="2208"/>
              <a:chOff x="354" y="1440"/>
              <a:chExt cx="4788" cy="2208"/>
            </a:xfrm>
          </p:grpSpPr>
          <p:sp>
            <p:nvSpPr>
              <p:cNvPr id="40089" name="Line 153"/>
              <p:cNvSpPr>
                <a:spLocks noChangeShapeType="1"/>
              </p:cNvSpPr>
              <p:nvPr/>
            </p:nvSpPr>
            <p:spPr bwMode="auto">
              <a:xfrm>
                <a:off x="354" y="1446"/>
                <a:ext cx="3852" cy="21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0" name="Line 154"/>
              <p:cNvSpPr>
                <a:spLocks noChangeShapeType="1"/>
              </p:cNvSpPr>
              <p:nvPr/>
            </p:nvSpPr>
            <p:spPr bwMode="auto">
              <a:xfrm>
                <a:off x="1038" y="1440"/>
                <a:ext cx="3078"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1" name="Line 155"/>
              <p:cNvSpPr>
                <a:spLocks noChangeShapeType="1"/>
              </p:cNvSpPr>
              <p:nvPr/>
            </p:nvSpPr>
            <p:spPr bwMode="auto">
              <a:xfrm>
                <a:off x="1722" y="1440"/>
                <a:ext cx="2316"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2" name="Line 156"/>
              <p:cNvSpPr>
                <a:spLocks noChangeShapeType="1"/>
              </p:cNvSpPr>
              <p:nvPr/>
            </p:nvSpPr>
            <p:spPr bwMode="auto">
              <a:xfrm>
                <a:off x="2412" y="1446"/>
                <a:ext cx="1536"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3" name="Line 157"/>
              <p:cNvSpPr>
                <a:spLocks noChangeShapeType="1"/>
              </p:cNvSpPr>
              <p:nvPr/>
            </p:nvSpPr>
            <p:spPr bwMode="auto">
              <a:xfrm>
                <a:off x="3096" y="1440"/>
                <a:ext cx="768"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4" name="Line 158"/>
              <p:cNvSpPr>
                <a:spLocks noChangeShapeType="1"/>
              </p:cNvSpPr>
              <p:nvPr/>
            </p:nvSpPr>
            <p:spPr bwMode="auto">
              <a:xfrm>
                <a:off x="3774" y="1446"/>
                <a:ext cx="6" cy="21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5" name="Line 159"/>
              <p:cNvSpPr>
                <a:spLocks noChangeShapeType="1"/>
              </p:cNvSpPr>
              <p:nvPr/>
            </p:nvSpPr>
            <p:spPr bwMode="auto">
              <a:xfrm flipH="1">
                <a:off x="3690" y="1446"/>
                <a:ext cx="774"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6" name="Line 160"/>
              <p:cNvSpPr>
                <a:spLocks noChangeShapeType="1"/>
              </p:cNvSpPr>
              <p:nvPr/>
            </p:nvSpPr>
            <p:spPr bwMode="auto">
              <a:xfrm flipH="1">
                <a:off x="3612" y="1446"/>
                <a:ext cx="1530"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0097" name="Group 161"/>
            <p:cNvGrpSpPr>
              <a:grpSpLocks/>
            </p:cNvGrpSpPr>
            <p:nvPr/>
          </p:nvGrpSpPr>
          <p:grpSpPr bwMode="auto">
            <a:xfrm>
              <a:off x="192" y="1440"/>
              <a:ext cx="4788" cy="2214"/>
              <a:chOff x="192" y="1440"/>
              <a:chExt cx="4788" cy="2214"/>
            </a:xfrm>
          </p:grpSpPr>
          <p:sp>
            <p:nvSpPr>
              <p:cNvPr id="40098" name="Line 162"/>
              <p:cNvSpPr>
                <a:spLocks noChangeShapeType="1"/>
              </p:cNvSpPr>
              <p:nvPr/>
            </p:nvSpPr>
            <p:spPr bwMode="auto">
              <a:xfrm>
                <a:off x="192" y="1446"/>
                <a:ext cx="3330"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099" name="Line 163"/>
              <p:cNvSpPr>
                <a:spLocks noChangeShapeType="1"/>
              </p:cNvSpPr>
              <p:nvPr/>
            </p:nvSpPr>
            <p:spPr bwMode="auto">
              <a:xfrm>
                <a:off x="870" y="1452"/>
                <a:ext cx="2568"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0" name="Line 164"/>
              <p:cNvSpPr>
                <a:spLocks noChangeShapeType="1"/>
              </p:cNvSpPr>
              <p:nvPr/>
            </p:nvSpPr>
            <p:spPr bwMode="auto">
              <a:xfrm>
                <a:off x="1560" y="1440"/>
                <a:ext cx="1788" cy="220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1" name="Line 165"/>
              <p:cNvSpPr>
                <a:spLocks noChangeShapeType="1"/>
              </p:cNvSpPr>
              <p:nvPr/>
            </p:nvSpPr>
            <p:spPr bwMode="auto">
              <a:xfrm>
                <a:off x="2238" y="1446"/>
                <a:ext cx="1032"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2" name="Line 166"/>
              <p:cNvSpPr>
                <a:spLocks noChangeShapeType="1"/>
              </p:cNvSpPr>
              <p:nvPr/>
            </p:nvSpPr>
            <p:spPr bwMode="auto">
              <a:xfrm>
                <a:off x="2934" y="1440"/>
                <a:ext cx="246"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3" name="Line 167"/>
              <p:cNvSpPr>
                <a:spLocks noChangeShapeType="1"/>
              </p:cNvSpPr>
              <p:nvPr/>
            </p:nvSpPr>
            <p:spPr bwMode="auto">
              <a:xfrm flipH="1">
                <a:off x="3096" y="1440"/>
                <a:ext cx="516"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4" name="Line 168"/>
              <p:cNvSpPr>
                <a:spLocks noChangeShapeType="1"/>
              </p:cNvSpPr>
              <p:nvPr/>
            </p:nvSpPr>
            <p:spPr bwMode="auto">
              <a:xfrm flipH="1">
                <a:off x="3006" y="1440"/>
                <a:ext cx="1296" cy="221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5" name="Line 169"/>
              <p:cNvSpPr>
                <a:spLocks noChangeShapeType="1"/>
              </p:cNvSpPr>
              <p:nvPr/>
            </p:nvSpPr>
            <p:spPr bwMode="auto">
              <a:xfrm flipH="1">
                <a:off x="2928" y="1446"/>
                <a:ext cx="2052"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0106" name="Line 170"/>
            <p:cNvSpPr>
              <a:spLocks noChangeShapeType="1"/>
            </p:cNvSpPr>
            <p:nvPr/>
          </p:nvSpPr>
          <p:spPr bwMode="auto">
            <a:xfrm flipH="1">
              <a:off x="2244" y="1446"/>
              <a:ext cx="3330"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7" name="Line 171"/>
            <p:cNvSpPr>
              <a:spLocks noChangeShapeType="1"/>
            </p:cNvSpPr>
            <p:nvPr/>
          </p:nvSpPr>
          <p:spPr bwMode="auto">
            <a:xfrm flipH="1">
              <a:off x="2328" y="1452"/>
              <a:ext cx="2568"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8" name="Line 172"/>
            <p:cNvSpPr>
              <a:spLocks noChangeShapeType="1"/>
            </p:cNvSpPr>
            <p:nvPr/>
          </p:nvSpPr>
          <p:spPr bwMode="auto">
            <a:xfrm flipH="1">
              <a:off x="2418" y="1440"/>
              <a:ext cx="1788" cy="22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09" name="Line 173"/>
            <p:cNvSpPr>
              <a:spLocks noChangeShapeType="1"/>
            </p:cNvSpPr>
            <p:nvPr/>
          </p:nvSpPr>
          <p:spPr bwMode="auto">
            <a:xfrm flipH="1">
              <a:off x="2496" y="1446"/>
              <a:ext cx="1032"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0" name="Line 174"/>
            <p:cNvSpPr>
              <a:spLocks noChangeShapeType="1"/>
            </p:cNvSpPr>
            <p:nvPr/>
          </p:nvSpPr>
          <p:spPr bwMode="auto">
            <a:xfrm flipH="1">
              <a:off x="2586" y="1440"/>
              <a:ext cx="246"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1" name="Line 175"/>
            <p:cNvSpPr>
              <a:spLocks noChangeShapeType="1"/>
            </p:cNvSpPr>
            <p:nvPr/>
          </p:nvSpPr>
          <p:spPr bwMode="auto">
            <a:xfrm>
              <a:off x="2154" y="1440"/>
              <a:ext cx="516"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2" name="Line 176"/>
            <p:cNvSpPr>
              <a:spLocks noChangeShapeType="1"/>
            </p:cNvSpPr>
            <p:nvPr/>
          </p:nvSpPr>
          <p:spPr bwMode="auto">
            <a:xfrm>
              <a:off x="1464" y="1440"/>
              <a:ext cx="1296" cy="22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3" name="Line 177"/>
            <p:cNvSpPr>
              <a:spLocks noChangeShapeType="1"/>
            </p:cNvSpPr>
            <p:nvPr/>
          </p:nvSpPr>
          <p:spPr bwMode="auto">
            <a:xfrm>
              <a:off x="786" y="1446"/>
              <a:ext cx="2052"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4" name="Line 178"/>
            <p:cNvSpPr>
              <a:spLocks noChangeShapeType="1"/>
            </p:cNvSpPr>
            <p:nvPr/>
          </p:nvSpPr>
          <p:spPr bwMode="auto">
            <a:xfrm flipH="1">
              <a:off x="1560" y="1458"/>
              <a:ext cx="3852" cy="21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5" name="Line 179"/>
            <p:cNvSpPr>
              <a:spLocks noChangeShapeType="1"/>
            </p:cNvSpPr>
            <p:nvPr/>
          </p:nvSpPr>
          <p:spPr bwMode="auto">
            <a:xfrm flipH="1">
              <a:off x="1650" y="1452"/>
              <a:ext cx="3078"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6" name="Line 180"/>
            <p:cNvSpPr>
              <a:spLocks noChangeShapeType="1"/>
            </p:cNvSpPr>
            <p:nvPr/>
          </p:nvSpPr>
          <p:spPr bwMode="auto">
            <a:xfrm flipH="1">
              <a:off x="1728" y="1452"/>
              <a:ext cx="2316"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7" name="Line 181"/>
            <p:cNvSpPr>
              <a:spLocks noChangeShapeType="1"/>
            </p:cNvSpPr>
            <p:nvPr/>
          </p:nvSpPr>
          <p:spPr bwMode="auto">
            <a:xfrm flipH="1">
              <a:off x="1818" y="1458"/>
              <a:ext cx="1536"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8" name="Line 182"/>
            <p:cNvSpPr>
              <a:spLocks noChangeShapeType="1"/>
            </p:cNvSpPr>
            <p:nvPr/>
          </p:nvSpPr>
          <p:spPr bwMode="auto">
            <a:xfrm flipH="1">
              <a:off x="1902" y="1452"/>
              <a:ext cx="768"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19" name="Line 183"/>
            <p:cNvSpPr>
              <a:spLocks noChangeShapeType="1"/>
            </p:cNvSpPr>
            <p:nvPr/>
          </p:nvSpPr>
          <p:spPr bwMode="auto">
            <a:xfrm flipH="1">
              <a:off x="1986" y="1458"/>
              <a:ext cx="6" cy="21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0" name="Line 184"/>
            <p:cNvSpPr>
              <a:spLocks noChangeShapeType="1"/>
            </p:cNvSpPr>
            <p:nvPr/>
          </p:nvSpPr>
          <p:spPr bwMode="auto">
            <a:xfrm>
              <a:off x="1302" y="1458"/>
              <a:ext cx="774"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1" name="Line 185"/>
            <p:cNvSpPr>
              <a:spLocks noChangeShapeType="1"/>
            </p:cNvSpPr>
            <p:nvPr/>
          </p:nvSpPr>
          <p:spPr bwMode="auto">
            <a:xfrm>
              <a:off x="624" y="1458"/>
              <a:ext cx="1530"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2" name="Line 186"/>
            <p:cNvSpPr>
              <a:spLocks noChangeShapeType="1"/>
            </p:cNvSpPr>
            <p:nvPr/>
          </p:nvSpPr>
          <p:spPr bwMode="auto">
            <a:xfrm flipH="1">
              <a:off x="868" y="1458"/>
              <a:ext cx="4368"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3" name="Line 187"/>
            <p:cNvSpPr>
              <a:spLocks noChangeShapeType="1"/>
            </p:cNvSpPr>
            <p:nvPr/>
          </p:nvSpPr>
          <p:spPr bwMode="auto">
            <a:xfrm flipH="1">
              <a:off x="956" y="1458"/>
              <a:ext cx="3592" cy="219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4" name="Line 188"/>
            <p:cNvSpPr>
              <a:spLocks noChangeShapeType="1"/>
            </p:cNvSpPr>
            <p:nvPr/>
          </p:nvSpPr>
          <p:spPr bwMode="auto">
            <a:xfrm flipH="1">
              <a:off x="1044" y="1450"/>
              <a:ext cx="282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5" name="Line 189"/>
            <p:cNvSpPr>
              <a:spLocks noChangeShapeType="1"/>
            </p:cNvSpPr>
            <p:nvPr/>
          </p:nvSpPr>
          <p:spPr bwMode="auto">
            <a:xfrm flipH="1">
              <a:off x="1132" y="1458"/>
              <a:ext cx="2056"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6" name="Line 190"/>
            <p:cNvSpPr>
              <a:spLocks noChangeShapeType="1"/>
            </p:cNvSpPr>
            <p:nvPr/>
          </p:nvSpPr>
          <p:spPr bwMode="auto">
            <a:xfrm flipH="1">
              <a:off x="1212" y="1450"/>
              <a:ext cx="1280"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7" name="Line 191"/>
            <p:cNvSpPr>
              <a:spLocks noChangeShapeType="1"/>
            </p:cNvSpPr>
            <p:nvPr/>
          </p:nvSpPr>
          <p:spPr bwMode="auto">
            <a:xfrm flipH="1">
              <a:off x="1308" y="1458"/>
              <a:ext cx="512"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8" name="Line 192"/>
            <p:cNvSpPr>
              <a:spLocks noChangeShapeType="1"/>
            </p:cNvSpPr>
            <p:nvPr/>
          </p:nvSpPr>
          <p:spPr bwMode="auto">
            <a:xfrm>
              <a:off x="1124" y="1458"/>
              <a:ext cx="26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29" name="Line 193"/>
            <p:cNvSpPr>
              <a:spLocks noChangeShapeType="1"/>
            </p:cNvSpPr>
            <p:nvPr/>
          </p:nvSpPr>
          <p:spPr bwMode="auto">
            <a:xfrm>
              <a:off x="444" y="1450"/>
              <a:ext cx="102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0" name="Line 194"/>
            <p:cNvSpPr>
              <a:spLocks noChangeShapeType="1"/>
            </p:cNvSpPr>
            <p:nvPr/>
          </p:nvSpPr>
          <p:spPr bwMode="auto">
            <a:xfrm flipH="1">
              <a:off x="192" y="1480"/>
              <a:ext cx="4879" cy="218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1" name="Line 195"/>
            <p:cNvSpPr>
              <a:spLocks noChangeShapeType="1"/>
            </p:cNvSpPr>
            <p:nvPr/>
          </p:nvSpPr>
          <p:spPr bwMode="auto">
            <a:xfrm flipH="1">
              <a:off x="283" y="1472"/>
              <a:ext cx="4108" cy="219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2" name="Line 196"/>
            <p:cNvSpPr>
              <a:spLocks noChangeShapeType="1"/>
            </p:cNvSpPr>
            <p:nvPr/>
          </p:nvSpPr>
          <p:spPr bwMode="auto">
            <a:xfrm flipH="1">
              <a:off x="362" y="1456"/>
              <a:ext cx="3325" cy="2209"/>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3" name="Line 197"/>
            <p:cNvSpPr>
              <a:spLocks noChangeShapeType="1"/>
            </p:cNvSpPr>
            <p:nvPr/>
          </p:nvSpPr>
          <p:spPr bwMode="auto">
            <a:xfrm flipH="1">
              <a:off x="447" y="1456"/>
              <a:ext cx="2568" cy="221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4" name="Line 198"/>
            <p:cNvSpPr>
              <a:spLocks noChangeShapeType="1"/>
            </p:cNvSpPr>
            <p:nvPr/>
          </p:nvSpPr>
          <p:spPr bwMode="auto">
            <a:xfrm flipH="1">
              <a:off x="532" y="1456"/>
              <a:ext cx="1803" cy="221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5" name="Line 199"/>
            <p:cNvSpPr>
              <a:spLocks noChangeShapeType="1"/>
            </p:cNvSpPr>
            <p:nvPr/>
          </p:nvSpPr>
          <p:spPr bwMode="auto">
            <a:xfrm flipH="1">
              <a:off x="618" y="1456"/>
              <a:ext cx="1029"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6" name="Line 200"/>
            <p:cNvSpPr>
              <a:spLocks noChangeShapeType="1"/>
            </p:cNvSpPr>
            <p:nvPr/>
          </p:nvSpPr>
          <p:spPr bwMode="auto">
            <a:xfrm flipH="1">
              <a:off x="706" y="1456"/>
              <a:ext cx="261"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7" name="Line 201"/>
            <p:cNvSpPr>
              <a:spLocks noChangeShapeType="1"/>
            </p:cNvSpPr>
            <p:nvPr/>
          </p:nvSpPr>
          <p:spPr bwMode="auto">
            <a:xfrm>
              <a:off x="279" y="1456"/>
              <a:ext cx="510"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138" name="Text Box 202"/>
            <p:cNvSpPr txBox="1">
              <a:spLocks noChangeArrowheads="1"/>
            </p:cNvSpPr>
            <p:nvPr/>
          </p:nvSpPr>
          <p:spPr bwMode="auto">
            <a:xfrm>
              <a:off x="4896" y="1152"/>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0139" name="Text Box 203"/>
            <p:cNvSpPr txBox="1">
              <a:spLocks noChangeArrowheads="1"/>
            </p:cNvSpPr>
            <p:nvPr/>
          </p:nvSpPr>
          <p:spPr bwMode="auto">
            <a:xfrm>
              <a:off x="4176"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0140" name="Text Box 204"/>
            <p:cNvSpPr txBox="1">
              <a:spLocks noChangeArrowheads="1"/>
            </p:cNvSpPr>
            <p:nvPr/>
          </p:nvSpPr>
          <p:spPr bwMode="auto">
            <a:xfrm>
              <a:off x="3504"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0141" name="Text Box 205"/>
            <p:cNvSpPr txBox="1">
              <a:spLocks noChangeArrowheads="1"/>
            </p:cNvSpPr>
            <p:nvPr/>
          </p:nvSpPr>
          <p:spPr bwMode="auto">
            <a:xfrm>
              <a:off x="2808"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0142" name="Text Box 206"/>
            <p:cNvSpPr txBox="1">
              <a:spLocks noChangeArrowheads="1"/>
            </p:cNvSpPr>
            <p:nvPr/>
          </p:nvSpPr>
          <p:spPr bwMode="auto">
            <a:xfrm>
              <a:off x="2120"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0143" name="Text Box 207"/>
            <p:cNvSpPr txBox="1">
              <a:spLocks noChangeArrowheads="1"/>
            </p:cNvSpPr>
            <p:nvPr/>
          </p:nvSpPr>
          <p:spPr bwMode="auto">
            <a:xfrm>
              <a:off x="1432"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0144" name="Text Box 208"/>
            <p:cNvSpPr txBox="1">
              <a:spLocks noChangeArrowheads="1"/>
            </p:cNvSpPr>
            <p:nvPr/>
          </p:nvSpPr>
          <p:spPr bwMode="auto">
            <a:xfrm>
              <a:off x="760" y="1160"/>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sp>
          <p:nvSpPr>
            <p:cNvPr id="40145" name="Text Box 209"/>
            <p:cNvSpPr txBox="1">
              <a:spLocks noChangeArrowheads="1"/>
            </p:cNvSpPr>
            <p:nvPr/>
          </p:nvSpPr>
          <p:spPr bwMode="auto">
            <a:xfrm>
              <a:off x="4896" y="37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0146" name="Text Box 210"/>
            <p:cNvSpPr txBox="1">
              <a:spLocks noChangeArrowheads="1"/>
            </p:cNvSpPr>
            <p:nvPr/>
          </p:nvSpPr>
          <p:spPr bwMode="auto">
            <a:xfrm>
              <a:off x="4176"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0147" name="Text Box 211"/>
            <p:cNvSpPr txBox="1">
              <a:spLocks noChangeArrowheads="1"/>
            </p:cNvSpPr>
            <p:nvPr/>
          </p:nvSpPr>
          <p:spPr bwMode="auto">
            <a:xfrm>
              <a:off x="3504"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0148" name="Text Box 212"/>
            <p:cNvSpPr txBox="1">
              <a:spLocks noChangeArrowheads="1"/>
            </p:cNvSpPr>
            <p:nvPr/>
          </p:nvSpPr>
          <p:spPr bwMode="auto">
            <a:xfrm>
              <a:off x="2808"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0149" name="Text Box 213"/>
            <p:cNvSpPr txBox="1">
              <a:spLocks noChangeArrowheads="1"/>
            </p:cNvSpPr>
            <p:nvPr/>
          </p:nvSpPr>
          <p:spPr bwMode="auto">
            <a:xfrm>
              <a:off x="2120"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0150" name="Text Box 214"/>
            <p:cNvSpPr txBox="1">
              <a:spLocks noChangeArrowheads="1"/>
            </p:cNvSpPr>
            <p:nvPr/>
          </p:nvSpPr>
          <p:spPr bwMode="auto">
            <a:xfrm>
              <a:off x="1432"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0151" name="Text Box 215"/>
            <p:cNvSpPr txBox="1">
              <a:spLocks noChangeArrowheads="1"/>
            </p:cNvSpPr>
            <p:nvPr/>
          </p:nvSpPr>
          <p:spPr bwMode="auto">
            <a:xfrm>
              <a:off x="760" y="37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grpSp>
      <p:grpSp>
        <p:nvGrpSpPr>
          <p:cNvPr id="217" name="Group 216"/>
          <p:cNvGrpSpPr/>
          <p:nvPr/>
        </p:nvGrpSpPr>
        <p:grpSpPr>
          <a:xfrm>
            <a:off x="3606428" y="2657632"/>
            <a:ext cx="4697462" cy="2721091"/>
            <a:chOff x="2082428" y="2657631"/>
            <a:chExt cx="4697462" cy="2721091"/>
          </a:xfrm>
        </p:grpSpPr>
        <p:pic>
          <p:nvPicPr>
            <p:cNvPr id="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428" y="2657631"/>
              <a:ext cx="4697462" cy="2721091"/>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 name="Rounded Rectangle 218"/>
            <p:cNvSpPr/>
            <p:nvPr/>
          </p:nvSpPr>
          <p:spPr>
            <a:xfrm>
              <a:off x="2115344" y="2664812"/>
              <a:ext cx="2174875" cy="2571569"/>
            </a:xfrm>
            <a:prstGeom prst="roundRect">
              <a:avLst/>
            </a:prstGeom>
            <a:noFill/>
            <a:ln w="3810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950401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81200" y="153490"/>
            <a:ext cx="8113276" cy="5917111"/>
            <a:chOff x="457200" y="153489"/>
            <a:chExt cx="8113276" cy="5917111"/>
          </a:xfrm>
        </p:grpSpPr>
        <p:sp>
          <p:nvSpPr>
            <p:cNvPr id="40962" name="Rectangle 2"/>
            <p:cNvSpPr>
              <a:spLocks noChangeArrowheads="1"/>
            </p:cNvSpPr>
            <p:nvPr/>
          </p:nvSpPr>
          <p:spPr bwMode="auto">
            <a:xfrm>
              <a:off x="457200" y="571500"/>
              <a:ext cx="1930400" cy="381000"/>
            </a:xfrm>
            <a:prstGeom prst="rect">
              <a:avLst/>
            </a:prstGeom>
            <a:solidFill>
              <a:srgbClr val="FFFF99"/>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63" name="Rectangle 3"/>
            <p:cNvSpPr>
              <a:spLocks noChangeArrowheads="1"/>
            </p:cNvSpPr>
            <p:nvPr/>
          </p:nvSpPr>
          <p:spPr bwMode="auto">
            <a:xfrm>
              <a:off x="3276600" y="571500"/>
              <a:ext cx="1930400" cy="381000"/>
            </a:xfrm>
            <a:prstGeom prst="rect">
              <a:avLst/>
            </a:prstGeom>
            <a:solidFill>
              <a:srgbClr val="FFFF99"/>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64" name="Text Box 4"/>
            <p:cNvSpPr txBox="1">
              <a:spLocks noChangeArrowheads="1"/>
            </p:cNvSpPr>
            <p:nvPr/>
          </p:nvSpPr>
          <p:spPr bwMode="auto">
            <a:xfrm>
              <a:off x="1117600" y="5715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L</a:t>
              </a:r>
              <a:r>
                <a:rPr lang="en-US" baseline="-25000">
                  <a:solidFill>
                    <a:schemeClr val="bg2"/>
                  </a:solidFill>
                </a:rPr>
                <a:t>0</a:t>
              </a:r>
            </a:p>
          </p:txBody>
        </p:sp>
        <p:sp>
          <p:nvSpPr>
            <p:cNvPr id="40965" name="Text Box 5"/>
            <p:cNvSpPr txBox="1">
              <a:spLocks noChangeArrowheads="1"/>
            </p:cNvSpPr>
            <p:nvPr/>
          </p:nvSpPr>
          <p:spPr bwMode="auto">
            <a:xfrm>
              <a:off x="3937000" y="571500"/>
              <a:ext cx="41275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bg2"/>
                  </a:solidFill>
                </a:rPr>
                <a:t>R</a:t>
              </a:r>
              <a:r>
                <a:rPr lang="en-US" baseline="-25000" dirty="0">
                  <a:solidFill>
                    <a:schemeClr val="bg2"/>
                  </a:solidFill>
                </a:rPr>
                <a:t>0</a:t>
              </a:r>
            </a:p>
          </p:txBody>
        </p:sp>
        <p:sp>
          <p:nvSpPr>
            <p:cNvPr id="40966" name="AutoShape 6"/>
            <p:cNvSpPr>
              <a:spLocks noChangeArrowheads="1"/>
            </p:cNvSpPr>
            <p:nvPr/>
          </p:nvSpPr>
          <p:spPr bwMode="auto">
            <a:xfrm>
              <a:off x="4046538" y="2311400"/>
              <a:ext cx="381000" cy="381000"/>
            </a:xfrm>
            <a:prstGeom prst="flowChartOr">
              <a:avLst/>
            </a:prstGeom>
            <a:solidFill>
              <a:srgbClr val="00FF00"/>
            </a:solidFill>
            <a:ln w="254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67" name="Rectangle 7"/>
            <p:cNvSpPr>
              <a:spLocks noChangeArrowheads="1"/>
            </p:cNvSpPr>
            <p:nvPr/>
          </p:nvSpPr>
          <p:spPr bwMode="auto">
            <a:xfrm>
              <a:off x="482600" y="5689600"/>
              <a:ext cx="1930400" cy="38100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68" name="Rectangle 8"/>
            <p:cNvSpPr>
              <a:spLocks noChangeArrowheads="1"/>
            </p:cNvSpPr>
            <p:nvPr/>
          </p:nvSpPr>
          <p:spPr bwMode="auto">
            <a:xfrm>
              <a:off x="3302000" y="5689600"/>
              <a:ext cx="1930400" cy="38100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69" name="Text Box 9"/>
            <p:cNvSpPr txBox="1">
              <a:spLocks noChangeArrowheads="1"/>
            </p:cNvSpPr>
            <p:nvPr/>
          </p:nvSpPr>
          <p:spPr bwMode="auto">
            <a:xfrm>
              <a:off x="1309688" y="5702300"/>
              <a:ext cx="9096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bg2"/>
                  </a:solidFill>
                </a:rPr>
                <a:t>L</a:t>
              </a:r>
              <a:r>
                <a:rPr lang="en-US" baseline="-25000">
                  <a:solidFill>
                    <a:schemeClr val="bg2"/>
                  </a:solidFill>
                </a:rPr>
                <a:t>1</a:t>
              </a:r>
            </a:p>
          </p:txBody>
        </p:sp>
        <p:sp>
          <p:nvSpPr>
            <p:cNvPr id="40970" name="Text Box 10"/>
            <p:cNvSpPr txBox="1">
              <a:spLocks noChangeArrowheads="1"/>
            </p:cNvSpPr>
            <p:nvPr/>
          </p:nvSpPr>
          <p:spPr bwMode="auto">
            <a:xfrm>
              <a:off x="4051300" y="5702300"/>
              <a:ext cx="7096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bg2"/>
                  </a:solidFill>
                </a:rPr>
                <a:t>R</a:t>
              </a:r>
              <a:r>
                <a:rPr lang="en-US" baseline="-25000">
                  <a:solidFill>
                    <a:schemeClr val="bg2"/>
                  </a:solidFill>
                </a:rPr>
                <a:t>1</a:t>
              </a:r>
            </a:p>
          </p:txBody>
        </p:sp>
        <p:sp>
          <p:nvSpPr>
            <p:cNvPr id="40971" name="AutoShape 11"/>
            <p:cNvSpPr>
              <a:spLocks noChangeArrowheads="1"/>
            </p:cNvSpPr>
            <p:nvPr/>
          </p:nvSpPr>
          <p:spPr bwMode="auto">
            <a:xfrm>
              <a:off x="2781300" y="2984500"/>
              <a:ext cx="2971800" cy="393700"/>
            </a:xfrm>
            <a:prstGeom prst="flowChartManualOperation">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72" name="AutoShape 12"/>
            <p:cNvSpPr>
              <a:spLocks noChangeArrowheads="1"/>
            </p:cNvSpPr>
            <p:nvPr/>
          </p:nvSpPr>
          <p:spPr bwMode="auto">
            <a:xfrm flipV="1">
              <a:off x="2711450" y="1625600"/>
              <a:ext cx="3086100" cy="393700"/>
            </a:xfrm>
            <a:prstGeom prst="flowChartManualOperation">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73" name="Freeform 13"/>
            <p:cNvSpPr>
              <a:spLocks/>
            </p:cNvSpPr>
            <p:nvPr/>
          </p:nvSpPr>
          <p:spPr bwMode="auto">
            <a:xfrm>
              <a:off x="4400550" y="2298700"/>
              <a:ext cx="2190750" cy="95250"/>
            </a:xfrm>
            <a:custGeom>
              <a:avLst/>
              <a:gdLst>
                <a:gd name="T0" fmla="*/ 1380 w 1380"/>
                <a:gd name="T1" fmla="*/ 0 h 60"/>
                <a:gd name="T2" fmla="*/ 140 w 1380"/>
                <a:gd name="T3" fmla="*/ 0 h 60"/>
                <a:gd name="T4" fmla="*/ 0 w 1380"/>
                <a:gd name="T5" fmla="*/ 60 h 60"/>
              </a:gdLst>
              <a:ahLst/>
              <a:cxnLst>
                <a:cxn ang="0">
                  <a:pos x="T0" y="T1"/>
                </a:cxn>
                <a:cxn ang="0">
                  <a:pos x="T2" y="T3"/>
                </a:cxn>
                <a:cxn ang="0">
                  <a:pos x="T4" y="T5"/>
                </a:cxn>
              </a:cxnLst>
              <a:rect l="0" t="0" r="r" b="b"/>
              <a:pathLst>
                <a:path w="1380" h="60">
                  <a:moveTo>
                    <a:pt x="1380" y="0"/>
                  </a:moveTo>
                  <a:lnTo>
                    <a:pt x="140" y="0"/>
                  </a:lnTo>
                  <a:lnTo>
                    <a:pt x="0" y="60"/>
                  </a:lnTo>
                </a:path>
              </a:pathLst>
            </a:custGeom>
            <a:noFill/>
            <a:ln w="19050" cmpd="sng">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974" name="Rectangle 14"/>
            <p:cNvSpPr>
              <a:spLocks noChangeArrowheads="1"/>
            </p:cNvSpPr>
            <p:nvPr/>
          </p:nvSpPr>
          <p:spPr bwMode="auto">
            <a:xfrm>
              <a:off x="6411841" y="153489"/>
              <a:ext cx="2120900" cy="3263900"/>
            </a:xfrm>
            <a:prstGeom prst="rect">
              <a:avLst/>
            </a:prstGeom>
            <a:solidFill>
              <a:srgbClr val="99FF99"/>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75" name="Text Box 15"/>
            <p:cNvSpPr txBox="1">
              <a:spLocks noChangeArrowheads="1"/>
            </p:cNvSpPr>
            <p:nvPr/>
          </p:nvSpPr>
          <p:spPr bwMode="auto">
            <a:xfrm>
              <a:off x="6507091" y="338931"/>
              <a:ext cx="206338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bg2"/>
                  </a:solidFill>
                </a:rPr>
                <a:t>48 bit </a:t>
              </a:r>
              <a:r>
                <a:rPr lang="en-US" sz="2000" dirty="0" err="1">
                  <a:solidFill>
                    <a:schemeClr val="bg2"/>
                  </a:solidFill>
                </a:rPr>
                <a:t>subkey</a:t>
              </a:r>
              <a:endParaRPr lang="en-US" sz="2000" dirty="0">
                <a:solidFill>
                  <a:schemeClr val="bg2"/>
                </a:solidFill>
              </a:endParaRPr>
            </a:p>
            <a:p>
              <a:r>
                <a:rPr lang="en-US" sz="2000" dirty="0">
                  <a:solidFill>
                    <a:schemeClr val="bg2"/>
                  </a:solidFill>
                </a:rPr>
                <a:t>Generator</a:t>
              </a:r>
            </a:p>
            <a:p>
              <a:r>
                <a:rPr lang="en-US" sz="2000" dirty="0">
                  <a:solidFill>
                    <a:schemeClr val="bg2"/>
                  </a:solidFill>
                </a:rPr>
                <a:t>K</a:t>
              </a:r>
              <a:r>
                <a:rPr lang="en-US" sz="2000" baseline="-25000" dirty="0">
                  <a:solidFill>
                    <a:schemeClr val="bg2"/>
                  </a:solidFill>
                </a:rPr>
                <a:t>48</a:t>
              </a:r>
              <a:r>
                <a:rPr lang="en-US" sz="2000" dirty="0">
                  <a:solidFill>
                    <a:schemeClr val="bg2"/>
                  </a:solidFill>
                </a:rPr>
                <a:t> = g(i,K</a:t>
              </a:r>
              <a:r>
                <a:rPr lang="en-US" sz="2000" baseline="-25000" dirty="0">
                  <a:solidFill>
                    <a:schemeClr val="bg2"/>
                  </a:solidFill>
                </a:rPr>
                <a:t>56</a:t>
              </a:r>
              <a:r>
                <a:rPr lang="en-US" sz="2000" dirty="0">
                  <a:solidFill>
                    <a:schemeClr val="bg2"/>
                  </a:solidFill>
                </a:rPr>
                <a:t>)</a:t>
              </a:r>
            </a:p>
            <a:p>
              <a:endParaRPr lang="en-US" sz="2000" dirty="0">
                <a:solidFill>
                  <a:schemeClr val="bg2"/>
                </a:solidFill>
              </a:endParaRPr>
            </a:p>
            <a:p>
              <a:r>
                <a:rPr lang="en-US" sz="2000" dirty="0">
                  <a:solidFill>
                    <a:schemeClr val="bg2"/>
                  </a:solidFill>
                </a:rPr>
                <a:t>(The key for </a:t>
              </a:r>
            </a:p>
            <a:p>
              <a:r>
                <a:rPr lang="en-US" sz="2000" dirty="0">
                  <a:solidFill>
                    <a:schemeClr val="bg2"/>
                  </a:solidFill>
                </a:rPr>
                <a:t>each round is</a:t>
              </a:r>
            </a:p>
            <a:p>
              <a:r>
                <a:rPr lang="en-US" sz="2000" dirty="0">
                  <a:solidFill>
                    <a:schemeClr val="bg2"/>
                  </a:solidFill>
                </a:rPr>
                <a:t>deterministically</a:t>
              </a:r>
            </a:p>
            <a:p>
              <a:r>
                <a:rPr lang="en-US" sz="2000" dirty="0">
                  <a:solidFill>
                    <a:schemeClr val="bg2"/>
                  </a:solidFill>
                </a:rPr>
                <a:t>found from the </a:t>
              </a:r>
            </a:p>
            <a:p>
              <a:r>
                <a:rPr lang="en-US" sz="2000" dirty="0">
                  <a:solidFill>
                    <a:schemeClr val="bg2"/>
                  </a:solidFill>
                </a:rPr>
                <a:t>input 56 bit key).</a:t>
              </a:r>
            </a:p>
          </p:txBody>
        </p:sp>
        <p:sp>
          <p:nvSpPr>
            <p:cNvPr id="40976" name="Freeform 16"/>
            <p:cNvSpPr>
              <a:spLocks/>
            </p:cNvSpPr>
            <p:nvPr/>
          </p:nvSpPr>
          <p:spPr bwMode="auto">
            <a:xfrm>
              <a:off x="1371600" y="952500"/>
              <a:ext cx="2692400" cy="3937000"/>
            </a:xfrm>
            <a:custGeom>
              <a:avLst/>
              <a:gdLst>
                <a:gd name="T0" fmla="*/ 0 w 1696"/>
                <a:gd name="T1" fmla="*/ 0 h 2480"/>
                <a:gd name="T2" fmla="*/ 0 w 1696"/>
                <a:gd name="T3" fmla="*/ 1552 h 2480"/>
                <a:gd name="T4" fmla="*/ 1008 w 1696"/>
                <a:gd name="T5" fmla="*/ 2480 h 2480"/>
                <a:gd name="T6" fmla="*/ 1696 w 1696"/>
                <a:gd name="T7" fmla="*/ 2480 h 2480"/>
              </a:gdLst>
              <a:ahLst/>
              <a:cxnLst>
                <a:cxn ang="0">
                  <a:pos x="T0" y="T1"/>
                </a:cxn>
                <a:cxn ang="0">
                  <a:pos x="T2" y="T3"/>
                </a:cxn>
                <a:cxn ang="0">
                  <a:pos x="T4" y="T5"/>
                </a:cxn>
                <a:cxn ang="0">
                  <a:pos x="T6" y="T7"/>
                </a:cxn>
              </a:cxnLst>
              <a:rect l="0" t="0" r="r" b="b"/>
              <a:pathLst>
                <a:path w="1696" h="2480">
                  <a:moveTo>
                    <a:pt x="0" y="0"/>
                  </a:moveTo>
                  <a:lnTo>
                    <a:pt x="0" y="1552"/>
                  </a:lnTo>
                  <a:lnTo>
                    <a:pt x="1008" y="2480"/>
                  </a:lnTo>
                  <a:lnTo>
                    <a:pt x="1696" y="2480"/>
                  </a:ln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977" name="Line 17"/>
            <p:cNvSpPr>
              <a:spLocks noChangeShapeType="1"/>
            </p:cNvSpPr>
            <p:nvPr/>
          </p:nvSpPr>
          <p:spPr bwMode="auto">
            <a:xfrm>
              <a:off x="4252913" y="957263"/>
              <a:ext cx="4762" cy="6667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978" name="Line 18"/>
            <p:cNvSpPr>
              <a:spLocks noChangeShapeType="1"/>
            </p:cNvSpPr>
            <p:nvPr/>
          </p:nvSpPr>
          <p:spPr bwMode="auto">
            <a:xfrm>
              <a:off x="4238625" y="2014538"/>
              <a:ext cx="0" cy="2952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979" name="Line 19"/>
            <p:cNvSpPr>
              <a:spLocks noChangeShapeType="1"/>
            </p:cNvSpPr>
            <p:nvPr/>
          </p:nvSpPr>
          <p:spPr bwMode="auto">
            <a:xfrm>
              <a:off x="4233863" y="2695575"/>
              <a:ext cx="0" cy="2952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980" name="Line 20"/>
            <p:cNvSpPr>
              <a:spLocks noChangeShapeType="1"/>
            </p:cNvSpPr>
            <p:nvPr/>
          </p:nvSpPr>
          <p:spPr bwMode="auto">
            <a:xfrm>
              <a:off x="4233863" y="3375025"/>
              <a:ext cx="0" cy="5810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981" name="Line 21"/>
            <p:cNvSpPr>
              <a:spLocks noChangeShapeType="1"/>
            </p:cNvSpPr>
            <p:nvPr/>
          </p:nvSpPr>
          <p:spPr bwMode="auto">
            <a:xfrm>
              <a:off x="4240213" y="4340225"/>
              <a:ext cx="0" cy="352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982" name="AutoShape 22"/>
            <p:cNvSpPr>
              <a:spLocks noChangeArrowheads="1"/>
            </p:cNvSpPr>
            <p:nvPr/>
          </p:nvSpPr>
          <p:spPr bwMode="auto">
            <a:xfrm>
              <a:off x="4051300" y="4699000"/>
              <a:ext cx="381000" cy="381000"/>
            </a:xfrm>
            <a:prstGeom prst="flowChartOr">
              <a:avLst/>
            </a:prstGeom>
            <a:solidFill>
              <a:srgbClr val="00FF00"/>
            </a:solidFill>
            <a:ln w="254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83" name="Rectangle 23"/>
            <p:cNvSpPr>
              <a:spLocks noChangeArrowheads="1"/>
            </p:cNvSpPr>
            <p:nvPr/>
          </p:nvSpPr>
          <p:spPr bwMode="auto">
            <a:xfrm>
              <a:off x="3133725" y="3962400"/>
              <a:ext cx="2216150" cy="381000"/>
            </a:xfrm>
            <a:prstGeom prst="rect">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0984" name="Line 24"/>
            <p:cNvSpPr>
              <a:spLocks noChangeShapeType="1"/>
            </p:cNvSpPr>
            <p:nvPr/>
          </p:nvSpPr>
          <p:spPr bwMode="auto">
            <a:xfrm>
              <a:off x="4240213" y="5089525"/>
              <a:ext cx="0" cy="6000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985" name="Freeform 25"/>
            <p:cNvSpPr>
              <a:spLocks/>
            </p:cNvSpPr>
            <p:nvPr/>
          </p:nvSpPr>
          <p:spPr bwMode="auto">
            <a:xfrm>
              <a:off x="1409700" y="1247775"/>
              <a:ext cx="2838450" cy="4429125"/>
            </a:xfrm>
            <a:custGeom>
              <a:avLst/>
              <a:gdLst>
                <a:gd name="T0" fmla="*/ 1788 w 1788"/>
                <a:gd name="T1" fmla="*/ 0 h 2790"/>
                <a:gd name="T2" fmla="*/ 876 w 1788"/>
                <a:gd name="T3" fmla="*/ 0 h 2790"/>
                <a:gd name="T4" fmla="*/ 0 w 1788"/>
                <a:gd name="T5" fmla="*/ 2148 h 2790"/>
                <a:gd name="T6" fmla="*/ 0 w 1788"/>
                <a:gd name="T7" fmla="*/ 2790 h 2790"/>
              </a:gdLst>
              <a:ahLst/>
              <a:cxnLst>
                <a:cxn ang="0">
                  <a:pos x="T0" y="T1"/>
                </a:cxn>
                <a:cxn ang="0">
                  <a:pos x="T2" y="T3"/>
                </a:cxn>
                <a:cxn ang="0">
                  <a:pos x="T4" y="T5"/>
                </a:cxn>
                <a:cxn ang="0">
                  <a:pos x="T6" y="T7"/>
                </a:cxn>
              </a:cxnLst>
              <a:rect l="0" t="0" r="r" b="b"/>
              <a:pathLst>
                <a:path w="1788" h="2790">
                  <a:moveTo>
                    <a:pt x="1788" y="0"/>
                  </a:moveTo>
                  <a:lnTo>
                    <a:pt x="876" y="0"/>
                  </a:lnTo>
                  <a:lnTo>
                    <a:pt x="0" y="2148"/>
                  </a:lnTo>
                  <a:lnTo>
                    <a:pt x="0" y="2790"/>
                  </a:ln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0986" name="Text Box 26"/>
            <p:cNvSpPr txBox="1">
              <a:spLocks noChangeArrowheads="1"/>
            </p:cNvSpPr>
            <p:nvPr/>
          </p:nvSpPr>
          <p:spPr bwMode="auto">
            <a:xfrm>
              <a:off x="3165475" y="1647825"/>
              <a:ext cx="23038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a:solidFill>
                    <a:schemeClr val="bg2"/>
                  </a:solidFill>
                </a:rPr>
                <a:t>Expansion Permutation</a:t>
              </a:r>
            </a:p>
          </p:txBody>
        </p:sp>
        <p:sp>
          <p:nvSpPr>
            <p:cNvPr id="40987" name="Text Box 27"/>
            <p:cNvSpPr txBox="1">
              <a:spLocks noChangeArrowheads="1"/>
            </p:cNvSpPr>
            <p:nvPr/>
          </p:nvSpPr>
          <p:spPr bwMode="auto">
            <a:xfrm>
              <a:off x="3289300" y="2990850"/>
              <a:ext cx="20826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S-Box Substitution</a:t>
              </a:r>
            </a:p>
          </p:txBody>
        </p:sp>
        <p:sp>
          <p:nvSpPr>
            <p:cNvPr id="40988" name="Text Box 28"/>
            <p:cNvSpPr txBox="1">
              <a:spLocks noChangeArrowheads="1"/>
            </p:cNvSpPr>
            <p:nvPr/>
          </p:nvSpPr>
          <p:spPr bwMode="auto">
            <a:xfrm>
              <a:off x="3327400" y="3962400"/>
              <a:ext cx="19062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a:solidFill>
                    <a:schemeClr val="bg2"/>
                  </a:solidFill>
                </a:rPr>
                <a:t>P-Box Permutation</a:t>
              </a:r>
            </a:p>
          </p:txBody>
        </p:sp>
        <p:sp>
          <p:nvSpPr>
            <p:cNvPr id="40989" name="Text Box 29"/>
            <p:cNvSpPr txBox="1">
              <a:spLocks noChangeArrowheads="1"/>
            </p:cNvSpPr>
            <p:nvPr/>
          </p:nvSpPr>
          <p:spPr bwMode="auto">
            <a:xfrm>
              <a:off x="4264025" y="10414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0990" name="Text Box 30"/>
            <p:cNvSpPr txBox="1">
              <a:spLocks noChangeArrowheads="1"/>
            </p:cNvSpPr>
            <p:nvPr/>
          </p:nvSpPr>
          <p:spPr bwMode="auto">
            <a:xfrm>
              <a:off x="3756025" y="1981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48</a:t>
              </a:r>
            </a:p>
          </p:txBody>
        </p:sp>
        <p:sp>
          <p:nvSpPr>
            <p:cNvPr id="40991" name="Text Box 31"/>
            <p:cNvSpPr txBox="1">
              <a:spLocks noChangeArrowheads="1"/>
            </p:cNvSpPr>
            <p:nvPr/>
          </p:nvSpPr>
          <p:spPr bwMode="auto">
            <a:xfrm>
              <a:off x="5292725" y="22860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48</a:t>
              </a:r>
            </a:p>
          </p:txBody>
        </p:sp>
        <p:sp>
          <p:nvSpPr>
            <p:cNvPr id="40992" name="Text Box 32"/>
            <p:cNvSpPr txBox="1">
              <a:spLocks noChangeArrowheads="1"/>
            </p:cNvSpPr>
            <p:nvPr/>
          </p:nvSpPr>
          <p:spPr bwMode="auto">
            <a:xfrm>
              <a:off x="3768725" y="2616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48</a:t>
              </a:r>
            </a:p>
          </p:txBody>
        </p:sp>
        <p:sp>
          <p:nvSpPr>
            <p:cNvPr id="40993" name="Text Box 33"/>
            <p:cNvSpPr txBox="1">
              <a:spLocks noChangeArrowheads="1"/>
            </p:cNvSpPr>
            <p:nvPr/>
          </p:nvSpPr>
          <p:spPr bwMode="auto">
            <a:xfrm>
              <a:off x="4251325" y="34290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0994" name="Text Box 34"/>
            <p:cNvSpPr txBox="1">
              <a:spLocks noChangeArrowheads="1"/>
            </p:cNvSpPr>
            <p:nvPr/>
          </p:nvSpPr>
          <p:spPr bwMode="auto">
            <a:xfrm>
              <a:off x="4314825" y="43688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0995" name="Text Box 35"/>
            <p:cNvSpPr txBox="1">
              <a:spLocks noChangeArrowheads="1"/>
            </p:cNvSpPr>
            <p:nvPr/>
          </p:nvSpPr>
          <p:spPr bwMode="auto">
            <a:xfrm>
              <a:off x="4238625" y="51689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0996" name="Text Box 36"/>
            <p:cNvSpPr txBox="1">
              <a:spLocks noChangeArrowheads="1"/>
            </p:cNvSpPr>
            <p:nvPr/>
          </p:nvSpPr>
          <p:spPr bwMode="auto">
            <a:xfrm>
              <a:off x="1431925" y="50800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FF27"/>
                  </a:solidFill>
                </a:rPr>
                <a:t>32</a:t>
              </a:r>
            </a:p>
          </p:txBody>
        </p:sp>
        <p:sp>
          <p:nvSpPr>
            <p:cNvPr id="40997" name="Text Box 37"/>
            <p:cNvSpPr txBox="1">
              <a:spLocks noChangeArrowheads="1"/>
            </p:cNvSpPr>
            <p:nvPr/>
          </p:nvSpPr>
          <p:spPr bwMode="auto">
            <a:xfrm>
              <a:off x="1393825" y="10668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grpSp>
      <p:sp>
        <p:nvSpPr>
          <p:cNvPr id="38" name="Rectangle 3"/>
          <p:cNvSpPr txBox="1">
            <a:spLocks noChangeArrowheads="1"/>
          </p:cNvSpPr>
          <p:nvPr/>
        </p:nvSpPr>
        <p:spPr>
          <a:xfrm>
            <a:off x="7542141" y="3561083"/>
            <a:ext cx="2908300" cy="3035947"/>
          </a:xfrm>
          <a:prstGeom prst="rect">
            <a:avLst/>
          </a:prstGeom>
        </p:spPr>
        <p:txBody>
          <a:bodyPr/>
          <a:lstStyle>
            <a:lvl1pPr marL="342900" indent="-342900" algn="l" rtl="0" eaLnBrk="0" fontAlgn="base" hangingPunct="0">
              <a:spcBef>
                <a:spcPct val="20000"/>
              </a:spcBef>
              <a:spcAft>
                <a:spcPct val="0"/>
              </a:spcAft>
              <a:buClr>
                <a:schemeClr val="accent1"/>
              </a:buClr>
              <a:buSzPct val="90000"/>
              <a:buFont typeface="Wingdings" pitchFamily="-110" charset="2"/>
              <a:buChar char=""/>
              <a:defRPr sz="2400"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ＭＳ Ｐゴシック" pitchFamily="-1" charset="-128"/>
              </a:defRPr>
            </a:lvl1pPr>
            <a:lvl2pPr marL="685800" indent="-336550" algn="l" rtl="0" eaLnBrk="0" fontAlgn="base" hangingPunct="0">
              <a:spcBef>
                <a:spcPct val="20000"/>
              </a:spcBef>
              <a:spcAft>
                <a:spcPct val="0"/>
              </a:spcAft>
              <a:buClr>
                <a:schemeClr val="accent2"/>
              </a:buClr>
              <a:buSzPct val="90000"/>
              <a:buFont typeface="Wingdings" pitchFamily="-110" charset="2"/>
              <a:buChar char=""/>
              <a:defRPr sz="2200"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2pPr>
            <a:lvl3pPr marL="1035050" indent="-349250" algn="l" rtl="0" eaLnBrk="0" fontAlgn="base" hangingPunct="0">
              <a:spcBef>
                <a:spcPct val="20000"/>
              </a:spcBef>
              <a:spcAft>
                <a:spcPct val="0"/>
              </a:spcAft>
              <a:buClr>
                <a:schemeClr val="accent1"/>
              </a:buClr>
              <a:buSzPct val="90000"/>
              <a:buFont typeface="Wingdings" pitchFamily="-110" charset="2"/>
              <a:buChar char=""/>
              <a:defRPr sz="2000"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3pPr>
            <a:lvl4pPr marL="1371600" indent="-336550" algn="l" rtl="0" eaLnBrk="0" fontAlgn="base" hangingPunct="0">
              <a:spcBef>
                <a:spcPct val="20000"/>
              </a:spcBef>
              <a:spcAft>
                <a:spcPct val="0"/>
              </a:spcAft>
              <a:buClr>
                <a:schemeClr val="accent2"/>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4pPr>
            <a:lvl5pPr marL="1720850" indent="-349250" algn="l" rtl="0" eaLnBrk="0" fontAlgn="base" hangingPunct="0">
              <a:spcBef>
                <a:spcPct val="20000"/>
              </a:spcBef>
              <a:spcAft>
                <a:spcPct val="0"/>
              </a:spcAft>
              <a:buClr>
                <a:schemeClr val="accent1"/>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spcBef>
                <a:spcPts val="500"/>
              </a:spcBef>
              <a:spcAft>
                <a:spcPts val="500"/>
              </a:spcAft>
            </a:pPr>
            <a:r>
              <a:rPr lang="en-US" sz="2000" dirty="0"/>
              <a:t>This can be described functionally as </a:t>
            </a:r>
          </a:p>
          <a:p>
            <a:pPr lvl="1" eaLnBrk="1" hangingPunct="1">
              <a:spcBef>
                <a:spcPts val="500"/>
              </a:spcBef>
              <a:spcAft>
                <a:spcPts val="500"/>
              </a:spcAft>
              <a:buClr>
                <a:schemeClr val="tx1"/>
              </a:buClr>
              <a:buNone/>
            </a:pPr>
            <a:r>
              <a:rPr lang="en-US" sz="1800" dirty="0">
                <a:latin typeface="Courier New" pitchFamily="49" charset="0"/>
              </a:rPr>
              <a:t>L(</a:t>
            </a:r>
            <a:r>
              <a:rPr lang="en-US" sz="1800" dirty="0" err="1">
                <a:latin typeface="Courier New" pitchFamily="49" charset="0"/>
              </a:rPr>
              <a:t>i</a:t>
            </a:r>
            <a:r>
              <a:rPr lang="en-US" sz="1800" dirty="0">
                <a:latin typeface="Courier New" pitchFamily="49" charset="0"/>
              </a:rPr>
              <a:t>) = R(i-1) </a:t>
            </a:r>
          </a:p>
          <a:p>
            <a:pPr lvl="1" eaLnBrk="1" hangingPunct="1">
              <a:spcBef>
                <a:spcPts val="500"/>
              </a:spcBef>
              <a:spcAft>
                <a:spcPts val="500"/>
              </a:spcAft>
              <a:buClr>
                <a:schemeClr val="tx1"/>
              </a:buClr>
              <a:buNone/>
            </a:pPr>
            <a:r>
              <a:rPr lang="en-US" sz="1800" dirty="0">
                <a:latin typeface="Courier New" pitchFamily="49" charset="0"/>
              </a:rPr>
              <a:t>R(</a:t>
            </a:r>
            <a:r>
              <a:rPr lang="en-US" sz="1800" dirty="0" err="1">
                <a:latin typeface="Courier New" pitchFamily="49" charset="0"/>
              </a:rPr>
              <a:t>i</a:t>
            </a:r>
            <a:r>
              <a:rPr lang="en-US" sz="1800" dirty="0">
                <a:latin typeface="Courier New" pitchFamily="49" charset="0"/>
              </a:rPr>
              <a:t>) = L(i-1) </a:t>
            </a:r>
            <a:r>
              <a:rPr lang="en-US" sz="1800" dirty="0">
                <a:latin typeface="Courier New" pitchFamily="49" charset="0"/>
                <a:sym typeface="Symbol" pitchFamily="18" charset="2"/>
              </a:rPr>
              <a:t></a:t>
            </a:r>
            <a:r>
              <a:rPr lang="en-US" sz="1800" dirty="0">
                <a:latin typeface="Courier New" pitchFamily="49" charset="0"/>
              </a:rPr>
              <a:t> P</a:t>
            </a:r>
            <a:r>
              <a:rPr lang="en-US" sz="1800" dirty="0">
                <a:solidFill>
                  <a:srgbClr val="FF0000"/>
                </a:solidFill>
                <a:latin typeface="Courier New" pitchFamily="49" charset="0"/>
              </a:rPr>
              <a:t>(</a:t>
            </a:r>
            <a:r>
              <a:rPr lang="en-US" sz="1800" dirty="0">
                <a:latin typeface="Courier New" pitchFamily="49" charset="0"/>
              </a:rPr>
              <a:t>S</a:t>
            </a:r>
            <a:r>
              <a:rPr lang="en-US" sz="1800" dirty="0">
                <a:solidFill>
                  <a:srgbClr val="FFFF00"/>
                </a:solidFill>
                <a:latin typeface="Courier New" pitchFamily="49" charset="0"/>
              </a:rPr>
              <a:t>(</a:t>
            </a:r>
            <a:r>
              <a:rPr lang="en-US" sz="1800" dirty="0">
                <a:latin typeface="Courier New" pitchFamily="49" charset="0"/>
              </a:rPr>
              <a:t> E</a:t>
            </a:r>
            <a:r>
              <a:rPr lang="en-US" sz="1800" dirty="0">
                <a:solidFill>
                  <a:srgbClr val="FFC000"/>
                </a:solidFill>
                <a:latin typeface="Courier New" pitchFamily="49" charset="0"/>
              </a:rPr>
              <a:t>(</a:t>
            </a:r>
            <a:r>
              <a:rPr lang="en-US" sz="1800" dirty="0">
                <a:latin typeface="Courier New" pitchFamily="49" charset="0"/>
              </a:rPr>
              <a:t>R(i-1)</a:t>
            </a:r>
            <a:r>
              <a:rPr lang="en-US" sz="1800" dirty="0">
                <a:solidFill>
                  <a:srgbClr val="FFC000"/>
                </a:solidFill>
                <a:latin typeface="Courier New" pitchFamily="49" charset="0"/>
              </a:rPr>
              <a:t>)</a:t>
            </a:r>
            <a:r>
              <a:rPr lang="en-US" sz="1800" dirty="0">
                <a:latin typeface="Courier New" pitchFamily="49" charset="0"/>
              </a:rPr>
              <a:t> </a:t>
            </a:r>
            <a:r>
              <a:rPr lang="en-US" sz="1800" dirty="0">
                <a:latin typeface="Courier New" pitchFamily="49" charset="0"/>
                <a:sym typeface="Symbol" pitchFamily="18" charset="2"/>
              </a:rPr>
              <a:t></a:t>
            </a:r>
            <a:r>
              <a:rPr lang="en-US" sz="1800" dirty="0">
                <a:latin typeface="Courier New" pitchFamily="49" charset="0"/>
              </a:rPr>
              <a:t> K(</a:t>
            </a:r>
            <a:r>
              <a:rPr lang="en-US" sz="1800" dirty="0" err="1">
                <a:latin typeface="Courier New" pitchFamily="49" charset="0"/>
              </a:rPr>
              <a:t>i</a:t>
            </a:r>
            <a:r>
              <a:rPr lang="en-US" sz="1800" dirty="0">
                <a:latin typeface="Courier New" pitchFamily="49" charset="0"/>
              </a:rPr>
              <a:t>) </a:t>
            </a:r>
            <a:r>
              <a:rPr lang="en-US" sz="1800" dirty="0">
                <a:solidFill>
                  <a:srgbClr val="FFFF00"/>
                </a:solidFill>
                <a:latin typeface="Courier New" pitchFamily="49" charset="0"/>
              </a:rPr>
              <a:t>)</a:t>
            </a:r>
            <a:r>
              <a:rPr lang="en-US" sz="1800" dirty="0">
                <a:solidFill>
                  <a:srgbClr val="FF0000"/>
                </a:solidFill>
                <a:latin typeface="Courier New" pitchFamily="49" charset="0"/>
              </a:rPr>
              <a:t>)</a:t>
            </a:r>
            <a:r>
              <a:rPr lang="en-US" sz="1800" dirty="0">
                <a:latin typeface="Courier New" pitchFamily="49" charset="0"/>
              </a:rPr>
              <a:t> </a:t>
            </a:r>
          </a:p>
          <a:p>
            <a:pPr eaLnBrk="1" hangingPunct="1">
              <a:spcBef>
                <a:spcPts val="500"/>
              </a:spcBef>
              <a:spcAft>
                <a:spcPts val="500"/>
              </a:spcAft>
            </a:pPr>
            <a:r>
              <a:rPr lang="en-US" sz="2000" dirty="0"/>
              <a:t>This forms one round in an S-P network </a:t>
            </a:r>
          </a:p>
        </p:txBody>
      </p:sp>
    </p:spTree>
    <p:extLst>
      <p:ext uri="{BB962C8B-B14F-4D97-AF65-F5344CB8AC3E}">
        <p14:creationId xmlns:p14="http://schemas.microsoft.com/office/powerpoint/2010/main" val="3840209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19812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87" name="Line 3"/>
          <p:cNvSpPr>
            <a:spLocks noChangeShapeType="1"/>
          </p:cNvSpPr>
          <p:nvPr/>
        </p:nvSpPr>
        <p:spPr bwMode="auto">
          <a:xfrm>
            <a:off x="2133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88" name="Line 4"/>
          <p:cNvSpPr>
            <a:spLocks noChangeShapeType="1"/>
          </p:cNvSpPr>
          <p:nvPr/>
        </p:nvSpPr>
        <p:spPr bwMode="auto">
          <a:xfrm>
            <a:off x="2286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89" name="Line 5"/>
          <p:cNvSpPr>
            <a:spLocks noChangeShapeType="1"/>
          </p:cNvSpPr>
          <p:nvPr/>
        </p:nvSpPr>
        <p:spPr bwMode="auto">
          <a:xfrm>
            <a:off x="2438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0" name="Line 6"/>
          <p:cNvSpPr>
            <a:spLocks noChangeShapeType="1"/>
          </p:cNvSpPr>
          <p:nvPr/>
        </p:nvSpPr>
        <p:spPr bwMode="auto">
          <a:xfrm>
            <a:off x="2590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1" name="Line 7"/>
          <p:cNvSpPr>
            <a:spLocks noChangeShapeType="1"/>
          </p:cNvSpPr>
          <p:nvPr/>
        </p:nvSpPr>
        <p:spPr bwMode="auto">
          <a:xfrm>
            <a:off x="27432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2" name="Line 8"/>
          <p:cNvSpPr>
            <a:spLocks noChangeShapeType="1"/>
          </p:cNvSpPr>
          <p:nvPr/>
        </p:nvSpPr>
        <p:spPr bwMode="auto">
          <a:xfrm>
            <a:off x="2133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3" name="Line 9"/>
          <p:cNvSpPr>
            <a:spLocks noChangeShapeType="1"/>
          </p:cNvSpPr>
          <p:nvPr/>
        </p:nvSpPr>
        <p:spPr bwMode="auto">
          <a:xfrm>
            <a:off x="2286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4" name="Line 10"/>
          <p:cNvSpPr>
            <a:spLocks noChangeShapeType="1"/>
          </p:cNvSpPr>
          <p:nvPr/>
        </p:nvSpPr>
        <p:spPr bwMode="auto">
          <a:xfrm>
            <a:off x="2438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5" name="Line 11"/>
          <p:cNvSpPr>
            <a:spLocks noChangeShapeType="1"/>
          </p:cNvSpPr>
          <p:nvPr/>
        </p:nvSpPr>
        <p:spPr bwMode="auto">
          <a:xfrm>
            <a:off x="2590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6" name="Line 12"/>
          <p:cNvSpPr>
            <a:spLocks noChangeShapeType="1"/>
          </p:cNvSpPr>
          <p:nvPr/>
        </p:nvSpPr>
        <p:spPr bwMode="auto">
          <a:xfrm>
            <a:off x="30480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7" name="Line 13"/>
          <p:cNvSpPr>
            <a:spLocks noChangeShapeType="1"/>
          </p:cNvSpPr>
          <p:nvPr/>
        </p:nvSpPr>
        <p:spPr bwMode="auto">
          <a:xfrm>
            <a:off x="3200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8" name="Line 14"/>
          <p:cNvSpPr>
            <a:spLocks noChangeShapeType="1"/>
          </p:cNvSpPr>
          <p:nvPr/>
        </p:nvSpPr>
        <p:spPr bwMode="auto">
          <a:xfrm>
            <a:off x="3352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9" name="Line 15"/>
          <p:cNvSpPr>
            <a:spLocks noChangeShapeType="1"/>
          </p:cNvSpPr>
          <p:nvPr/>
        </p:nvSpPr>
        <p:spPr bwMode="auto">
          <a:xfrm>
            <a:off x="3505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0" name="Line 16"/>
          <p:cNvSpPr>
            <a:spLocks noChangeShapeType="1"/>
          </p:cNvSpPr>
          <p:nvPr/>
        </p:nvSpPr>
        <p:spPr bwMode="auto">
          <a:xfrm>
            <a:off x="3657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1" name="Line 17"/>
          <p:cNvSpPr>
            <a:spLocks noChangeShapeType="1"/>
          </p:cNvSpPr>
          <p:nvPr/>
        </p:nvSpPr>
        <p:spPr bwMode="auto">
          <a:xfrm>
            <a:off x="38100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2" name="Line 18"/>
          <p:cNvSpPr>
            <a:spLocks noChangeShapeType="1"/>
          </p:cNvSpPr>
          <p:nvPr/>
        </p:nvSpPr>
        <p:spPr bwMode="auto">
          <a:xfrm>
            <a:off x="3200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3" name="Line 19"/>
          <p:cNvSpPr>
            <a:spLocks noChangeShapeType="1"/>
          </p:cNvSpPr>
          <p:nvPr/>
        </p:nvSpPr>
        <p:spPr bwMode="auto">
          <a:xfrm>
            <a:off x="3352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4" name="Line 20"/>
          <p:cNvSpPr>
            <a:spLocks noChangeShapeType="1"/>
          </p:cNvSpPr>
          <p:nvPr/>
        </p:nvSpPr>
        <p:spPr bwMode="auto">
          <a:xfrm>
            <a:off x="3505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5" name="Line 21"/>
          <p:cNvSpPr>
            <a:spLocks noChangeShapeType="1"/>
          </p:cNvSpPr>
          <p:nvPr/>
        </p:nvSpPr>
        <p:spPr bwMode="auto">
          <a:xfrm>
            <a:off x="3657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6" name="Line 22"/>
          <p:cNvSpPr>
            <a:spLocks noChangeShapeType="1"/>
          </p:cNvSpPr>
          <p:nvPr/>
        </p:nvSpPr>
        <p:spPr bwMode="auto">
          <a:xfrm>
            <a:off x="41148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7" name="Line 23"/>
          <p:cNvSpPr>
            <a:spLocks noChangeShapeType="1"/>
          </p:cNvSpPr>
          <p:nvPr/>
        </p:nvSpPr>
        <p:spPr bwMode="auto">
          <a:xfrm>
            <a:off x="4267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8" name="Line 24"/>
          <p:cNvSpPr>
            <a:spLocks noChangeShapeType="1"/>
          </p:cNvSpPr>
          <p:nvPr/>
        </p:nvSpPr>
        <p:spPr bwMode="auto">
          <a:xfrm>
            <a:off x="4419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9" name="Line 25"/>
          <p:cNvSpPr>
            <a:spLocks noChangeShapeType="1"/>
          </p:cNvSpPr>
          <p:nvPr/>
        </p:nvSpPr>
        <p:spPr bwMode="auto">
          <a:xfrm>
            <a:off x="4572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0" name="Line 26"/>
          <p:cNvSpPr>
            <a:spLocks noChangeShapeType="1"/>
          </p:cNvSpPr>
          <p:nvPr/>
        </p:nvSpPr>
        <p:spPr bwMode="auto">
          <a:xfrm>
            <a:off x="4724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1" name="Line 27"/>
          <p:cNvSpPr>
            <a:spLocks noChangeShapeType="1"/>
          </p:cNvSpPr>
          <p:nvPr/>
        </p:nvSpPr>
        <p:spPr bwMode="auto">
          <a:xfrm>
            <a:off x="48768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2" name="Line 28"/>
          <p:cNvSpPr>
            <a:spLocks noChangeShapeType="1"/>
          </p:cNvSpPr>
          <p:nvPr/>
        </p:nvSpPr>
        <p:spPr bwMode="auto">
          <a:xfrm>
            <a:off x="4267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3" name="Line 29"/>
          <p:cNvSpPr>
            <a:spLocks noChangeShapeType="1"/>
          </p:cNvSpPr>
          <p:nvPr/>
        </p:nvSpPr>
        <p:spPr bwMode="auto">
          <a:xfrm>
            <a:off x="4419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4" name="Line 30"/>
          <p:cNvSpPr>
            <a:spLocks noChangeShapeType="1"/>
          </p:cNvSpPr>
          <p:nvPr/>
        </p:nvSpPr>
        <p:spPr bwMode="auto">
          <a:xfrm>
            <a:off x="4572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5" name="Line 31"/>
          <p:cNvSpPr>
            <a:spLocks noChangeShapeType="1"/>
          </p:cNvSpPr>
          <p:nvPr/>
        </p:nvSpPr>
        <p:spPr bwMode="auto">
          <a:xfrm>
            <a:off x="4724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6" name="Line 32"/>
          <p:cNvSpPr>
            <a:spLocks noChangeShapeType="1"/>
          </p:cNvSpPr>
          <p:nvPr/>
        </p:nvSpPr>
        <p:spPr bwMode="auto">
          <a:xfrm>
            <a:off x="51816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7" name="Line 33"/>
          <p:cNvSpPr>
            <a:spLocks noChangeShapeType="1"/>
          </p:cNvSpPr>
          <p:nvPr/>
        </p:nvSpPr>
        <p:spPr bwMode="auto">
          <a:xfrm>
            <a:off x="5334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8" name="Line 34"/>
          <p:cNvSpPr>
            <a:spLocks noChangeShapeType="1"/>
          </p:cNvSpPr>
          <p:nvPr/>
        </p:nvSpPr>
        <p:spPr bwMode="auto">
          <a:xfrm>
            <a:off x="5486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9" name="Line 35"/>
          <p:cNvSpPr>
            <a:spLocks noChangeShapeType="1"/>
          </p:cNvSpPr>
          <p:nvPr/>
        </p:nvSpPr>
        <p:spPr bwMode="auto">
          <a:xfrm>
            <a:off x="5638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0" name="Line 36"/>
          <p:cNvSpPr>
            <a:spLocks noChangeShapeType="1"/>
          </p:cNvSpPr>
          <p:nvPr/>
        </p:nvSpPr>
        <p:spPr bwMode="auto">
          <a:xfrm>
            <a:off x="5791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1" name="Line 37"/>
          <p:cNvSpPr>
            <a:spLocks noChangeShapeType="1"/>
          </p:cNvSpPr>
          <p:nvPr/>
        </p:nvSpPr>
        <p:spPr bwMode="auto">
          <a:xfrm>
            <a:off x="59436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2" name="Line 38"/>
          <p:cNvSpPr>
            <a:spLocks noChangeShapeType="1"/>
          </p:cNvSpPr>
          <p:nvPr/>
        </p:nvSpPr>
        <p:spPr bwMode="auto">
          <a:xfrm>
            <a:off x="5334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3" name="Line 39"/>
          <p:cNvSpPr>
            <a:spLocks noChangeShapeType="1"/>
          </p:cNvSpPr>
          <p:nvPr/>
        </p:nvSpPr>
        <p:spPr bwMode="auto">
          <a:xfrm>
            <a:off x="5486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4" name="Line 40"/>
          <p:cNvSpPr>
            <a:spLocks noChangeShapeType="1"/>
          </p:cNvSpPr>
          <p:nvPr/>
        </p:nvSpPr>
        <p:spPr bwMode="auto">
          <a:xfrm>
            <a:off x="5638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5" name="Line 41"/>
          <p:cNvSpPr>
            <a:spLocks noChangeShapeType="1"/>
          </p:cNvSpPr>
          <p:nvPr/>
        </p:nvSpPr>
        <p:spPr bwMode="auto">
          <a:xfrm>
            <a:off x="5791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6" name="Line 42"/>
          <p:cNvSpPr>
            <a:spLocks noChangeShapeType="1"/>
          </p:cNvSpPr>
          <p:nvPr/>
        </p:nvSpPr>
        <p:spPr bwMode="auto">
          <a:xfrm>
            <a:off x="62484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7" name="Line 43"/>
          <p:cNvSpPr>
            <a:spLocks noChangeShapeType="1"/>
          </p:cNvSpPr>
          <p:nvPr/>
        </p:nvSpPr>
        <p:spPr bwMode="auto">
          <a:xfrm>
            <a:off x="6400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8" name="Line 44"/>
          <p:cNvSpPr>
            <a:spLocks noChangeShapeType="1"/>
          </p:cNvSpPr>
          <p:nvPr/>
        </p:nvSpPr>
        <p:spPr bwMode="auto">
          <a:xfrm>
            <a:off x="6553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9" name="Line 45"/>
          <p:cNvSpPr>
            <a:spLocks noChangeShapeType="1"/>
          </p:cNvSpPr>
          <p:nvPr/>
        </p:nvSpPr>
        <p:spPr bwMode="auto">
          <a:xfrm>
            <a:off x="6705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0" name="Line 46"/>
          <p:cNvSpPr>
            <a:spLocks noChangeShapeType="1"/>
          </p:cNvSpPr>
          <p:nvPr/>
        </p:nvSpPr>
        <p:spPr bwMode="auto">
          <a:xfrm>
            <a:off x="6858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1" name="Line 47"/>
          <p:cNvSpPr>
            <a:spLocks noChangeShapeType="1"/>
          </p:cNvSpPr>
          <p:nvPr/>
        </p:nvSpPr>
        <p:spPr bwMode="auto">
          <a:xfrm>
            <a:off x="70104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2" name="Line 48"/>
          <p:cNvSpPr>
            <a:spLocks noChangeShapeType="1"/>
          </p:cNvSpPr>
          <p:nvPr/>
        </p:nvSpPr>
        <p:spPr bwMode="auto">
          <a:xfrm>
            <a:off x="6400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3" name="Line 49"/>
          <p:cNvSpPr>
            <a:spLocks noChangeShapeType="1"/>
          </p:cNvSpPr>
          <p:nvPr/>
        </p:nvSpPr>
        <p:spPr bwMode="auto">
          <a:xfrm>
            <a:off x="6553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4" name="Line 50"/>
          <p:cNvSpPr>
            <a:spLocks noChangeShapeType="1"/>
          </p:cNvSpPr>
          <p:nvPr/>
        </p:nvSpPr>
        <p:spPr bwMode="auto">
          <a:xfrm>
            <a:off x="6705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5" name="Line 51"/>
          <p:cNvSpPr>
            <a:spLocks noChangeShapeType="1"/>
          </p:cNvSpPr>
          <p:nvPr/>
        </p:nvSpPr>
        <p:spPr bwMode="auto">
          <a:xfrm>
            <a:off x="6858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6" name="Line 52"/>
          <p:cNvSpPr>
            <a:spLocks noChangeShapeType="1"/>
          </p:cNvSpPr>
          <p:nvPr/>
        </p:nvSpPr>
        <p:spPr bwMode="auto">
          <a:xfrm>
            <a:off x="73152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7" name="Line 53"/>
          <p:cNvSpPr>
            <a:spLocks noChangeShapeType="1"/>
          </p:cNvSpPr>
          <p:nvPr/>
        </p:nvSpPr>
        <p:spPr bwMode="auto">
          <a:xfrm>
            <a:off x="7467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8" name="Line 54"/>
          <p:cNvSpPr>
            <a:spLocks noChangeShapeType="1"/>
          </p:cNvSpPr>
          <p:nvPr/>
        </p:nvSpPr>
        <p:spPr bwMode="auto">
          <a:xfrm>
            <a:off x="7620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9" name="Line 55"/>
          <p:cNvSpPr>
            <a:spLocks noChangeShapeType="1"/>
          </p:cNvSpPr>
          <p:nvPr/>
        </p:nvSpPr>
        <p:spPr bwMode="auto">
          <a:xfrm>
            <a:off x="7772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0" name="Line 56"/>
          <p:cNvSpPr>
            <a:spLocks noChangeShapeType="1"/>
          </p:cNvSpPr>
          <p:nvPr/>
        </p:nvSpPr>
        <p:spPr bwMode="auto">
          <a:xfrm>
            <a:off x="7924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1" name="Line 57"/>
          <p:cNvSpPr>
            <a:spLocks noChangeShapeType="1"/>
          </p:cNvSpPr>
          <p:nvPr/>
        </p:nvSpPr>
        <p:spPr bwMode="auto">
          <a:xfrm>
            <a:off x="80772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2" name="Line 58"/>
          <p:cNvSpPr>
            <a:spLocks noChangeShapeType="1"/>
          </p:cNvSpPr>
          <p:nvPr/>
        </p:nvSpPr>
        <p:spPr bwMode="auto">
          <a:xfrm>
            <a:off x="7467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3" name="Line 59"/>
          <p:cNvSpPr>
            <a:spLocks noChangeShapeType="1"/>
          </p:cNvSpPr>
          <p:nvPr/>
        </p:nvSpPr>
        <p:spPr bwMode="auto">
          <a:xfrm>
            <a:off x="7620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4" name="Line 60"/>
          <p:cNvSpPr>
            <a:spLocks noChangeShapeType="1"/>
          </p:cNvSpPr>
          <p:nvPr/>
        </p:nvSpPr>
        <p:spPr bwMode="auto">
          <a:xfrm>
            <a:off x="7772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5" name="Line 61"/>
          <p:cNvSpPr>
            <a:spLocks noChangeShapeType="1"/>
          </p:cNvSpPr>
          <p:nvPr/>
        </p:nvSpPr>
        <p:spPr bwMode="auto">
          <a:xfrm>
            <a:off x="7924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6" name="Line 62"/>
          <p:cNvSpPr>
            <a:spLocks noChangeShapeType="1"/>
          </p:cNvSpPr>
          <p:nvPr/>
        </p:nvSpPr>
        <p:spPr bwMode="auto">
          <a:xfrm>
            <a:off x="83820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7" name="Line 63"/>
          <p:cNvSpPr>
            <a:spLocks noChangeShapeType="1"/>
          </p:cNvSpPr>
          <p:nvPr/>
        </p:nvSpPr>
        <p:spPr bwMode="auto">
          <a:xfrm>
            <a:off x="8534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8" name="Line 64"/>
          <p:cNvSpPr>
            <a:spLocks noChangeShapeType="1"/>
          </p:cNvSpPr>
          <p:nvPr/>
        </p:nvSpPr>
        <p:spPr bwMode="auto">
          <a:xfrm>
            <a:off x="8686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9" name="Line 65"/>
          <p:cNvSpPr>
            <a:spLocks noChangeShapeType="1"/>
          </p:cNvSpPr>
          <p:nvPr/>
        </p:nvSpPr>
        <p:spPr bwMode="auto">
          <a:xfrm>
            <a:off x="8839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0" name="Line 66"/>
          <p:cNvSpPr>
            <a:spLocks noChangeShapeType="1"/>
          </p:cNvSpPr>
          <p:nvPr/>
        </p:nvSpPr>
        <p:spPr bwMode="auto">
          <a:xfrm>
            <a:off x="8991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1" name="Line 67"/>
          <p:cNvSpPr>
            <a:spLocks noChangeShapeType="1"/>
          </p:cNvSpPr>
          <p:nvPr/>
        </p:nvSpPr>
        <p:spPr bwMode="auto">
          <a:xfrm>
            <a:off x="91440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2" name="Line 68"/>
          <p:cNvSpPr>
            <a:spLocks noChangeShapeType="1"/>
          </p:cNvSpPr>
          <p:nvPr/>
        </p:nvSpPr>
        <p:spPr bwMode="auto">
          <a:xfrm>
            <a:off x="8534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3" name="Line 69"/>
          <p:cNvSpPr>
            <a:spLocks noChangeShapeType="1"/>
          </p:cNvSpPr>
          <p:nvPr/>
        </p:nvSpPr>
        <p:spPr bwMode="auto">
          <a:xfrm>
            <a:off x="8686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4" name="Line 70"/>
          <p:cNvSpPr>
            <a:spLocks noChangeShapeType="1"/>
          </p:cNvSpPr>
          <p:nvPr/>
        </p:nvSpPr>
        <p:spPr bwMode="auto">
          <a:xfrm>
            <a:off x="8839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5" name="Line 71"/>
          <p:cNvSpPr>
            <a:spLocks noChangeShapeType="1"/>
          </p:cNvSpPr>
          <p:nvPr/>
        </p:nvSpPr>
        <p:spPr bwMode="auto">
          <a:xfrm>
            <a:off x="8991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6" name="Line 72"/>
          <p:cNvSpPr>
            <a:spLocks noChangeShapeType="1"/>
          </p:cNvSpPr>
          <p:nvPr/>
        </p:nvSpPr>
        <p:spPr bwMode="auto">
          <a:xfrm>
            <a:off x="94488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7" name="Line 73"/>
          <p:cNvSpPr>
            <a:spLocks noChangeShapeType="1"/>
          </p:cNvSpPr>
          <p:nvPr/>
        </p:nvSpPr>
        <p:spPr bwMode="auto">
          <a:xfrm>
            <a:off x="9601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8" name="Line 74"/>
          <p:cNvSpPr>
            <a:spLocks noChangeShapeType="1"/>
          </p:cNvSpPr>
          <p:nvPr/>
        </p:nvSpPr>
        <p:spPr bwMode="auto">
          <a:xfrm>
            <a:off x="9753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9" name="Line 75"/>
          <p:cNvSpPr>
            <a:spLocks noChangeShapeType="1"/>
          </p:cNvSpPr>
          <p:nvPr/>
        </p:nvSpPr>
        <p:spPr bwMode="auto">
          <a:xfrm>
            <a:off x="9906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0" name="Line 76"/>
          <p:cNvSpPr>
            <a:spLocks noChangeShapeType="1"/>
          </p:cNvSpPr>
          <p:nvPr/>
        </p:nvSpPr>
        <p:spPr bwMode="auto">
          <a:xfrm>
            <a:off x="10058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1" name="Line 77"/>
          <p:cNvSpPr>
            <a:spLocks noChangeShapeType="1"/>
          </p:cNvSpPr>
          <p:nvPr/>
        </p:nvSpPr>
        <p:spPr bwMode="auto">
          <a:xfrm>
            <a:off x="102108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2" name="Line 78"/>
          <p:cNvSpPr>
            <a:spLocks noChangeShapeType="1"/>
          </p:cNvSpPr>
          <p:nvPr/>
        </p:nvSpPr>
        <p:spPr bwMode="auto">
          <a:xfrm>
            <a:off x="9601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3" name="Line 79"/>
          <p:cNvSpPr>
            <a:spLocks noChangeShapeType="1"/>
          </p:cNvSpPr>
          <p:nvPr/>
        </p:nvSpPr>
        <p:spPr bwMode="auto">
          <a:xfrm>
            <a:off x="9753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4" name="Line 80"/>
          <p:cNvSpPr>
            <a:spLocks noChangeShapeType="1"/>
          </p:cNvSpPr>
          <p:nvPr/>
        </p:nvSpPr>
        <p:spPr bwMode="auto">
          <a:xfrm>
            <a:off x="9906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5" name="Line 81"/>
          <p:cNvSpPr>
            <a:spLocks noChangeShapeType="1"/>
          </p:cNvSpPr>
          <p:nvPr/>
        </p:nvSpPr>
        <p:spPr bwMode="auto">
          <a:xfrm>
            <a:off x="10058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6" name="Line 82"/>
          <p:cNvSpPr>
            <a:spLocks noChangeShapeType="1"/>
          </p:cNvSpPr>
          <p:nvPr/>
        </p:nvSpPr>
        <p:spPr bwMode="auto">
          <a:xfrm>
            <a:off x="25908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7" name="Line 83"/>
          <p:cNvSpPr>
            <a:spLocks noChangeShapeType="1"/>
          </p:cNvSpPr>
          <p:nvPr/>
        </p:nvSpPr>
        <p:spPr bwMode="auto">
          <a:xfrm flipH="1">
            <a:off x="27432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8" name="Line 84"/>
          <p:cNvSpPr>
            <a:spLocks noChangeShapeType="1"/>
          </p:cNvSpPr>
          <p:nvPr/>
        </p:nvSpPr>
        <p:spPr bwMode="auto">
          <a:xfrm>
            <a:off x="36576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9" name="Line 85"/>
          <p:cNvSpPr>
            <a:spLocks noChangeShapeType="1"/>
          </p:cNvSpPr>
          <p:nvPr/>
        </p:nvSpPr>
        <p:spPr bwMode="auto">
          <a:xfrm flipH="1">
            <a:off x="38100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0" name="Line 86"/>
          <p:cNvSpPr>
            <a:spLocks noChangeShapeType="1"/>
          </p:cNvSpPr>
          <p:nvPr/>
        </p:nvSpPr>
        <p:spPr bwMode="auto">
          <a:xfrm>
            <a:off x="47244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1" name="Line 87"/>
          <p:cNvSpPr>
            <a:spLocks noChangeShapeType="1"/>
          </p:cNvSpPr>
          <p:nvPr/>
        </p:nvSpPr>
        <p:spPr bwMode="auto">
          <a:xfrm flipH="1">
            <a:off x="48768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2" name="Line 88"/>
          <p:cNvSpPr>
            <a:spLocks noChangeShapeType="1"/>
          </p:cNvSpPr>
          <p:nvPr/>
        </p:nvSpPr>
        <p:spPr bwMode="auto">
          <a:xfrm>
            <a:off x="57912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3" name="Line 89"/>
          <p:cNvSpPr>
            <a:spLocks noChangeShapeType="1"/>
          </p:cNvSpPr>
          <p:nvPr/>
        </p:nvSpPr>
        <p:spPr bwMode="auto">
          <a:xfrm flipH="1">
            <a:off x="59436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4" name="Line 90"/>
          <p:cNvSpPr>
            <a:spLocks noChangeShapeType="1"/>
          </p:cNvSpPr>
          <p:nvPr/>
        </p:nvSpPr>
        <p:spPr bwMode="auto">
          <a:xfrm>
            <a:off x="68580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5" name="Line 91"/>
          <p:cNvSpPr>
            <a:spLocks noChangeShapeType="1"/>
          </p:cNvSpPr>
          <p:nvPr/>
        </p:nvSpPr>
        <p:spPr bwMode="auto">
          <a:xfrm flipH="1">
            <a:off x="70104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6" name="Line 92"/>
          <p:cNvSpPr>
            <a:spLocks noChangeShapeType="1"/>
          </p:cNvSpPr>
          <p:nvPr/>
        </p:nvSpPr>
        <p:spPr bwMode="auto">
          <a:xfrm>
            <a:off x="79248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7" name="Line 93"/>
          <p:cNvSpPr>
            <a:spLocks noChangeShapeType="1"/>
          </p:cNvSpPr>
          <p:nvPr/>
        </p:nvSpPr>
        <p:spPr bwMode="auto">
          <a:xfrm flipH="1">
            <a:off x="80772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8" name="Line 94"/>
          <p:cNvSpPr>
            <a:spLocks noChangeShapeType="1"/>
          </p:cNvSpPr>
          <p:nvPr/>
        </p:nvSpPr>
        <p:spPr bwMode="auto">
          <a:xfrm>
            <a:off x="89916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9" name="Line 95"/>
          <p:cNvSpPr>
            <a:spLocks noChangeShapeType="1"/>
          </p:cNvSpPr>
          <p:nvPr/>
        </p:nvSpPr>
        <p:spPr bwMode="auto">
          <a:xfrm flipH="1">
            <a:off x="91440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0" name="Line 96"/>
          <p:cNvSpPr>
            <a:spLocks noChangeShapeType="1"/>
          </p:cNvSpPr>
          <p:nvPr/>
        </p:nvSpPr>
        <p:spPr bwMode="auto">
          <a:xfrm>
            <a:off x="10058400" y="3352800"/>
            <a:ext cx="609600" cy="228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1" name="Line 97"/>
          <p:cNvSpPr>
            <a:spLocks noChangeShapeType="1"/>
          </p:cNvSpPr>
          <p:nvPr/>
        </p:nvSpPr>
        <p:spPr bwMode="auto">
          <a:xfrm flipH="1">
            <a:off x="10210800" y="3733800"/>
            <a:ext cx="457200" cy="228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2" name="Line 98"/>
          <p:cNvSpPr>
            <a:spLocks noChangeShapeType="1"/>
          </p:cNvSpPr>
          <p:nvPr/>
        </p:nvSpPr>
        <p:spPr bwMode="auto">
          <a:xfrm>
            <a:off x="1524000" y="3505200"/>
            <a:ext cx="457200" cy="4572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3" name="Line 99"/>
          <p:cNvSpPr>
            <a:spLocks noChangeShapeType="1"/>
          </p:cNvSpPr>
          <p:nvPr/>
        </p:nvSpPr>
        <p:spPr bwMode="auto">
          <a:xfrm flipH="1">
            <a:off x="1524000" y="3352800"/>
            <a:ext cx="609600" cy="381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4" name="Text Box 100"/>
          <p:cNvSpPr txBox="1">
            <a:spLocks noChangeArrowheads="1"/>
          </p:cNvSpPr>
          <p:nvPr/>
        </p:nvSpPr>
        <p:spPr bwMode="auto">
          <a:xfrm>
            <a:off x="19812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2085" name="Text Box 101"/>
          <p:cNvSpPr txBox="1">
            <a:spLocks noChangeArrowheads="1"/>
          </p:cNvSpPr>
          <p:nvPr/>
        </p:nvSpPr>
        <p:spPr bwMode="auto">
          <a:xfrm>
            <a:off x="24384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a:t>
            </a:r>
          </a:p>
        </p:txBody>
      </p:sp>
      <p:sp>
        <p:nvSpPr>
          <p:cNvPr id="42086" name="Text Box 102"/>
          <p:cNvSpPr txBox="1">
            <a:spLocks noChangeArrowheads="1"/>
          </p:cNvSpPr>
          <p:nvPr/>
        </p:nvSpPr>
        <p:spPr bwMode="auto">
          <a:xfrm>
            <a:off x="30480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5</a:t>
            </a:r>
          </a:p>
        </p:txBody>
      </p:sp>
      <p:sp>
        <p:nvSpPr>
          <p:cNvPr id="42087" name="Text Box 103"/>
          <p:cNvSpPr txBox="1">
            <a:spLocks noChangeArrowheads="1"/>
          </p:cNvSpPr>
          <p:nvPr/>
        </p:nvSpPr>
        <p:spPr bwMode="auto">
          <a:xfrm>
            <a:off x="35052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8</a:t>
            </a:r>
          </a:p>
        </p:txBody>
      </p:sp>
      <p:sp>
        <p:nvSpPr>
          <p:cNvPr id="42088" name="Text Box 104"/>
          <p:cNvSpPr txBox="1">
            <a:spLocks noChangeArrowheads="1"/>
          </p:cNvSpPr>
          <p:nvPr/>
        </p:nvSpPr>
        <p:spPr bwMode="auto">
          <a:xfrm>
            <a:off x="41148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9</a:t>
            </a:r>
          </a:p>
        </p:txBody>
      </p:sp>
      <p:sp>
        <p:nvSpPr>
          <p:cNvPr id="42089" name="Text Box 105"/>
          <p:cNvSpPr txBox="1">
            <a:spLocks noChangeArrowheads="1"/>
          </p:cNvSpPr>
          <p:nvPr/>
        </p:nvSpPr>
        <p:spPr bwMode="auto">
          <a:xfrm>
            <a:off x="45720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12</a:t>
            </a:r>
          </a:p>
        </p:txBody>
      </p:sp>
      <p:sp>
        <p:nvSpPr>
          <p:cNvPr id="42090" name="Text Box 106"/>
          <p:cNvSpPr txBox="1">
            <a:spLocks noChangeArrowheads="1"/>
          </p:cNvSpPr>
          <p:nvPr/>
        </p:nvSpPr>
        <p:spPr bwMode="auto">
          <a:xfrm>
            <a:off x="51054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13</a:t>
            </a:r>
          </a:p>
        </p:txBody>
      </p:sp>
      <p:sp>
        <p:nvSpPr>
          <p:cNvPr id="42091" name="Text Box 107"/>
          <p:cNvSpPr txBox="1">
            <a:spLocks noChangeArrowheads="1"/>
          </p:cNvSpPr>
          <p:nvPr/>
        </p:nvSpPr>
        <p:spPr bwMode="auto">
          <a:xfrm>
            <a:off x="56388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16</a:t>
            </a:r>
          </a:p>
        </p:txBody>
      </p:sp>
      <p:sp>
        <p:nvSpPr>
          <p:cNvPr id="42092" name="Text Box 108"/>
          <p:cNvSpPr txBox="1">
            <a:spLocks noChangeArrowheads="1"/>
          </p:cNvSpPr>
          <p:nvPr/>
        </p:nvSpPr>
        <p:spPr bwMode="auto">
          <a:xfrm>
            <a:off x="61722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17</a:t>
            </a:r>
          </a:p>
        </p:txBody>
      </p:sp>
      <p:sp>
        <p:nvSpPr>
          <p:cNvPr id="42093" name="Text Box 109"/>
          <p:cNvSpPr txBox="1">
            <a:spLocks noChangeArrowheads="1"/>
          </p:cNvSpPr>
          <p:nvPr/>
        </p:nvSpPr>
        <p:spPr bwMode="auto">
          <a:xfrm>
            <a:off x="67056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20</a:t>
            </a:r>
          </a:p>
        </p:txBody>
      </p:sp>
      <p:sp>
        <p:nvSpPr>
          <p:cNvPr id="42094" name="Text Box 110"/>
          <p:cNvSpPr txBox="1">
            <a:spLocks noChangeArrowheads="1"/>
          </p:cNvSpPr>
          <p:nvPr/>
        </p:nvSpPr>
        <p:spPr bwMode="auto">
          <a:xfrm>
            <a:off x="72390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21</a:t>
            </a:r>
          </a:p>
        </p:txBody>
      </p:sp>
      <p:sp>
        <p:nvSpPr>
          <p:cNvPr id="42095" name="Text Box 111"/>
          <p:cNvSpPr txBox="1">
            <a:spLocks noChangeArrowheads="1"/>
          </p:cNvSpPr>
          <p:nvPr/>
        </p:nvSpPr>
        <p:spPr bwMode="auto">
          <a:xfrm>
            <a:off x="77724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24</a:t>
            </a:r>
          </a:p>
        </p:txBody>
      </p:sp>
      <p:sp>
        <p:nvSpPr>
          <p:cNvPr id="42096" name="Text Box 112"/>
          <p:cNvSpPr txBox="1">
            <a:spLocks noChangeArrowheads="1"/>
          </p:cNvSpPr>
          <p:nvPr/>
        </p:nvSpPr>
        <p:spPr bwMode="auto">
          <a:xfrm>
            <a:off x="83058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25</a:t>
            </a:r>
          </a:p>
        </p:txBody>
      </p:sp>
      <p:sp>
        <p:nvSpPr>
          <p:cNvPr id="42097" name="Text Box 113"/>
          <p:cNvSpPr txBox="1">
            <a:spLocks noChangeArrowheads="1"/>
          </p:cNvSpPr>
          <p:nvPr/>
        </p:nvSpPr>
        <p:spPr bwMode="auto">
          <a:xfrm>
            <a:off x="88392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28</a:t>
            </a:r>
          </a:p>
        </p:txBody>
      </p:sp>
      <p:sp>
        <p:nvSpPr>
          <p:cNvPr id="42098" name="Text Box 114"/>
          <p:cNvSpPr txBox="1">
            <a:spLocks noChangeArrowheads="1"/>
          </p:cNvSpPr>
          <p:nvPr/>
        </p:nvSpPr>
        <p:spPr bwMode="auto">
          <a:xfrm>
            <a:off x="93726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29</a:t>
            </a:r>
          </a:p>
        </p:txBody>
      </p:sp>
      <p:sp>
        <p:nvSpPr>
          <p:cNvPr id="42099" name="Text Box 115"/>
          <p:cNvSpPr txBox="1">
            <a:spLocks noChangeArrowheads="1"/>
          </p:cNvSpPr>
          <p:nvPr/>
        </p:nvSpPr>
        <p:spPr bwMode="auto">
          <a:xfrm>
            <a:off x="99060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32</a:t>
            </a:r>
          </a:p>
        </p:txBody>
      </p:sp>
      <p:sp>
        <p:nvSpPr>
          <p:cNvPr id="42100" name="Text Box 116"/>
          <p:cNvSpPr txBox="1">
            <a:spLocks noChangeArrowheads="1"/>
          </p:cNvSpPr>
          <p:nvPr/>
        </p:nvSpPr>
        <p:spPr bwMode="auto">
          <a:xfrm>
            <a:off x="1676400" y="4953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2101" name="Text Box 117"/>
          <p:cNvSpPr txBox="1">
            <a:spLocks noChangeArrowheads="1"/>
          </p:cNvSpPr>
          <p:nvPr/>
        </p:nvSpPr>
        <p:spPr bwMode="auto">
          <a:xfrm>
            <a:off x="10280650" y="4953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48</a:t>
            </a:r>
          </a:p>
        </p:txBody>
      </p:sp>
      <p:sp>
        <p:nvSpPr>
          <p:cNvPr id="42102" name="AutoShape 118"/>
          <p:cNvSpPr>
            <a:spLocks noChangeArrowheads="1"/>
          </p:cNvSpPr>
          <p:nvPr/>
        </p:nvSpPr>
        <p:spPr bwMode="auto">
          <a:xfrm flipV="1">
            <a:off x="4038601" y="1044575"/>
            <a:ext cx="3886199" cy="393700"/>
          </a:xfrm>
          <a:prstGeom prst="flowChartManualOperation">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2103" name="Line 119"/>
          <p:cNvSpPr>
            <a:spLocks noChangeShapeType="1"/>
          </p:cNvSpPr>
          <p:nvPr/>
        </p:nvSpPr>
        <p:spPr bwMode="auto">
          <a:xfrm>
            <a:off x="5964238" y="376238"/>
            <a:ext cx="4762" cy="6667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104" name="Line 120"/>
          <p:cNvSpPr>
            <a:spLocks noChangeShapeType="1"/>
          </p:cNvSpPr>
          <p:nvPr/>
        </p:nvSpPr>
        <p:spPr bwMode="auto">
          <a:xfrm>
            <a:off x="5949950" y="1433514"/>
            <a:ext cx="0" cy="2952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105" name="Text Box 121"/>
          <p:cNvSpPr txBox="1">
            <a:spLocks noChangeArrowheads="1"/>
          </p:cNvSpPr>
          <p:nvPr/>
        </p:nvSpPr>
        <p:spPr bwMode="auto">
          <a:xfrm>
            <a:off x="4876800" y="1066800"/>
            <a:ext cx="25699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bg2"/>
                </a:solidFill>
              </a:rPr>
              <a:t>Expansion Permutation</a:t>
            </a:r>
          </a:p>
        </p:txBody>
      </p:sp>
      <p:sp>
        <p:nvSpPr>
          <p:cNvPr id="42106" name="Text Box 122"/>
          <p:cNvSpPr txBox="1">
            <a:spLocks noChangeArrowheads="1"/>
          </p:cNvSpPr>
          <p:nvPr/>
        </p:nvSpPr>
        <p:spPr bwMode="auto">
          <a:xfrm>
            <a:off x="5975350" y="460375"/>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2107" name="Text Box 123"/>
          <p:cNvSpPr txBox="1">
            <a:spLocks noChangeArrowheads="1"/>
          </p:cNvSpPr>
          <p:nvPr/>
        </p:nvSpPr>
        <p:spPr bwMode="auto">
          <a:xfrm>
            <a:off x="5467350" y="1400175"/>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48</a:t>
            </a:r>
          </a:p>
        </p:txBody>
      </p:sp>
    </p:spTree>
    <p:extLst>
      <p:ext uri="{BB962C8B-B14F-4D97-AF65-F5344CB8AC3E}">
        <p14:creationId xmlns:p14="http://schemas.microsoft.com/office/powerpoint/2010/main" val="3558240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19812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87" name="Line 3"/>
          <p:cNvSpPr>
            <a:spLocks noChangeShapeType="1"/>
          </p:cNvSpPr>
          <p:nvPr/>
        </p:nvSpPr>
        <p:spPr bwMode="auto">
          <a:xfrm>
            <a:off x="2133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88" name="Line 4"/>
          <p:cNvSpPr>
            <a:spLocks noChangeShapeType="1"/>
          </p:cNvSpPr>
          <p:nvPr/>
        </p:nvSpPr>
        <p:spPr bwMode="auto">
          <a:xfrm>
            <a:off x="2286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89" name="Line 5"/>
          <p:cNvSpPr>
            <a:spLocks noChangeShapeType="1"/>
          </p:cNvSpPr>
          <p:nvPr/>
        </p:nvSpPr>
        <p:spPr bwMode="auto">
          <a:xfrm>
            <a:off x="2438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0" name="Line 6"/>
          <p:cNvSpPr>
            <a:spLocks noChangeShapeType="1"/>
          </p:cNvSpPr>
          <p:nvPr/>
        </p:nvSpPr>
        <p:spPr bwMode="auto">
          <a:xfrm>
            <a:off x="2590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1" name="Line 7"/>
          <p:cNvSpPr>
            <a:spLocks noChangeShapeType="1"/>
          </p:cNvSpPr>
          <p:nvPr/>
        </p:nvSpPr>
        <p:spPr bwMode="auto">
          <a:xfrm>
            <a:off x="27432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2" name="Line 8"/>
          <p:cNvSpPr>
            <a:spLocks noChangeShapeType="1"/>
          </p:cNvSpPr>
          <p:nvPr/>
        </p:nvSpPr>
        <p:spPr bwMode="auto">
          <a:xfrm>
            <a:off x="2133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3" name="Line 9"/>
          <p:cNvSpPr>
            <a:spLocks noChangeShapeType="1"/>
          </p:cNvSpPr>
          <p:nvPr/>
        </p:nvSpPr>
        <p:spPr bwMode="auto">
          <a:xfrm>
            <a:off x="2286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4" name="Line 10"/>
          <p:cNvSpPr>
            <a:spLocks noChangeShapeType="1"/>
          </p:cNvSpPr>
          <p:nvPr/>
        </p:nvSpPr>
        <p:spPr bwMode="auto">
          <a:xfrm>
            <a:off x="2438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5" name="Line 11"/>
          <p:cNvSpPr>
            <a:spLocks noChangeShapeType="1"/>
          </p:cNvSpPr>
          <p:nvPr/>
        </p:nvSpPr>
        <p:spPr bwMode="auto">
          <a:xfrm>
            <a:off x="2590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6" name="Line 12"/>
          <p:cNvSpPr>
            <a:spLocks noChangeShapeType="1"/>
          </p:cNvSpPr>
          <p:nvPr/>
        </p:nvSpPr>
        <p:spPr bwMode="auto">
          <a:xfrm>
            <a:off x="30480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7" name="Line 13"/>
          <p:cNvSpPr>
            <a:spLocks noChangeShapeType="1"/>
          </p:cNvSpPr>
          <p:nvPr/>
        </p:nvSpPr>
        <p:spPr bwMode="auto">
          <a:xfrm>
            <a:off x="3200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8" name="Line 14"/>
          <p:cNvSpPr>
            <a:spLocks noChangeShapeType="1"/>
          </p:cNvSpPr>
          <p:nvPr/>
        </p:nvSpPr>
        <p:spPr bwMode="auto">
          <a:xfrm>
            <a:off x="3352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1999" name="Line 15"/>
          <p:cNvSpPr>
            <a:spLocks noChangeShapeType="1"/>
          </p:cNvSpPr>
          <p:nvPr/>
        </p:nvSpPr>
        <p:spPr bwMode="auto">
          <a:xfrm>
            <a:off x="3505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0" name="Line 16"/>
          <p:cNvSpPr>
            <a:spLocks noChangeShapeType="1"/>
          </p:cNvSpPr>
          <p:nvPr/>
        </p:nvSpPr>
        <p:spPr bwMode="auto">
          <a:xfrm>
            <a:off x="3657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1" name="Line 17"/>
          <p:cNvSpPr>
            <a:spLocks noChangeShapeType="1"/>
          </p:cNvSpPr>
          <p:nvPr/>
        </p:nvSpPr>
        <p:spPr bwMode="auto">
          <a:xfrm>
            <a:off x="38100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2" name="Line 18"/>
          <p:cNvSpPr>
            <a:spLocks noChangeShapeType="1"/>
          </p:cNvSpPr>
          <p:nvPr/>
        </p:nvSpPr>
        <p:spPr bwMode="auto">
          <a:xfrm>
            <a:off x="3200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3" name="Line 19"/>
          <p:cNvSpPr>
            <a:spLocks noChangeShapeType="1"/>
          </p:cNvSpPr>
          <p:nvPr/>
        </p:nvSpPr>
        <p:spPr bwMode="auto">
          <a:xfrm>
            <a:off x="3352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4" name="Line 20"/>
          <p:cNvSpPr>
            <a:spLocks noChangeShapeType="1"/>
          </p:cNvSpPr>
          <p:nvPr/>
        </p:nvSpPr>
        <p:spPr bwMode="auto">
          <a:xfrm>
            <a:off x="3505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5" name="Line 21"/>
          <p:cNvSpPr>
            <a:spLocks noChangeShapeType="1"/>
          </p:cNvSpPr>
          <p:nvPr/>
        </p:nvSpPr>
        <p:spPr bwMode="auto">
          <a:xfrm>
            <a:off x="3657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6" name="Line 22"/>
          <p:cNvSpPr>
            <a:spLocks noChangeShapeType="1"/>
          </p:cNvSpPr>
          <p:nvPr/>
        </p:nvSpPr>
        <p:spPr bwMode="auto">
          <a:xfrm>
            <a:off x="41148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7" name="Line 23"/>
          <p:cNvSpPr>
            <a:spLocks noChangeShapeType="1"/>
          </p:cNvSpPr>
          <p:nvPr/>
        </p:nvSpPr>
        <p:spPr bwMode="auto">
          <a:xfrm>
            <a:off x="4267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8" name="Line 24"/>
          <p:cNvSpPr>
            <a:spLocks noChangeShapeType="1"/>
          </p:cNvSpPr>
          <p:nvPr/>
        </p:nvSpPr>
        <p:spPr bwMode="auto">
          <a:xfrm>
            <a:off x="4419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09" name="Line 25"/>
          <p:cNvSpPr>
            <a:spLocks noChangeShapeType="1"/>
          </p:cNvSpPr>
          <p:nvPr/>
        </p:nvSpPr>
        <p:spPr bwMode="auto">
          <a:xfrm>
            <a:off x="4572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0" name="Line 26"/>
          <p:cNvSpPr>
            <a:spLocks noChangeShapeType="1"/>
          </p:cNvSpPr>
          <p:nvPr/>
        </p:nvSpPr>
        <p:spPr bwMode="auto">
          <a:xfrm>
            <a:off x="4724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1" name="Line 27"/>
          <p:cNvSpPr>
            <a:spLocks noChangeShapeType="1"/>
          </p:cNvSpPr>
          <p:nvPr/>
        </p:nvSpPr>
        <p:spPr bwMode="auto">
          <a:xfrm>
            <a:off x="48768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2" name="Line 28"/>
          <p:cNvSpPr>
            <a:spLocks noChangeShapeType="1"/>
          </p:cNvSpPr>
          <p:nvPr/>
        </p:nvSpPr>
        <p:spPr bwMode="auto">
          <a:xfrm>
            <a:off x="4267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3" name="Line 29"/>
          <p:cNvSpPr>
            <a:spLocks noChangeShapeType="1"/>
          </p:cNvSpPr>
          <p:nvPr/>
        </p:nvSpPr>
        <p:spPr bwMode="auto">
          <a:xfrm>
            <a:off x="4419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4" name="Line 30"/>
          <p:cNvSpPr>
            <a:spLocks noChangeShapeType="1"/>
          </p:cNvSpPr>
          <p:nvPr/>
        </p:nvSpPr>
        <p:spPr bwMode="auto">
          <a:xfrm>
            <a:off x="4572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5" name="Line 31"/>
          <p:cNvSpPr>
            <a:spLocks noChangeShapeType="1"/>
          </p:cNvSpPr>
          <p:nvPr/>
        </p:nvSpPr>
        <p:spPr bwMode="auto">
          <a:xfrm>
            <a:off x="4724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6" name="Line 32"/>
          <p:cNvSpPr>
            <a:spLocks noChangeShapeType="1"/>
          </p:cNvSpPr>
          <p:nvPr/>
        </p:nvSpPr>
        <p:spPr bwMode="auto">
          <a:xfrm>
            <a:off x="51816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7" name="Line 33"/>
          <p:cNvSpPr>
            <a:spLocks noChangeShapeType="1"/>
          </p:cNvSpPr>
          <p:nvPr/>
        </p:nvSpPr>
        <p:spPr bwMode="auto">
          <a:xfrm>
            <a:off x="5334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8" name="Line 34"/>
          <p:cNvSpPr>
            <a:spLocks noChangeShapeType="1"/>
          </p:cNvSpPr>
          <p:nvPr/>
        </p:nvSpPr>
        <p:spPr bwMode="auto">
          <a:xfrm>
            <a:off x="5486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19" name="Line 35"/>
          <p:cNvSpPr>
            <a:spLocks noChangeShapeType="1"/>
          </p:cNvSpPr>
          <p:nvPr/>
        </p:nvSpPr>
        <p:spPr bwMode="auto">
          <a:xfrm>
            <a:off x="5638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0" name="Line 36"/>
          <p:cNvSpPr>
            <a:spLocks noChangeShapeType="1"/>
          </p:cNvSpPr>
          <p:nvPr/>
        </p:nvSpPr>
        <p:spPr bwMode="auto">
          <a:xfrm>
            <a:off x="5791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1" name="Line 37"/>
          <p:cNvSpPr>
            <a:spLocks noChangeShapeType="1"/>
          </p:cNvSpPr>
          <p:nvPr/>
        </p:nvSpPr>
        <p:spPr bwMode="auto">
          <a:xfrm>
            <a:off x="59436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2" name="Line 38"/>
          <p:cNvSpPr>
            <a:spLocks noChangeShapeType="1"/>
          </p:cNvSpPr>
          <p:nvPr/>
        </p:nvSpPr>
        <p:spPr bwMode="auto">
          <a:xfrm>
            <a:off x="5334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3" name="Line 39"/>
          <p:cNvSpPr>
            <a:spLocks noChangeShapeType="1"/>
          </p:cNvSpPr>
          <p:nvPr/>
        </p:nvSpPr>
        <p:spPr bwMode="auto">
          <a:xfrm>
            <a:off x="5486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4" name="Line 40"/>
          <p:cNvSpPr>
            <a:spLocks noChangeShapeType="1"/>
          </p:cNvSpPr>
          <p:nvPr/>
        </p:nvSpPr>
        <p:spPr bwMode="auto">
          <a:xfrm>
            <a:off x="5638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5" name="Line 41"/>
          <p:cNvSpPr>
            <a:spLocks noChangeShapeType="1"/>
          </p:cNvSpPr>
          <p:nvPr/>
        </p:nvSpPr>
        <p:spPr bwMode="auto">
          <a:xfrm>
            <a:off x="5791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6" name="Line 42"/>
          <p:cNvSpPr>
            <a:spLocks noChangeShapeType="1"/>
          </p:cNvSpPr>
          <p:nvPr/>
        </p:nvSpPr>
        <p:spPr bwMode="auto">
          <a:xfrm>
            <a:off x="62484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7" name="Line 43"/>
          <p:cNvSpPr>
            <a:spLocks noChangeShapeType="1"/>
          </p:cNvSpPr>
          <p:nvPr/>
        </p:nvSpPr>
        <p:spPr bwMode="auto">
          <a:xfrm>
            <a:off x="6400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8" name="Line 44"/>
          <p:cNvSpPr>
            <a:spLocks noChangeShapeType="1"/>
          </p:cNvSpPr>
          <p:nvPr/>
        </p:nvSpPr>
        <p:spPr bwMode="auto">
          <a:xfrm>
            <a:off x="6553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29" name="Line 45"/>
          <p:cNvSpPr>
            <a:spLocks noChangeShapeType="1"/>
          </p:cNvSpPr>
          <p:nvPr/>
        </p:nvSpPr>
        <p:spPr bwMode="auto">
          <a:xfrm>
            <a:off x="6705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0" name="Line 46"/>
          <p:cNvSpPr>
            <a:spLocks noChangeShapeType="1"/>
          </p:cNvSpPr>
          <p:nvPr/>
        </p:nvSpPr>
        <p:spPr bwMode="auto">
          <a:xfrm>
            <a:off x="6858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1" name="Line 47"/>
          <p:cNvSpPr>
            <a:spLocks noChangeShapeType="1"/>
          </p:cNvSpPr>
          <p:nvPr/>
        </p:nvSpPr>
        <p:spPr bwMode="auto">
          <a:xfrm>
            <a:off x="70104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2" name="Line 48"/>
          <p:cNvSpPr>
            <a:spLocks noChangeShapeType="1"/>
          </p:cNvSpPr>
          <p:nvPr/>
        </p:nvSpPr>
        <p:spPr bwMode="auto">
          <a:xfrm>
            <a:off x="6400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3" name="Line 49"/>
          <p:cNvSpPr>
            <a:spLocks noChangeShapeType="1"/>
          </p:cNvSpPr>
          <p:nvPr/>
        </p:nvSpPr>
        <p:spPr bwMode="auto">
          <a:xfrm>
            <a:off x="6553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4" name="Line 50"/>
          <p:cNvSpPr>
            <a:spLocks noChangeShapeType="1"/>
          </p:cNvSpPr>
          <p:nvPr/>
        </p:nvSpPr>
        <p:spPr bwMode="auto">
          <a:xfrm>
            <a:off x="6705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5" name="Line 51"/>
          <p:cNvSpPr>
            <a:spLocks noChangeShapeType="1"/>
          </p:cNvSpPr>
          <p:nvPr/>
        </p:nvSpPr>
        <p:spPr bwMode="auto">
          <a:xfrm>
            <a:off x="6858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6" name="Line 52"/>
          <p:cNvSpPr>
            <a:spLocks noChangeShapeType="1"/>
          </p:cNvSpPr>
          <p:nvPr/>
        </p:nvSpPr>
        <p:spPr bwMode="auto">
          <a:xfrm>
            <a:off x="73152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7" name="Line 53"/>
          <p:cNvSpPr>
            <a:spLocks noChangeShapeType="1"/>
          </p:cNvSpPr>
          <p:nvPr/>
        </p:nvSpPr>
        <p:spPr bwMode="auto">
          <a:xfrm>
            <a:off x="7467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8" name="Line 54"/>
          <p:cNvSpPr>
            <a:spLocks noChangeShapeType="1"/>
          </p:cNvSpPr>
          <p:nvPr/>
        </p:nvSpPr>
        <p:spPr bwMode="auto">
          <a:xfrm>
            <a:off x="7620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39" name="Line 55"/>
          <p:cNvSpPr>
            <a:spLocks noChangeShapeType="1"/>
          </p:cNvSpPr>
          <p:nvPr/>
        </p:nvSpPr>
        <p:spPr bwMode="auto">
          <a:xfrm>
            <a:off x="7772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0" name="Line 56"/>
          <p:cNvSpPr>
            <a:spLocks noChangeShapeType="1"/>
          </p:cNvSpPr>
          <p:nvPr/>
        </p:nvSpPr>
        <p:spPr bwMode="auto">
          <a:xfrm>
            <a:off x="7924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1" name="Line 57"/>
          <p:cNvSpPr>
            <a:spLocks noChangeShapeType="1"/>
          </p:cNvSpPr>
          <p:nvPr/>
        </p:nvSpPr>
        <p:spPr bwMode="auto">
          <a:xfrm>
            <a:off x="80772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2" name="Line 58"/>
          <p:cNvSpPr>
            <a:spLocks noChangeShapeType="1"/>
          </p:cNvSpPr>
          <p:nvPr/>
        </p:nvSpPr>
        <p:spPr bwMode="auto">
          <a:xfrm>
            <a:off x="7467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3" name="Line 59"/>
          <p:cNvSpPr>
            <a:spLocks noChangeShapeType="1"/>
          </p:cNvSpPr>
          <p:nvPr/>
        </p:nvSpPr>
        <p:spPr bwMode="auto">
          <a:xfrm>
            <a:off x="7620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4" name="Line 60"/>
          <p:cNvSpPr>
            <a:spLocks noChangeShapeType="1"/>
          </p:cNvSpPr>
          <p:nvPr/>
        </p:nvSpPr>
        <p:spPr bwMode="auto">
          <a:xfrm>
            <a:off x="7772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5" name="Line 61"/>
          <p:cNvSpPr>
            <a:spLocks noChangeShapeType="1"/>
          </p:cNvSpPr>
          <p:nvPr/>
        </p:nvSpPr>
        <p:spPr bwMode="auto">
          <a:xfrm>
            <a:off x="7924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6" name="Line 62"/>
          <p:cNvSpPr>
            <a:spLocks noChangeShapeType="1"/>
          </p:cNvSpPr>
          <p:nvPr/>
        </p:nvSpPr>
        <p:spPr bwMode="auto">
          <a:xfrm>
            <a:off x="83820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7" name="Line 63"/>
          <p:cNvSpPr>
            <a:spLocks noChangeShapeType="1"/>
          </p:cNvSpPr>
          <p:nvPr/>
        </p:nvSpPr>
        <p:spPr bwMode="auto">
          <a:xfrm>
            <a:off x="8534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8" name="Line 64"/>
          <p:cNvSpPr>
            <a:spLocks noChangeShapeType="1"/>
          </p:cNvSpPr>
          <p:nvPr/>
        </p:nvSpPr>
        <p:spPr bwMode="auto">
          <a:xfrm>
            <a:off x="86868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49" name="Line 65"/>
          <p:cNvSpPr>
            <a:spLocks noChangeShapeType="1"/>
          </p:cNvSpPr>
          <p:nvPr/>
        </p:nvSpPr>
        <p:spPr bwMode="auto">
          <a:xfrm>
            <a:off x="8839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0" name="Line 66"/>
          <p:cNvSpPr>
            <a:spLocks noChangeShapeType="1"/>
          </p:cNvSpPr>
          <p:nvPr/>
        </p:nvSpPr>
        <p:spPr bwMode="auto">
          <a:xfrm>
            <a:off x="8991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1" name="Line 67"/>
          <p:cNvSpPr>
            <a:spLocks noChangeShapeType="1"/>
          </p:cNvSpPr>
          <p:nvPr/>
        </p:nvSpPr>
        <p:spPr bwMode="auto">
          <a:xfrm>
            <a:off x="91440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2" name="Line 68"/>
          <p:cNvSpPr>
            <a:spLocks noChangeShapeType="1"/>
          </p:cNvSpPr>
          <p:nvPr/>
        </p:nvSpPr>
        <p:spPr bwMode="auto">
          <a:xfrm>
            <a:off x="8534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3" name="Line 69"/>
          <p:cNvSpPr>
            <a:spLocks noChangeShapeType="1"/>
          </p:cNvSpPr>
          <p:nvPr/>
        </p:nvSpPr>
        <p:spPr bwMode="auto">
          <a:xfrm>
            <a:off x="86868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4" name="Line 70"/>
          <p:cNvSpPr>
            <a:spLocks noChangeShapeType="1"/>
          </p:cNvSpPr>
          <p:nvPr/>
        </p:nvSpPr>
        <p:spPr bwMode="auto">
          <a:xfrm>
            <a:off x="8839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5" name="Line 71"/>
          <p:cNvSpPr>
            <a:spLocks noChangeShapeType="1"/>
          </p:cNvSpPr>
          <p:nvPr/>
        </p:nvSpPr>
        <p:spPr bwMode="auto">
          <a:xfrm>
            <a:off x="8991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6" name="Line 72"/>
          <p:cNvSpPr>
            <a:spLocks noChangeShapeType="1"/>
          </p:cNvSpPr>
          <p:nvPr/>
        </p:nvSpPr>
        <p:spPr bwMode="auto">
          <a:xfrm>
            <a:off x="94488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7" name="Line 73"/>
          <p:cNvSpPr>
            <a:spLocks noChangeShapeType="1"/>
          </p:cNvSpPr>
          <p:nvPr/>
        </p:nvSpPr>
        <p:spPr bwMode="auto">
          <a:xfrm>
            <a:off x="96012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8" name="Line 74"/>
          <p:cNvSpPr>
            <a:spLocks noChangeShapeType="1"/>
          </p:cNvSpPr>
          <p:nvPr/>
        </p:nvSpPr>
        <p:spPr bwMode="auto">
          <a:xfrm>
            <a:off x="97536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59" name="Line 75"/>
          <p:cNvSpPr>
            <a:spLocks noChangeShapeType="1"/>
          </p:cNvSpPr>
          <p:nvPr/>
        </p:nvSpPr>
        <p:spPr bwMode="auto">
          <a:xfrm>
            <a:off x="99060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0" name="Line 76"/>
          <p:cNvSpPr>
            <a:spLocks noChangeShapeType="1"/>
          </p:cNvSpPr>
          <p:nvPr/>
        </p:nvSpPr>
        <p:spPr bwMode="auto">
          <a:xfrm>
            <a:off x="10058400" y="3962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1" name="Line 77"/>
          <p:cNvSpPr>
            <a:spLocks noChangeShapeType="1"/>
          </p:cNvSpPr>
          <p:nvPr/>
        </p:nvSpPr>
        <p:spPr bwMode="auto">
          <a:xfrm>
            <a:off x="10210800" y="39624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2" name="Line 78"/>
          <p:cNvSpPr>
            <a:spLocks noChangeShapeType="1"/>
          </p:cNvSpPr>
          <p:nvPr/>
        </p:nvSpPr>
        <p:spPr bwMode="auto">
          <a:xfrm>
            <a:off x="96012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3" name="Line 79"/>
          <p:cNvSpPr>
            <a:spLocks noChangeShapeType="1"/>
          </p:cNvSpPr>
          <p:nvPr/>
        </p:nvSpPr>
        <p:spPr bwMode="auto">
          <a:xfrm>
            <a:off x="97536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4" name="Line 80"/>
          <p:cNvSpPr>
            <a:spLocks noChangeShapeType="1"/>
          </p:cNvSpPr>
          <p:nvPr/>
        </p:nvSpPr>
        <p:spPr bwMode="auto">
          <a:xfrm>
            <a:off x="99060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5" name="Line 81"/>
          <p:cNvSpPr>
            <a:spLocks noChangeShapeType="1"/>
          </p:cNvSpPr>
          <p:nvPr/>
        </p:nvSpPr>
        <p:spPr bwMode="auto">
          <a:xfrm>
            <a:off x="10058400" y="2667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6" name="Line 82"/>
          <p:cNvSpPr>
            <a:spLocks noChangeShapeType="1"/>
          </p:cNvSpPr>
          <p:nvPr/>
        </p:nvSpPr>
        <p:spPr bwMode="auto">
          <a:xfrm>
            <a:off x="25908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7" name="Line 83"/>
          <p:cNvSpPr>
            <a:spLocks noChangeShapeType="1"/>
          </p:cNvSpPr>
          <p:nvPr/>
        </p:nvSpPr>
        <p:spPr bwMode="auto">
          <a:xfrm flipH="1">
            <a:off x="27432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8" name="Line 84"/>
          <p:cNvSpPr>
            <a:spLocks noChangeShapeType="1"/>
          </p:cNvSpPr>
          <p:nvPr/>
        </p:nvSpPr>
        <p:spPr bwMode="auto">
          <a:xfrm>
            <a:off x="36576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69" name="Line 85"/>
          <p:cNvSpPr>
            <a:spLocks noChangeShapeType="1"/>
          </p:cNvSpPr>
          <p:nvPr/>
        </p:nvSpPr>
        <p:spPr bwMode="auto">
          <a:xfrm flipH="1">
            <a:off x="38100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0" name="Line 86"/>
          <p:cNvSpPr>
            <a:spLocks noChangeShapeType="1"/>
          </p:cNvSpPr>
          <p:nvPr/>
        </p:nvSpPr>
        <p:spPr bwMode="auto">
          <a:xfrm>
            <a:off x="47244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1" name="Line 87"/>
          <p:cNvSpPr>
            <a:spLocks noChangeShapeType="1"/>
          </p:cNvSpPr>
          <p:nvPr/>
        </p:nvSpPr>
        <p:spPr bwMode="auto">
          <a:xfrm flipH="1">
            <a:off x="48768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2" name="Line 88"/>
          <p:cNvSpPr>
            <a:spLocks noChangeShapeType="1"/>
          </p:cNvSpPr>
          <p:nvPr/>
        </p:nvSpPr>
        <p:spPr bwMode="auto">
          <a:xfrm>
            <a:off x="57912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3" name="Line 89"/>
          <p:cNvSpPr>
            <a:spLocks noChangeShapeType="1"/>
          </p:cNvSpPr>
          <p:nvPr/>
        </p:nvSpPr>
        <p:spPr bwMode="auto">
          <a:xfrm flipH="1">
            <a:off x="59436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4" name="Line 90"/>
          <p:cNvSpPr>
            <a:spLocks noChangeShapeType="1"/>
          </p:cNvSpPr>
          <p:nvPr/>
        </p:nvSpPr>
        <p:spPr bwMode="auto">
          <a:xfrm>
            <a:off x="68580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5" name="Line 91"/>
          <p:cNvSpPr>
            <a:spLocks noChangeShapeType="1"/>
          </p:cNvSpPr>
          <p:nvPr/>
        </p:nvSpPr>
        <p:spPr bwMode="auto">
          <a:xfrm flipH="1">
            <a:off x="70104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6" name="Line 92"/>
          <p:cNvSpPr>
            <a:spLocks noChangeShapeType="1"/>
          </p:cNvSpPr>
          <p:nvPr/>
        </p:nvSpPr>
        <p:spPr bwMode="auto">
          <a:xfrm>
            <a:off x="79248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7" name="Line 93"/>
          <p:cNvSpPr>
            <a:spLocks noChangeShapeType="1"/>
          </p:cNvSpPr>
          <p:nvPr/>
        </p:nvSpPr>
        <p:spPr bwMode="auto">
          <a:xfrm flipH="1">
            <a:off x="80772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8" name="Line 94"/>
          <p:cNvSpPr>
            <a:spLocks noChangeShapeType="1"/>
          </p:cNvSpPr>
          <p:nvPr/>
        </p:nvSpPr>
        <p:spPr bwMode="auto">
          <a:xfrm>
            <a:off x="89916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79" name="Line 95"/>
          <p:cNvSpPr>
            <a:spLocks noChangeShapeType="1"/>
          </p:cNvSpPr>
          <p:nvPr/>
        </p:nvSpPr>
        <p:spPr bwMode="auto">
          <a:xfrm flipH="1">
            <a:off x="9144000" y="3352800"/>
            <a:ext cx="457200" cy="609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0" name="Line 96"/>
          <p:cNvSpPr>
            <a:spLocks noChangeShapeType="1"/>
          </p:cNvSpPr>
          <p:nvPr/>
        </p:nvSpPr>
        <p:spPr bwMode="auto">
          <a:xfrm>
            <a:off x="10058400" y="3352800"/>
            <a:ext cx="609600" cy="228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1" name="Line 97"/>
          <p:cNvSpPr>
            <a:spLocks noChangeShapeType="1"/>
          </p:cNvSpPr>
          <p:nvPr/>
        </p:nvSpPr>
        <p:spPr bwMode="auto">
          <a:xfrm flipH="1">
            <a:off x="10210800" y="3733800"/>
            <a:ext cx="457200" cy="2286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2" name="Line 98"/>
          <p:cNvSpPr>
            <a:spLocks noChangeShapeType="1"/>
          </p:cNvSpPr>
          <p:nvPr/>
        </p:nvSpPr>
        <p:spPr bwMode="auto">
          <a:xfrm>
            <a:off x="1524000" y="3505200"/>
            <a:ext cx="457200" cy="4572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3" name="Line 99"/>
          <p:cNvSpPr>
            <a:spLocks noChangeShapeType="1"/>
          </p:cNvSpPr>
          <p:nvPr/>
        </p:nvSpPr>
        <p:spPr bwMode="auto">
          <a:xfrm flipH="1">
            <a:off x="1524000" y="3352800"/>
            <a:ext cx="609600" cy="381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084" name="Text Box 100"/>
          <p:cNvSpPr txBox="1">
            <a:spLocks noChangeArrowheads="1"/>
          </p:cNvSpPr>
          <p:nvPr/>
        </p:nvSpPr>
        <p:spPr bwMode="auto">
          <a:xfrm>
            <a:off x="19812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2085" name="Text Box 101"/>
          <p:cNvSpPr txBox="1">
            <a:spLocks noChangeArrowheads="1"/>
          </p:cNvSpPr>
          <p:nvPr/>
        </p:nvSpPr>
        <p:spPr bwMode="auto">
          <a:xfrm>
            <a:off x="24384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a:t>
            </a:r>
          </a:p>
        </p:txBody>
      </p:sp>
      <p:sp>
        <p:nvSpPr>
          <p:cNvPr id="42086" name="Text Box 102"/>
          <p:cNvSpPr txBox="1">
            <a:spLocks noChangeArrowheads="1"/>
          </p:cNvSpPr>
          <p:nvPr/>
        </p:nvSpPr>
        <p:spPr bwMode="auto">
          <a:xfrm>
            <a:off x="30480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5</a:t>
            </a:r>
          </a:p>
        </p:txBody>
      </p:sp>
      <p:sp>
        <p:nvSpPr>
          <p:cNvPr id="42087" name="Text Box 103"/>
          <p:cNvSpPr txBox="1">
            <a:spLocks noChangeArrowheads="1"/>
          </p:cNvSpPr>
          <p:nvPr/>
        </p:nvSpPr>
        <p:spPr bwMode="auto">
          <a:xfrm>
            <a:off x="35052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8</a:t>
            </a:r>
          </a:p>
        </p:txBody>
      </p:sp>
      <p:sp>
        <p:nvSpPr>
          <p:cNvPr id="42088" name="Text Box 104"/>
          <p:cNvSpPr txBox="1">
            <a:spLocks noChangeArrowheads="1"/>
          </p:cNvSpPr>
          <p:nvPr/>
        </p:nvSpPr>
        <p:spPr bwMode="auto">
          <a:xfrm>
            <a:off x="4114800" y="2286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9</a:t>
            </a:r>
          </a:p>
        </p:txBody>
      </p:sp>
      <p:sp>
        <p:nvSpPr>
          <p:cNvPr id="42089" name="Text Box 105"/>
          <p:cNvSpPr txBox="1">
            <a:spLocks noChangeArrowheads="1"/>
          </p:cNvSpPr>
          <p:nvPr/>
        </p:nvSpPr>
        <p:spPr bwMode="auto">
          <a:xfrm>
            <a:off x="45720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12</a:t>
            </a:r>
          </a:p>
        </p:txBody>
      </p:sp>
      <p:sp>
        <p:nvSpPr>
          <p:cNvPr id="42090" name="Text Box 106"/>
          <p:cNvSpPr txBox="1">
            <a:spLocks noChangeArrowheads="1"/>
          </p:cNvSpPr>
          <p:nvPr/>
        </p:nvSpPr>
        <p:spPr bwMode="auto">
          <a:xfrm>
            <a:off x="51054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13</a:t>
            </a:r>
          </a:p>
        </p:txBody>
      </p:sp>
      <p:sp>
        <p:nvSpPr>
          <p:cNvPr id="42091" name="Text Box 107"/>
          <p:cNvSpPr txBox="1">
            <a:spLocks noChangeArrowheads="1"/>
          </p:cNvSpPr>
          <p:nvPr/>
        </p:nvSpPr>
        <p:spPr bwMode="auto">
          <a:xfrm>
            <a:off x="56388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16</a:t>
            </a:r>
          </a:p>
        </p:txBody>
      </p:sp>
      <p:sp>
        <p:nvSpPr>
          <p:cNvPr id="42092" name="Text Box 108"/>
          <p:cNvSpPr txBox="1">
            <a:spLocks noChangeArrowheads="1"/>
          </p:cNvSpPr>
          <p:nvPr/>
        </p:nvSpPr>
        <p:spPr bwMode="auto">
          <a:xfrm>
            <a:off x="61722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17</a:t>
            </a:r>
          </a:p>
        </p:txBody>
      </p:sp>
      <p:sp>
        <p:nvSpPr>
          <p:cNvPr id="42093" name="Text Box 109"/>
          <p:cNvSpPr txBox="1">
            <a:spLocks noChangeArrowheads="1"/>
          </p:cNvSpPr>
          <p:nvPr/>
        </p:nvSpPr>
        <p:spPr bwMode="auto">
          <a:xfrm>
            <a:off x="67056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20</a:t>
            </a:r>
          </a:p>
        </p:txBody>
      </p:sp>
      <p:sp>
        <p:nvSpPr>
          <p:cNvPr id="42094" name="Text Box 110"/>
          <p:cNvSpPr txBox="1">
            <a:spLocks noChangeArrowheads="1"/>
          </p:cNvSpPr>
          <p:nvPr/>
        </p:nvSpPr>
        <p:spPr bwMode="auto">
          <a:xfrm>
            <a:off x="72390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21</a:t>
            </a:r>
          </a:p>
        </p:txBody>
      </p:sp>
      <p:sp>
        <p:nvSpPr>
          <p:cNvPr id="42095" name="Text Box 111"/>
          <p:cNvSpPr txBox="1">
            <a:spLocks noChangeArrowheads="1"/>
          </p:cNvSpPr>
          <p:nvPr/>
        </p:nvSpPr>
        <p:spPr bwMode="auto">
          <a:xfrm>
            <a:off x="77724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24</a:t>
            </a:r>
          </a:p>
        </p:txBody>
      </p:sp>
      <p:sp>
        <p:nvSpPr>
          <p:cNvPr id="42096" name="Text Box 112"/>
          <p:cNvSpPr txBox="1">
            <a:spLocks noChangeArrowheads="1"/>
          </p:cNvSpPr>
          <p:nvPr/>
        </p:nvSpPr>
        <p:spPr bwMode="auto">
          <a:xfrm>
            <a:off x="83058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25</a:t>
            </a:r>
          </a:p>
        </p:txBody>
      </p:sp>
      <p:sp>
        <p:nvSpPr>
          <p:cNvPr id="42097" name="Text Box 113"/>
          <p:cNvSpPr txBox="1">
            <a:spLocks noChangeArrowheads="1"/>
          </p:cNvSpPr>
          <p:nvPr/>
        </p:nvSpPr>
        <p:spPr bwMode="auto">
          <a:xfrm>
            <a:off x="88392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28</a:t>
            </a:r>
          </a:p>
        </p:txBody>
      </p:sp>
      <p:sp>
        <p:nvSpPr>
          <p:cNvPr id="42098" name="Text Box 114"/>
          <p:cNvSpPr txBox="1">
            <a:spLocks noChangeArrowheads="1"/>
          </p:cNvSpPr>
          <p:nvPr/>
        </p:nvSpPr>
        <p:spPr bwMode="auto">
          <a:xfrm>
            <a:off x="93726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29</a:t>
            </a:r>
          </a:p>
        </p:txBody>
      </p:sp>
      <p:sp>
        <p:nvSpPr>
          <p:cNvPr id="42099" name="Text Box 115"/>
          <p:cNvSpPr txBox="1">
            <a:spLocks noChangeArrowheads="1"/>
          </p:cNvSpPr>
          <p:nvPr/>
        </p:nvSpPr>
        <p:spPr bwMode="auto">
          <a:xfrm>
            <a:off x="9906000" y="2286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32</a:t>
            </a:r>
          </a:p>
        </p:txBody>
      </p:sp>
      <p:sp>
        <p:nvSpPr>
          <p:cNvPr id="42100" name="Text Box 116"/>
          <p:cNvSpPr txBox="1">
            <a:spLocks noChangeArrowheads="1"/>
          </p:cNvSpPr>
          <p:nvPr/>
        </p:nvSpPr>
        <p:spPr bwMode="auto">
          <a:xfrm>
            <a:off x="1676400" y="49530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2101" name="Text Box 117"/>
          <p:cNvSpPr txBox="1">
            <a:spLocks noChangeArrowheads="1"/>
          </p:cNvSpPr>
          <p:nvPr/>
        </p:nvSpPr>
        <p:spPr bwMode="auto">
          <a:xfrm>
            <a:off x="10280650" y="49530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48</a:t>
            </a:r>
          </a:p>
        </p:txBody>
      </p:sp>
      <p:sp>
        <p:nvSpPr>
          <p:cNvPr id="42102" name="AutoShape 118"/>
          <p:cNvSpPr>
            <a:spLocks noChangeArrowheads="1"/>
          </p:cNvSpPr>
          <p:nvPr/>
        </p:nvSpPr>
        <p:spPr bwMode="auto">
          <a:xfrm flipV="1">
            <a:off x="4038601" y="1044575"/>
            <a:ext cx="3886199" cy="393700"/>
          </a:xfrm>
          <a:prstGeom prst="flowChartManualOperation">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2103" name="Line 119"/>
          <p:cNvSpPr>
            <a:spLocks noChangeShapeType="1"/>
          </p:cNvSpPr>
          <p:nvPr/>
        </p:nvSpPr>
        <p:spPr bwMode="auto">
          <a:xfrm>
            <a:off x="5964238" y="376238"/>
            <a:ext cx="4762" cy="6667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104" name="Line 120"/>
          <p:cNvSpPr>
            <a:spLocks noChangeShapeType="1"/>
          </p:cNvSpPr>
          <p:nvPr/>
        </p:nvSpPr>
        <p:spPr bwMode="auto">
          <a:xfrm>
            <a:off x="5949950" y="1433514"/>
            <a:ext cx="0" cy="2952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2105" name="Text Box 121"/>
          <p:cNvSpPr txBox="1">
            <a:spLocks noChangeArrowheads="1"/>
          </p:cNvSpPr>
          <p:nvPr/>
        </p:nvSpPr>
        <p:spPr bwMode="auto">
          <a:xfrm>
            <a:off x="4876800" y="1066800"/>
            <a:ext cx="25699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bg2"/>
                </a:solidFill>
              </a:rPr>
              <a:t>Expansion Permutation</a:t>
            </a:r>
          </a:p>
        </p:txBody>
      </p:sp>
      <p:sp>
        <p:nvSpPr>
          <p:cNvPr id="42106" name="Text Box 122"/>
          <p:cNvSpPr txBox="1">
            <a:spLocks noChangeArrowheads="1"/>
          </p:cNvSpPr>
          <p:nvPr/>
        </p:nvSpPr>
        <p:spPr bwMode="auto">
          <a:xfrm>
            <a:off x="5975350" y="460375"/>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2107" name="Text Box 123"/>
          <p:cNvSpPr txBox="1">
            <a:spLocks noChangeArrowheads="1"/>
          </p:cNvSpPr>
          <p:nvPr/>
        </p:nvSpPr>
        <p:spPr bwMode="auto">
          <a:xfrm>
            <a:off x="5467350" y="1400175"/>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48</a:t>
            </a:r>
          </a:p>
        </p:txBody>
      </p:sp>
      <p:graphicFrame>
        <p:nvGraphicFramePr>
          <p:cNvPr id="2" name="Object 1"/>
          <p:cNvGraphicFramePr>
            <a:graphicFrameLocks noChangeAspect="1"/>
          </p:cNvGraphicFramePr>
          <p:nvPr>
            <p:extLst>
              <p:ext uri="{D42A27DB-BD31-4B8C-83A1-F6EECF244321}">
                <p14:modId xmlns:p14="http://schemas.microsoft.com/office/powerpoint/2010/main" val="331267226"/>
              </p:ext>
            </p:extLst>
          </p:nvPr>
        </p:nvGraphicFramePr>
        <p:xfrm>
          <a:off x="3475152" y="3040063"/>
          <a:ext cx="5089296" cy="3140075"/>
        </p:xfrm>
        <a:graphic>
          <a:graphicData uri="http://schemas.openxmlformats.org/presentationml/2006/ole">
            <mc:AlternateContent xmlns:mc="http://schemas.openxmlformats.org/markup-compatibility/2006">
              <mc:Choice xmlns:v="urn:schemas-microsoft-com:vml" Requires="v">
                <p:oleObj spid="_x0000_s13482" name="Photo Editor Photo" r:id="rId4" imgW="2011854" imgH="1402202" progId="MSPhotoEd.3">
                  <p:embed/>
                </p:oleObj>
              </mc:Choice>
              <mc:Fallback>
                <p:oleObj name="Photo Editor Photo" r:id="rId4" imgW="2011854" imgH="1402202"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152" y="3040063"/>
                        <a:ext cx="5089296" cy="3140075"/>
                      </a:xfrm>
                      <a:prstGeom prst="rect">
                        <a:avLst/>
                      </a:prstGeom>
                      <a:noFill/>
                      <a:ln w="38100">
                        <a:solidFill>
                          <a:srgbClr val="FFFF00"/>
                        </a:solidFill>
                      </a:ln>
                    </p:spPr>
                  </p:pic>
                </p:oleObj>
              </mc:Fallback>
            </mc:AlternateContent>
          </a:graphicData>
        </a:graphic>
      </p:graphicFrame>
    </p:spTree>
    <p:extLst>
      <p:ext uri="{BB962C8B-B14F-4D97-AF65-F5344CB8AC3E}">
        <p14:creationId xmlns:p14="http://schemas.microsoft.com/office/powerpoint/2010/main" val="402967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a:off x="18288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11" name="Line 3"/>
          <p:cNvSpPr>
            <a:spLocks noChangeShapeType="1"/>
          </p:cNvSpPr>
          <p:nvPr/>
        </p:nvSpPr>
        <p:spPr bwMode="auto">
          <a:xfrm>
            <a:off x="1981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12" name="Line 4"/>
          <p:cNvSpPr>
            <a:spLocks noChangeShapeType="1"/>
          </p:cNvSpPr>
          <p:nvPr/>
        </p:nvSpPr>
        <p:spPr bwMode="auto">
          <a:xfrm>
            <a:off x="2133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13" name="Line 5"/>
          <p:cNvSpPr>
            <a:spLocks noChangeShapeType="1"/>
          </p:cNvSpPr>
          <p:nvPr/>
        </p:nvSpPr>
        <p:spPr bwMode="auto">
          <a:xfrm>
            <a:off x="2286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14" name="Line 6"/>
          <p:cNvSpPr>
            <a:spLocks noChangeShapeType="1"/>
          </p:cNvSpPr>
          <p:nvPr/>
        </p:nvSpPr>
        <p:spPr bwMode="auto">
          <a:xfrm>
            <a:off x="2438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15" name="Line 7"/>
          <p:cNvSpPr>
            <a:spLocks noChangeShapeType="1"/>
          </p:cNvSpPr>
          <p:nvPr/>
        </p:nvSpPr>
        <p:spPr bwMode="auto">
          <a:xfrm>
            <a:off x="25908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16" name="Line 8"/>
          <p:cNvSpPr>
            <a:spLocks noChangeShapeType="1"/>
          </p:cNvSpPr>
          <p:nvPr/>
        </p:nvSpPr>
        <p:spPr bwMode="auto">
          <a:xfrm>
            <a:off x="28956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17" name="Line 9"/>
          <p:cNvSpPr>
            <a:spLocks noChangeShapeType="1"/>
          </p:cNvSpPr>
          <p:nvPr/>
        </p:nvSpPr>
        <p:spPr bwMode="auto">
          <a:xfrm>
            <a:off x="3048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18" name="Line 10"/>
          <p:cNvSpPr>
            <a:spLocks noChangeShapeType="1"/>
          </p:cNvSpPr>
          <p:nvPr/>
        </p:nvSpPr>
        <p:spPr bwMode="auto">
          <a:xfrm>
            <a:off x="3200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19" name="Line 11"/>
          <p:cNvSpPr>
            <a:spLocks noChangeShapeType="1"/>
          </p:cNvSpPr>
          <p:nvPr/>
        </p:nvSpPr>
        <p:spPr bwMode="auto">
          <a:xfrm>
            <a:off x="3352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0" name="Line 12"/>
          <p:cNvSpPr>
            <a:spLocks noChangeShapeType="1"/>
          </p:cNvSpPr>
          <p:nvPr/>
        </p:nvSpPr>
        <p:spPr bwMode="auto">
          <a:xfrm>
            <a:off x="3505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1" name="Line 13"/>
          <p:cNvSpPr>
            <a:spLocks noChangeShapeType="1"/>
          </p:cNvSpPr>
          <p:nvPr/>
        </p:nvSpPr>
        <p:spPr bwMode="auto">
          <a:xfrm>
            <a:off x="36576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2" name="Line 14"/>
          <p:cNvSpPr>
            <a:spLocks noChangeShapeType="1"/>
          </p:cNvSpPr>
          <p:nvPr/>
        </p:nvSpPr>
        <p:spPr bwMode="auto">
          <a:xfrm>
            <a:off x="39624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3" name="Line 15"/>
          <p:cNvSpPr>
            <a:spLocks noChangeShapeType="1"/>
          </p:cNvSpPr>
          <p:nvPr/>
        </p:nvSpPr>
        <p:spPr bwMode="auto">
          <a:xfrm>
            <a:off x="4114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4" name="Line 16"/>
          <p:cNvSpPr>
            <a:spLocks noChangeShapeType="1"/>
          </p:cNvSpPr>
          <p:nvPr/>
        </p:nvSpPr>
        <p:spPr bwMode="auto">
          <a:xfrm>
            <a:off x="4267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5" name="Line 17"/>
          <p:cNvSpPr>
            <a:spLocks noChangeShapeType="1"/>
          </p:cNvSpPr>
          <p:nvPr/>
        </p:nvSpPr>
        <p:spPr bwMode="auto">
          <a:xfrm>
            <a:off x="4419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6" name="Line 18"/>
          <p:cNvSpPr>
            <a:spLocks noChangeShapeType="1"/>
          </p:cNvSpPr>
          <p:nvPr/>
        </p:nvSpPr>
        <p:spPr bwMode="auto">
          <a:xfrm>
            <a:off x="4572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7" name="Line 19"/>
          <p:cNvSpPr>
            <a:spLocks noChangeShapeType="1"/>
          </p:cNvSpPr>
          <p:nvPr/>
        </p:nvSpPr>
        <p:spPr bwMode="auto">
          <a:xfrm>
            <a:off x="47244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8" name="Line 20"/>
          <p:cNvSpPr>
            <a:spLocks noChangeShapeType="1"/>
          </p:cNvSpPr>
          <p:nvPr/>
        </p:nvSpPr>
        <p:spPr bwMode="auto">
          <a:xfrm>
            <a:off x="50292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29" name="Line 21"/>
          <p:cNvSpPr>
            <a:spLocks noChangeShapeType="1"/>
          </p:cNvSpPr>
          <p:nvPr/>
        </p:nvSpPr>
        <p:spPr bwMode="auto">
          <a:xfrm>
            <a:off x="5181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0" name="Line 22"/>
          <p:cNvSpPr>
            <a:spLocks noChangeShapeType="1"/>
          </p:cNvSpPr>
          <p:nvPr/>
        </p:nvSpPr>
        <p:spPr bwMode="auto">
          <a:xfrm>
            <a:off x="5334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1" name="Line 23"/>
          <p:cNvSpPr>
            <a:spLocks noChangeShapeType="1"/>
          </p:cNvSpPr>
          <p:nvPr/>
        </p:nvSpPr>
        <p:spPr bwMode="auto">
          <a:xfrm>
            <a:off x="5486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2" name="Line 24"/>
          <p:cNvSpPr>
            <a:spLocks noChangeShapeType="1"/>
          </p:cNvSpPr>
          <p:nvPr/>
        </p:nvSpPr>
        <p:spPr bwMode="auto">
          <a:xfrm>
            <a:off x="5638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3" name="Line 25"/>
          <p:cNvSpPr>
            <a:spLocks noChangeShapeType="1"/>
          </p:cNvSpPr>
          <p:nvPr/>
        </p:nvSpPr>
        <p:spPr bwMode="auto">
          <a:xfrm>
            <a:off x="57912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4" name="Line 26"/>
          <p:cNvSpPr>
            <a:spLocks noChangeShapeType="1"/>
          </p:cNvSpPr>
          <p:nvPr/>
        </p:nvSpPr>
        <p:spPr bwMode="auto">
          <a:xfrm>
            <a:off x="6096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5" name="Line 27"/>
          <p:cNvSpPr>
            <a:spLocks noChangeShapeType="1"/>
          </p:cNvSpPr>
          <p:nvPr/>
        </p:nvSpPr>
        <p:spPr bwMode="auto">
          <a:xfrm>
            <a:off x="6248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6" name="Line 28"/>
          <p:cNvSpPr>
            <a:spLocks noChangeShapeType="1"/>
          </p:cNvSpPr>
          <p:nvPr/>
        </p:nvSpPr>
        <p:spPr bwMode="auto">
          <a:xfrm>
            <a:off x="6400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7" name="Line 29"/>
          <p:cNvSpPr>
            <a:spLocks noChangeShapeType="1"/>
          </p:cNvSpPr>
          <p:nvPr/>
        </p:nvSpPr>
        <p:spPr bwMode="auto">
          <a:xfrm>
            <a:off x="6553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8" name="Line 30"/>
          <p:cNvSpPr>
            <a:spLocks noChangeShapeType="1"/>
          </p:cNvSpPr>
          <p:nvPr/>
        </p:nvSpPr>
        <p:spPr bwMode="auto">
          <a:xfrm>
            <a:off x="6705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39" name="Line 31"/>
          <p:cNvSpPr>
            <a:spLocks noChangeShapeType="1"/>
          </p:cNvSpPr>
          <p:nvPr/>
        </p:nvSpPr>
        <p:spPr bwMode="auto">
          <a:xfrm>
            <a:off x="6858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0" name="Line 32"/>
          <p:cNvSpPr>
            <a:spLocks noChangeShapeType="1"/>
          </p:cNvSpPr>
          <p:nvPr/>
        </p:nvSpPr>
        <p:spPr bwMode="auto">
          <a:xfrm>
            <a:off x="71628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1" name="Line 33"/>
          <p:cNvSpPr>
            <a:spLocks noChangeShapeType="1"/>
          </p:cNvSpPr>
          <p:nvPr/>
        </p:nvSpPr>
        <p:spPr bwMode="auto">
          <a:xfrm>
            <a:off x="7315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2" name="Line 34"/>
          <p:cNvSpPr>
            <a:spLocks noChangeShapeType="1"/>
          </p:cNvSpPr>
          <p:nvPr/>
        </p:nvSpPr>
        <p:spPr bwMode="auto">
          <a:xfrm>
            <a:off x="7467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3" name="Line 35"/>
          <p:cNvSpPr>
            <a:spLocks noChangeShapeType="1"/>
          </p:cNvSpPr>
          <p:nvPr/>
        </p:nvSpPr>
        <p:spPr bwMode="auto">
          <a:xfrm>
            <a:off x="7620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4" name="Line 36"/>
          <p:cNvSpPr>
            <a:spLocks noChangeShapeType="1"/>
          </p:cNvSpPr>
          <p:nvPr/>
        </p:nvSpPr>
        <p:spPr bwMode="auto">
          <a:xfrm>
            <a:off x="7772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5" name="Line 37"/>
          <p:cNvSpPr>
            <a:spLocks noChangeShapeType="1"/>
          </p:cNvSpPr>
          <p:nvPr/>
        </p:nvSpPr>
        <p:spPr bwMode="auto">
          <a:xfrm>
            <a:off x="79248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6" name="Line 38"/>
          <p:cNvSpPr>
            <a:spLocks noChangeShapeType="1"/>
          </p:cNvSpPr>
          <p:nvPr/>
        </p:nvSpPr>
        <p:spPr bwMode="auto">
          <a:xfrm>
            <a:off x="82296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7" name="Line 39"/>
          <p:cNvSpPr>
            <a:spLocks noChangeShapeType="1"/>
          </p:cNvSpPr>
          <p:nvPr/>
        </p:nvSpPr>
        <p:spPr bwMode="auto">
          <a:xfrm>
            <a:off x="8382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8" name="Line 40"/>
          <p:cNvSpPr>
            <a:spLocks noChangeShapeType="1"/>
          </p:cNvSpPr>
          <p:nvPr/>
        </p:nvSpPr>
        <p:spPr bwMode="auto">
          <a:xfrm>
            <a:off x="8534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49" name="Line 41"/>
          <p:cNvSpPr>
            <a:spLocks noChangeShapeType="1"/>
          </p:cNvSpPr>
          <p:nvPr/>
        </p:nvSpPr>
        <p:spPr bwMode="auto">
          <a:xfrm>
            <a:off x="8686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50" name="Line 42"/>
          <p:cNvSpPr>
            <a:spLocks noChangeShapeType="1"/>
          </p:cNvSpPr>
          <p:nvPr/>
        </p:nvSpPr>
        <p:spPr bwMode="auto">
          <a:xfrm>
            <a:off x="8839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51" name="Line 43"/>
          <p:cNvSpPr>
            <a:spLocks noChangeShapeType="1"/>
          </p:cNvSpPr>
          <p:nvPr/>
        </p:nvSpPr>
        <p:spPr bwMode="auto">
          <a:xfrm>
            <a:off x="89916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52" name="Line 44"/>
          <p:cNvSpPr>
            <a:spLocks noChangeShapeType="1"/>
          </p:cNvSpPr>
          <p:nvPr/>
        </p:nvSpPr>
        <p:spPr bwMode="auto">
          <a:xfrm>
            <a:off x="92964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53" name="Line 45"/>
          <p:cNvSpPr>
            <a:spLocks noChangeShapeType="1"/>
          </p:cNvSpPr>
          <p:nvPr/>
        </p:nvSpPr>
        <p:spPr bwMode="auto">
          <a:xfrm>
            <a:off x="9448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54" name="Line 46"/>
          <p:cNvSpPr>
            <a:spLocks noChangeShapeType="1"/>
          </p:cNvSpPr>
          <p:nvPr/>
        </p:nvSpPr>
        <p:spPr bwMode="auto">
          <a:xfrm>
            <a:off x="9601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55" name="Line 47"/>
          <p:cNvSpPr>
            <a:spLocks noChangeShapeType="1"/>
          </p:cNvSpPr>
          <p:nvPr/>
        </p:nvSpPr>
        <p:spPr bwMode="auto">
          <a:xfrm>
            <a:off x="9753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56" name="Line 48"/>
          <p:cNvSpPr>
            <a:spLocks noChangeShapeType="1"/>
          </p:cNvSpPr>
          <p:nvPr/>
        </p:nvSpPr>
        <p:spPr bwMode="auto">
          <a:xfrm>
            <a:off x="9906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57" name="Line 49"/>
          <p:cNvSpPr>
            <a:spLocks noChangeShapeType="1"/>
          </p:cNvSpPr>
          <p:nvPr/>
        </p:nvSpPr>
        <p:spPr bwMode="auto">
          <a:xfrm>
            <a:off x="100584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58" name="Text Box 50"/>
          <p:cNvSpPr txBox="1">
            <a:spLocks noChangeArrowheads="1"/>
          </p:cNvSpPr>
          <p:nvPr/>
        </p:nvSpPr>
        <p:spPr bwMode="auto">
          <a:xfrm>
            <a:off x="1524000" y="32766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3059" name="Text Box 51"/>
          <p:cNvSpPr txBox="1">
            <a:spLocks noChangeArrowheads="1"/>
          </p:cNvSpPr>
          <p:nvPr/>
        </p:nvSpPr>
        <p:spPr bwMode="auto">
          <a:xfrm>
            <a:off x="10128250" y="32766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48</a:t>
            </a:r>
          </a:p>
        </p:txBody>
      </p:sp>
      <p:sp>
        <p:nvSpPr>
          <p:cNvPr id="43060" name="Rectangle 52"/>
          <p:cNvSpPr>
            <a:spLocks noChangeArrowheads="1"/>
          </p:cNvSpPr>
          <p:nvPr/>
        </p:nvSpPr>
        <p:spPr bwMode="auto">
          <a:xfrm>
            <a:off x="1676400" y="3581400"/>
            <a:ext cx="8534400" cy="533400"/>
          </a:xfrm>
          <a:prstGeom prst="rect">
            <a:avLst/>
          </a:prstGeom>
          <a:solidFill>
            <a:srgbClr val="FF99CC"/>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2"/>
                </a:solidFill>
              </a:rPr>
              <a:t>X-OR with 48 bit key</a:t>
            </a:r>
          </a:p>
        </p:txBody>
      </p:sp>
      <p:sp>
        <p:nvSpPr>
          <p:cNvPr id="43061" name="Line 53"/>
          <p:cNvSpPr>
            <a:spLocks noChangeShapeType="1"/>
          </p:cNvSpPr>
          <p:nvPr/>
        </p:nvSpPr>
        <p:spPr bwMode="auto">
          <a:xfrm>
            <a:off x="18288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62" name="Line 54"/>
          <p:cNvSpPr>
            <a:spLocks noChangeShapeType="1"/>
          </p:cNvSpPr>
          <p:nvPr/>
        </p:nvSpPr>
        <p:spPr bwMode="auto">
          <a:xfrm>
            <a:off x="19812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63" name="Line 55"/>
          <p:cNvSpPr>
            <a:spLocks noChangeShapeType="1"/>
          </p:cNvSpPr>
          <p:nvPr/>
        </p:nvSpPr>
        <p:spPr bwMode="auto">
          <a:xfrm>
            <a:off x="21336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64" name="Line 56"/>
          <p:cNvSpPr>
            <a:spLocks noChangeShapeType="1"/>
          </p:cNvSpPr>
          <p:nvPr/>
        </p:nvSpPr>
        <p:spPr bwMode="auto">
          <a:xfrm>
            <a:off x="22860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65" name="Line 57"/>
          <p:cNvSpPr>
            <a:spLocks noChangeShapeType="1"/>
          </p:cNvSpPr>
          <p:nvPr/>
        </p:nvSpPr>
        <p:spPr bwMode="auto">
          <a:xfrm>
            <a:off x="24384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66" name="Line 58"/>
          <p:cNvSpPr>
            <a:spLocks noChangeShapeType="1"/>
          </p:cNvSpPr>
          <p:nvPr/>
        </p:nvSpPr>
        <p:spPr bwMode="auto">
          <a:xfrm>
            <a:off x="25908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67" name="Line 59"/>
          <p:cNvSpPr>
            <a:spLocks noChangeShapeType="1"/>
          </p:cNvSpPr>
          <p:nvPr/>
        </p:nvSpPr>
        <p:spPr bwMode="auto">
          <a:xfrm>
            <a:off x="28956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68" name="Line 60"/>
          <p:cNvSpPr>
            <a:spLocks noChangeShapeType="1"/>
          </p:cNvSpPr>
          <p:nvPr/>
        </p:nvSpPr>
        <p:spPr bwMode="auto">
          <a:xfrm>
            <a:off x="30480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69" name="Line 61"/>
          <p:cNvSpPr>
            <a:spLocks noChangeShapeType="1"/>
          </p:cNvSpPr>
          <p:nvPr/>
        </p:nvSpPr>
        <p:spPr bwMode="auto">
          <a:xfrm>
            <a:off x="32004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0" name="Line 62"/>
          <p:cNvSpPr>
            <a:spLocks noChangeShapeType="1"/>
          </p:cNvSpPr>
          <p:nvPr/>
        </p:nvSpPr>
        <p:spPr bwMode="auto">
          <a:xfrm>
            <a:off x="33528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1" name="Line 63"/>
          <p:cNvSpPr>
            <a:spLocks noChangeShapeType="1"/>
          </p:cNvSpPr>
          <p:nvPr/>
        </p:nvSpPr>
        <p:spPr bwMode="auto">
          <a:xfrm>
            <a:off x="35052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2" name="Line 64"/>
          <p:cNvSpPr>
            <a:spLocks noChangeShapeType="1"/>
          </p:cNvSpPr>
          <p:nvPr/>
        </p:nvSpPr>
        <p:spPr bwMode="auto">
          <a:xfrm>
            <a:off x="36576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3" name="Line 65"/>
          <p:cNvSpPr>
            <a:spLocks noChangeShapeType="1"/>
          </p:cNvSpPr>
          <p:nvPr/>
        </p:nvSpPr>
        <p:spPr bwMode="auto">
          <a:xfrm>
            <a:off x="39624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4" name="Line 66"/>
          <p:cNvSpPr>
            <a:spLocks noChangeShapeType="1"/>
          </p:cNvSpPr>
          <p:nvPr/>
        </p:nvSpPr>
        <p:spPr bwMode="auto">
          <a:xfrm>
            <a:off x="41148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5" name="Line 67"/>
          <p:cNvSpPr>
            <a:spLocks noChangeShapeType="1"/>
          </p:cNvSpPr>
          <p:nvPr/>
        </p:nvSpPr>
        <p:spPr bwMode="auto">
          <a:xfrm>
            <a:off x="42672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6" name="Line 68"/>
          <p:cNvSpPr>
            <a:spLocks noChangeShapeType="1"/>
          </p:cNvSpPr>
          <p:nvPr/>
        </p:nvSpPr>
        <p:spPr bwMode="auto">
          <a:xfrm>
            <a:off x="44196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7" name="Line 69"/>
          <p:cNvSpPr>
            <a:spLocks noChangeShapeType="1"/>
          </p:cNvSpPr>
          <p:nvPr/>
        </p:nvSpPr>
        <p:spPr bwMode="auto">
          <a:xfrm>
            <a:off x="45720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8" name="Line 70"/>
          <p:cNvSpPr>
            <a:spLocks noChangeShapeType="1"/>
          </p:cNvSpPr>
          <p:nvPr/>
        </p:nvSpPr>
        <p:spPr bwMode="auto">
          <a:xfrm>
            <a:off x="47244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79" name="Line 71"/>
          <p:cNvSpPr>
            <a:spLocks noChangeShapeType="1"/>
          </p:cNvSpPr>
          <p:nvPr/>
        </p:nvSpPr>
        <p:spPr bwMode="auto">
          <a:xfrm>
            <a:off x="50292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0" name="Line 72"/>
          <p:cNvSpPr>
            <a:spLocks noChangeShapeType="1"/>
          </p:cNvSpPr>
          <p:nvPr/>
        </p:nvSpPr>
        <p:spPr bwMode="auto">
          <a:xfrm>
            <a:off x="51816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1" name="Line 73"/>
          <p:cNvSpPr>
            <a:spLocks noChangeShapeType="1"/>
          </p:cNvSpPr>
          <p:nvPr/>
        </p:nvSpPr>
        <p:spPr bwMode="auto">
          <a:xfrm>
            <a:off x="53340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2" name="Line 74"/>
          <p:cNvSpPr>
            <a:spLocks noChangeShapeType="1"/>
          </p:cNvSpPr>
          <p:nvPr/>
        </p:nvSpPr>
        <p:spPr bwMode="auto">
          <a:xfrm>
            <a:off x="54864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3" name="Line 75"/>
          <p:cNvSpPr>
            <a:spLocks noChangeShapeType="1"/>
          </p:cNvSpPr>
          <p:nvPr/>
        </p:nvSpPr>
        <p:spPr bwMode="auto">
          <a:xfrm>
            <a:off x="56388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4" name="Line 76"/>
          <p:cNvSpPr>
            <a:spLocks noChangeShapeType="1"/>
          </p:cNvSpPr>
          <p:nvPr/>
        </p:nvSpPr>
        <p:spPr bwMode="auto">
          <a:xfrm>
            <a:off x="57912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5" name="Line 77"/>
          <p:cNvSpPr>
            <a:spLocks noChangeShapeType="1"/>
          </p:cNvSpPr>
          <p:nvPr/>
        </p:nvSpPr>
        <p:spPr bwMode="auto">
          <a:xfrm>
            <a:off x="60960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6" name="Line 78"/>
          <p:cNvSpPr>
            <a:spLocks noChangeShapeType="1"/>
          </p:cNvSpPr>
          <p:nvPr/>
        </p:nvSpPr>
        <p:spPr bwMode="auto">
          <a:xfrm>
            <a:off x="62484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7" name="Line 79"/>
          <p:cNvSpPr>
            <a:spLocks noChangeShapeType="1"/>
          </p:cNvSpPr>
          <p:nvPr/>
        </p:nvSpPr>
        <p:spPr bwMode="auto">
          <a:xfrm>
            <a:off x="64008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8" name="Line 80"/>
          <p:cNvSpPr>
            <a:spLocks noChangeShapeType="1"/>
          </p:cNvSpPr>
          <p:nvPr/>
        </p:nvSpPr>
        <p:spPr bwMode="auto">
          <a:xfrm>
            <a:off x="65532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89" name="Line 81"/>
          <p:cNvSpPr>
            <a:spLocks noChangeShapeType="1"/>
          </p:cNvSpPr>
          <p:nvPr/>
        </p:nvSpPr>
        <p:spPr bwMode="auto">
          <a:xfrm>
            <a:off x="67056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0" name="Line 82"/>
          <p:cNvSpPr>
            <a:spLocks noChangeShapeType="1"/>
          </p:cNvSpPr>
          <p:nvPr/>
        </p:nvSpPr>
        <p:spPr bwMode="auto">
          <a:xfrm>
            <a:off x="68580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1" name="Line 83"/>
          <p:cNvSpPr>
            <a:spLocks noChangeShapeType="1"/>
          </p:cNvSpPr>
          <p:nvPr/>
        </p:nvSpPr>
        <p:spPr bwMode="auto">
          <a:xfrm>
            <a:off x="71628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2" name="Line 84"/>
          <p:cNvSpPr>
            <a:spLocks noChangeShapeType="1"/>
          </p:cNvSpPr>
          <p:nvPr/>
        </p:nvSpPr>
        <p:spPr bwMode="auto">
          <a:xfrm>
            <a:off x="73152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3" name="Line 85"/>
          <p:cNvSpPr>
            <a:spLocks noChangeShapeType="1"/>
          </p:cNvSpPr>
          <p:nvPr/>
        </p:nvSpPr>
        <p:spPr bwMode="auto">
          <a:xfrm>
            <a:off x="74676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4" name="Line 86"/>
          <p:cNvSpPr>
            <a:spLocks noChangeShapeType="1"/>
          </p:cNvSpPr>
          <p:nvPr/>
        </p:nvSpPr>
        <p:spPr bwMode="auto">
          <a:xfrm>
            <a:off x="76200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5" name="Line 87"/>
          <p:cNvSpPr>
            <a:spLocks noChangeShapeType="1"/>
          </p:cNvSpPr>
          <p:nvPr/>
        </p:nvSpPr>
        <p:spPr bwMode="auto">
          <a:xfrm>
            <a:off x="77724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6" name="Line 88"/>
          <p:cNvSpPr>
            <a:spLocks noChangeShapeType="1"/>
          </p:cNvSpPr>
          <p:nvPr/>
        </p:nvSpPr>
        <p:spPr bwMode="auto">
          <a:xfrm>
            <a:off x="79248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7" name="Line 89"/>
          <p:cNvSpPr>
            <a:spLocks noChangeShapeType="1"/>
          </p:cNvSpPr>
          <p:nvPr/>
        </p:nvSpPr>
        <p:spPr bwMode="auto">
          <a:xfrm>
            <a:off x="82296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8" name="Line 90"/>
          <p:cNvSpPr>
            <a:spLocks noChangeShapeType="1"/>
          </p:cNvSpPr>
          <p:nvPr/>
        </p:nvSpPr>
        <p:spPr bwMode="auto">
          <a:xfrm>
            <a:off x="83820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099" name="Line 91"/>
          <p:cNvSpPr>
            <a:spLocks noChangeShapeType="1"/>
          </p:cNvSpPr>
          <p:nvPr/>
        </p:nvSpPr>
        <p:spPr bwMode="auto">
          <a:xfrm>
            <a:off x="85344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0" name="Line 92"/>
          <p:cNvSpPr>
            <a:spLocks noChangeShapeType="1"/>
          </p:cNvSpPr>
          <p:nvPr/>
        </p:nvSpPr>
        <p:spPr bwMode="auto">
          <a:xfrm>
            <a:off x="86868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1" name="Line 93"/>
          <p:cNvSpPr>
            <a:spLocks noChangeShapeType="1"/>
          </p:cNvSpPr>
          <p:nvPr/>
        </p:nvSpPr>
        <p:spPr bwMode="auto">
          <a:xfrm>
            <a:off x="88392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2" name="Line 94"/>
          <p:cNvSpPr>
            <a:spLocks noChangeShapeType="1"/>
          </p:cNvSpPr>
          <p:nvPr/>
        </p:nvSpPr>
        <p:spPr bwMode="auto">
          <a:xfrm>
            <a:off x="89916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3" name="Line 95"/>
          <p:cNvSpPr>
            <a:spLocks noChangeShapeType="1"/>
          </p:cNvSpPr>
          <p:nvPr/>
        </p:nvSpPr>
        <p:spPr bwMode="auto">
          <a:xfrm>
            <a:off x="92964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4" name="Line 96"/>
          <p:cNvSpPr>
            <a:spLocks noChangeShapeType="1"/>
          </p:cNvSpPr>
          <p:nvPr/>
        </p:nvSpPr>
        <p:spPr bwMode="auto">
          <a:xfrm>
            <a:off x="94488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5" name="Line 97"/>
          <p:cNvSpPr>
            <a:spLocks noChangeShapeType="1"/>
          </p:cNvSpPr>
          <p:nvPr/>
        </p:nvSpPr>
        <p:spPr bwMode="auto">
          <a:xfrm>
            <a:off x="96012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6" name="Line 98"/>
          <p:cNvSpPr>
            <a:spLocks noChangeShapeType="1"/>
          </p:cNvSpPr>
          <p:nvPr/>
        </p:nvSpPr>
        <p:spPr bwMode="auto">
          <a:xfrm>
            <a:off x="97536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7" name="Line 99"/>
          <p:cNvSpPr>
            <a:spLocks noChangeShapeType="1"/>
          </p:cNvSpPr>
          <p:nvPr/>
        </p:nvSpPr>
        <p:spPr bwMode="auto">
          <a:xfrm>
            <a:off x="9906000" y="41148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8" name="Line 100"/>
          <p:cNvSpPr>
            <a:spLocks noChangeShapeType="1"/>
          </p:cNvSpPr>
          <p:nvPr/>
        </p:nvSpPr>
        <p:spPr bwMode="auto">
          <a:xfrm>
            <a:off x="10058400" y="41148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09" name="Text Box 101"/>
          <p:cNvSpPr txBox="1">
            <a:spLocks noChangeArrowheads="1"/>
          </p:cNvSpPr>
          <p:nvPr/>
        </p:nvSpPr>
        <p:spPr bwMode="auto">
          <a:xfrm>
            <a:off x="1524000" y="5105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3110" name="Text Box 102"/>
          <p:cNvSpPr txBox="1">
            <a:spLocks noChangeArrowheads="1"/>
          </p:cNvSpPr>
          <p:nvPr/>
        </p:nvSpPr>
        <p:spPr bwMode="auto">
          <a:xfrm>
            <a:off x="10128250" y="5105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48</a:t>
            </a:r>
          </a:p>
        </p:txBody>
      </p:sp>
      <p:sp>
        <p:nvSpPr>
          <p:cNvPr id="43111" name="AutoShape 103"/>
          <p:cNvSpPr>
            <a:spLocks noChangeArrowheads="1"/>
          </p:cNvSpPr>
          <p:nvPr/>
        </p:nvSpPr>
        <p:spPr bwMode="auto">
          <a:xfrm>
            <a:off x="5056188" y="546100"/>
            <a:ext cx="381000" cy="381000"/>
          </a:xfrm>
          <a:prstGeom prst="flowChartOr">
            <a:avLst/>
          </a:prstGeom>
          <a:solidFill>
            <a:srgbClr val="00FF00"/>
          </a:solidFill>
          <a:ln w="254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3112" name="Freeform 104"/>
          <p:cNvSpPr>
            <a:spLocks/>
          </p:cNvSpPr>
          <p:nvPr/>
        </p:nvSpPr>
        <p:spPr bwMode="auto">
          <a:xfrm>
            <a:off x="5410200" y="533400"/>
            <a:ext cx="2190750" cy="95250"/>
          </a:xfrm>
          <a:custGeom>
            <a:avLst/>
            <a:gdLst>
              <a:gd name="T0" fmla="*/ 1380 w 1380"/>
              <a:gd name="T1" fmla="*/ 0 h 60"/>
              <a:gd name="T2" fmla="*/ 140 w 1380"/>
              <a:gd name="T3" fmla="*/ 0 h 60"/>
              <a:gd name="T4" fmla="*/ 0 w 1380"/>
              <a:gd name="T5" fmla="*/ 60 h 60"/>
            </a:gdLst>
            <a:ahLst/>
            <a:cxnLst>
              <a:cxn ang="0">
                <a:pos x="T0" y="T1"/>
              </a:cxn>
              <a:cxn ang="0">
                <a:pos x="T2" y="T3"/>
              </a:cxn>
              <a:cxn ang="0">
                <a:pos x="T4" y="T5"/>
              </a:cxn>
            </a:cxnLst>
            <a:rect l="0" t="0" r="r" b="b"/>
            <a:pathLst>
              <a:path w="1380" h="60">
                <a:moveTo>
                  <a:pt x="1380" y="0"/>
                </a:moveTo>
                <a:lnTo>
                  <a:pt x="140" y="0"/>
                </a:lnTo>
                <a:lnTo>
                  <a:pt x="0" y="60"/>
                </a:lnTo>
              </a:path>
            </a:pathLst>
          </a:custGeom>
          <a:noFill/>
          <a:ln w="19050" cmpd="sng">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13" name="Line 105"/>
          <p:cNvSpPr>
            <a:spLocks noChangeShapeType="1"/>
          </p:cNvSpPr>
          <p:nvPr/>
        </p:nvSpPr>
        <p:spPr bwMode="auto">
          <a:xfrm>
            <a:off x="5248275" y="249239"/>
            <a:ext cx="0" cy="2952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14" name="Line 106"/>
          <p:cNvSpPr>
            <a:spLocks noChangeShapeType="1"/>
          </p:cNvSpPr>
          <p:nvPr/>
        </p:nvSpPr>
        <p:spPr bwMode="auto">
          <a:xfrm>
            <a:off x="5243513" y="930276"/>
            <a:ext cx="0" cy="2952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3115" name="Text Box 107"/>
          <p:cNvSpPr txBox="1">
            <a:spLocks noChangeArrowheads="1"/>
          </p:cNvSpPr>
          <p:nvPr/>
        </p:nvSpPr>
        <p:spPr bwMode="auto">
          <a:xfrm>
            <a:off x="4765675" y="2159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48</a:t>
            </a:r>
          </a:p>
        </p:txBody>
      </p:sp>
      <p:sp>
        <p:nvSpPr>
          <p:cNvPr id="43116" name="Text Box 108"/>
          <p:cNvSpPr txBox="1">
            <a:spLocks noChangeArrowheads="1"/>
          </p:cNvSpPr>
          <p:nvPr/>
        </p:nvSpPr>
        <p:spPr bwMode="auto">
          <a:xfrm>
            <a:off x="6302375" y="5207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48</a:t>
            </a:r>
          </a:p>
        </p:txBody>
      </p:sp>
      <p:sp>
        <p:nvSpPr>
          <p:cNvPr id="43117" name="Text Box 109"/>
          <p:cNvSpPr txBox="1">
            <a:spLocks noChangeArrowheads="1"/>
          </p:cNvSpPr>
          <p:nvPr/>
        </p:nvSpPr>
        <p:spPr bwMode="auto">
          <a:xfrm>
            <a:off x="4778375" y="8509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48</a:t>
            </a:r>
          </a:p>
        </p:txBody>
      </p:sp>
    </p:spTree>
    <p:extLst>
      <p:ext uri="{BB962C8B-B14F-4D97-AF65-F5344CB8AC3E}">
        <p14:creationId xmlns:p14="http://schemas.microsoft.com/office/powerpoint/2010/main" val="523699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51054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4035" name="Rectangle 3"/>
          <p:cNvSpPr>
            <a:spLocks noChangeArrowheads="1"/>
          </p:cNvSpPr>
          <p:nvPr/>
        </p:nvSpPr>
        <p:spPr bwMode="auto">
          <a:xfrm>
            <a:off x="61722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4036" name="Rectangle 4"/>
          <p:cNvSpPr>
            <a:spLocks noChangeArrowheads="1"/>
          </p:cNvSpPr>
          <p:nvPr/>
        </p:nvSpPr>
        <p:spPr bwMode="auto">
          <a:xfrm>
            <a:off x="72390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4037" name="Rectangle 5"/>
          <p:cNvSpPr>
            <a:spLocks noChangeArrowheads="1"/>
          </p:cNvSpPr>
          <p:nvPr/>
        </p:nvSpPr>
        <p:spPr bwMode="auto">
          <a:xfrm>
            <a:off x="83058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4038" name="Rectangle 6"/>
          <p:cNvSpPr>
            <a:spLocks noChangeArrowheads="1"/>
          </p:cNvSpPr>
          <p:nvPr/>
        </p:nvSpPr>
        <p:spPr bwMode="auto">
          <a:xfrm>
            <a:off x="93726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4039" name="Rectangle 7"/>
          <p:cNvSpPr>
            <a:spLocks noChangeArrowheads="1"/>
          </p:cNvSpPr>
          <p:nvPr/>
        </p:nvSpPr>
        <p:spPr bwMode="auto">
          <a:xfrm>
            <a:off x="40386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4040" name="Rectangle 8"/>
          <p:cNvSpPr>
            <a:spLocks noChangeArrowheads="1"/>
          </p:cNvSpPr>
          <p:nvPr/>
        </p:nvSpPr>
        <p:spPr bwMode="auto">
          <a:xfrm>
            <a:off x="29718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4041" name="Rectangle 9"/>
          <p:cNvSpPr>
            <a:spLocks noChangeArrowheads="1"/>
          </p:cNvSpPr>
          <p:nvPr/>
        </p:nvSpPr>
        <p:spPr bwMode="auto">
          <a:xfrm>
            <a:off x="19050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4042" name="Text Box 10"/>
          <p:cNvSpPr txBox="1">
            <a:spLocks noChangeArrowheads="1"/>
          </p:cNvSpPr>
          <p:nvPr/>
        </p:nvSpPr>
        <p:spPr bwMode="auto">
          <a:xfrm>
            <a:off x="1949128"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bg2"/>
                </a:solidFill>
              </a:rPr>
              <a:t>S-box</a:t>
            </a:r>
          </a:p>
          <a:p>
            <a:pPr algn="ctr"/>
            <a:r>
              <a:rPr lang="en-US" sz="2000">
                <a:solidFill>
                  <a:schemeClr val="bg2"/>
                </a:solidFill>
              </a:rPr>
              <a:t>1</a:t>
            </a:r>
          </a:p>
        </p:txBody>
      </p:sp>
      <p:sp>
        <p:nvSpPr>
          <p:cNvPr id="44043" name="Text Box 11"/>
          <p:cNvSpPr txBox="1">
            <a:spLocks noChangeArrowheads="1"/>
          </p:cNvSpPr>
          <p:nvPr/>
        </p:nvSpPr>
        <p:spPr bwMode="auto">
          <a:xfrm>
            <a:off x="3015928"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bg2"/>
                </a:solidFill>
              </a:rPr>
              <a:t>S-box</a:t>
            </a:r>
          </a:p>
          <a:p>
            <a:pPr algn="ctr"/>
            <a:r>
              <a:rPr lang="en-US" sz="2000">
                <a:solidFill>
                  <a:schemeClr val="bg2"/>
                </a:solidFill>
              </a:rPr>
              <a:t>2</a:t>
            </a:r>
          </a:p>
        </p:txBody>
      </p:sp>
      <p:sp>
        <p:nvSpPr>
          <p:cNvPr id="44044" name="Text Box 12"/>
          <p:cNvSpPr txBox="1">
            <a:spLocks noChangeArrowheads="1"/>
          </p:cNvSpPr>
          <p:nvPr/>
        </p:nvSpPr>
        <p:spPr bwMode="auto">
          <a:xfrm>
            <a:off x="4082728"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bg2"/>
                </a:solidFill>
              </a:rPr>
              <a:t>S-box</a:t>
            </a:r>
          </a:p>
          <a:p>
            <a:pPr algn="ctr"/>
            <a:r>
              <a:rPr lang="en-US" sz="2000">
                <a:solidFill>
                  <a:schemeClr val="bg2"/>
                </a:solidFill>
              </a:rPr>
              <a:t>3</a:t>
            </a:r>
          </a:p>
        </p:txBody>
      </p:sp>
      <p:sp>
        <p:nvSpPr>
          <p:cNvPr id="44045" name="Text Box 13"/>
          <p:cNvSpPr txBox="1">
            <a:spLocks noChangeArrowheads="1"/>
          </p:cNvSpPr>
          <p:nvPr/>
        </p:nvSpPr>
        <p:spPr bwMode="auto">
          <a:xfrm>
            <a:off x="5149528"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bg2"/>
                </a:solidFill>
              </a:rPr>
              <a:t>S-box</a:t>
            </a:r>
          </a:p>
          <a:p>
            <a:pPr algn="ctr"/>
            <a:r>
              <a:rPr lang="en-US" sz="2000">
                <a:solidFill>
                  <a:schemeClr val="bg2"/>
                </a:solidFill>
              </a:rPr>
              <a:t>4</a:t>
            </a:r>
          </a:p>
        </p:txBody>
      </p:sp>
      <p:sp>
        <p:nvSpPr>
          <p:cNvPr id="44046" name="Text Box 14"/>
          <p:cNvSpPr txBox="1">
            <a:spLocks noChangeArrowheads="1"/>
          </p:cNvSpPr>
          <p:nvPr/>
        </p:nvSpPr>
        <p:spPr bwMode="auto">
          <a:xfrm>
            <a:off x="6216328"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bg2"/>
                </a:solidFill>
              </a:rPr>
              <a:t>S-box</a:t>
            </a:r>
          </a:p>
          <a:p>
            <a:pPr algn="ctr"/>
            <a:r>
              <a:rPr lang="en-US" sz="2000">
                <a:solidFill>
                  <a:schemeClr val="bg2"/>
                </a:solidFill>
              </a:rPr>
              <a:t>5</a:t>
            </a:r>
          </a:p>
        </p:txBody>
      </p:sp>
      <p:sp>
        <p:nvSpPr>
          <p:cNvPr id="44047" name="Text Box 15"/>
          <p:cNvSpPr txBox="1">
            <a:spLocks noChangeArrowheads="1"/>
          </p:cNvSpPr>
          <p:nvPr/>
        </p:nvSpPr>
        <p:spPr bwMode="auto">
          <a:xfrm>
            <a:off x="7283128"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bg2"/>
                </a:solidFill>
              </a:rPr>
              <a:t>S-box</a:t>
            </a:r>
          </a:p>
          <a:p>
            <a:pPr algn="ctr"/>
            <a:r>
              <a:rPr lang="en-US" sz="2000">
                <a:solidFill>
                  <a:schemeClr val="bg2"/>
                </a:solidFill>
              </a:rPr>
              <a:t>6</a:t>
            </a:r>
          </a:p>
        </p:txBody>
      </p:sp>
      <p:sp>
        <p:nvSpPr>
          <p:cNvPr id="44048" name="Text Box 16"/>
          <p:cNvSpPr txBox="1">
            <a:spLocks noChangeArrowheads="1"/>
          </p:cNvSpPr>
          <p:nvPr/>
        </p:nvSpPr>
        <p:spPr bwMode="auto">
          <a:xfrm>
            <a:off x="8349928"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bg2"/>
                </a:solidFill>
              </a:rPr>
              <a:t>S-box</a:t>
            </a:r>
          </a:p>
          <a:p>
            <a:pPr algn="ctr"/>
            <a:r>
              <a:rPr lang="en-US" sz="2000">
                <a:solidFill>
                  <a:schemeClr val="bg2"/>
                </a:solidFill>
              </a:rPr>
              <a:t>7</a:t>
            </a:r>
          </a:p>
        </p:txBody>
      </p:sp>
      <p:sp>
        <p:nvSpPr>
          <p:cNvPr id="44049" name="Text Box 17"/>
          <p:cNvSpPr txBox="1">
            <a:spLocks noChangeArrowheads="1"/>
          </p:cNvSpPr>
          <p:nvPr/>
        </p:nvSpPr>
        <p:spPr bwMode="auto">
          <a:xfrm>
            <a:off x="9416728"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bg2"/>
                </a:solidFill>
              </a:rPr>
              <a:t>S-box</a:t>
            </a:r>
          </a:p>
          <a:p>
            <a:pPr algn="ctr"/>
            <a:r>
              <a:rPr lang="en-US" sz="2000">
                <a:solidFill>
                  <a:schemeClr val="bg2"/>
                </a:solidFill>
              </a:rPr>
              <a:t>8</a:t>
            </a:r>
          </a:p>
        </p:txBody>
      </p:sp>
      <p:sp>
        <p:nvSpPr>
          <p:cNvPr id="44050" name="Line 18"/>
          <p:cNvSpPr>
            <a:spLocks noChangeShapeType="1"/>
          </p:cNvSpPr>
          <p:nvPr/>
        </p:nvSpPr>
        <p:spPr bwMode="auto">
          <a:xfrm>
            <a:off x="21336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51" name="Line 19"/>
          <p:cNvSpPr>
            <a:spLocks noChangeShapeType="1"/>
          </p:cNvSpPr>
          <p:nvPr/>
        </p:nvSpPr>
        <p:spPr bwMode="auto">
          <a:xfrm>
            <a:off x="22860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52" name="Line 20"/>
          <p:cNvSpPr>
            <a:spLocks noChangeShapeType="1"/>
          </p:cNvSpPr>
          <p:nvPr/>
        </p:nvSpPr>
        <p:spPr bwMode="auto">
          <a:xfrm>
            <a:off x="24384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53" name="Line 21"/>
          <p:cNvSpPr>
            <a:spLocks noChangeShapeType="1"/>
          </p:cNvSpPr>
          <p:nvPr/>
        </p:nvSpPr>
        <p:spPr bwMode="auto">
          <a:xfrm>
            <a:off x="25908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54" name="Line 22"/>
          <p:cNvSpPr>
            <a:spLocks noChangeShapeType="1"/>
          </p:cNvSpPr>
          <p:nvPr/>
        </p:nvSpPr>
        <p:spPr bwMode="auto">
          <a:xfrm>
            <a:off x="32004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55" name="Line 23"/>
          <p:cNvSpPr>
            <a:spLocks noChangeShapeType="1"/>
          </p:cNvSpPr>
          <p:nvPr/>
        </p:nvSpPr>
        <p:spPr bwMode="auto">
          <a:xfrm>
            <a:off x="33528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56" name="Line 24"/>
          <p:cNvSpPr>
            <a:spLocks noChangeShapeType="1"/>
          </p:cNvSpPr>
          <p:nvPr/>
        </p:nvSpPr>
        <p:spPr bwMode="auto">
          <a:xfrm>
            <a:off x="35052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57" name="Line 25"/>
          <p:cNvSpPr>
            <a:spLocks noChangeShapeType="1"/>
          </p:cNvSpPr>
          <p:nvPr/>
        </p:nvSpPr>
        <p:spPr bwMode="auto">
          <a:xfrm>
            <a:off x="36576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58" name="Line 26"/>
          <p:cNvSpPr>
            <a:spLocks noChangeShapeType="1"/>
          </p:cNvSpPr>
          <p:nvPr/>
        </p:nvSpPr>
        <p:spPr bwMode="auto">
          <a:xfrm>
            <a:off x="42672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59" name="Line 27"/>
          <p:cNvSpPr>
            <a:spLocks noChangeShapeType="1"/>
          </p:cNvSpPr>
          <p:nvPr/>
        </p:nvSpPr>
        <p:spPr bwMode="auto">
          <a:xfrm>
            <a:off x="44196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0" name="Line 28"/>
          <p:cNvSpPr>
            <a:spLocks noChangeShapeType="1"/>
          </p:cNvSpPr>
          <p:nvPr/>
        </p:nvSpPr>
        <p:spPr bwMode="auto">
          <a:xfrm>
            <a:off x="45720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1" name="Line 29"/>
          <p:cNvSpPr>
            <a:spLocks noChangeShapeType="1"/>
          </p:cNvSpPr>
          <p:nvPr/>
        </p:nvSpPr>
        <p:spPr bwMode="auto">
          <a:xfrm>
            <a:off x="47244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2" name="Line 30"/>
          <p:cNvSpPr>
            <a:spLocks noChangeShapeType="1"/>
          </p:cNvSpPr>
          <p:nvPr/>
        </p:nvSpPr>
        <p:spPr bwMode="auto">
          <a:xfrm>
            <a:off x="53340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3" name="Line 31"/>
          <p:cNvSpPr>
            <a:spLocks noChangeShapeType="1"/>
          </p:cNvSpPr>
          <p:nvPr/>
        </p:nvSpPr>
        <p:spPr bwMode="auto">
          <a:xfrm>
            <a:off x="54864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4" name="Line 32"/>
          <p:cNvSpPr>
            <a:spLocks noChangeShapeType="1"/>
          </p:cNvSpPr>
          <p:nvPr/>
        </p:nvSpPr>
        <p:spPr bwMode="auto">
          <a:xfrm>
            <a:off x="56388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5" name="Line 33"/>
          <p:cNvSpPr>
            <a:spLocks noChangeShapeType="1"/>
          </p:cNvSpPr>
          <p:nvPr/>
        </p:nvSpPr>
        <p:spPr bwMode="auto">
          <a:xfrm>
            <a:off x="57912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6" name="Line 34"/>
          <p:cNvSpPr>
            <a:spLocks noChangeShapeType="1"/>
          </p:cNvSpPr>
          <p:nvPr/>
        </p:nvSpPr>
        <p:spPr bwMode="auto">
          <a:xfrm>
            <a:off x="64008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7" name="Line 35"/>
          <p:cNvSpPr>
            <a:spLocks noChangeShapeType="1"/>
          </p:cNvSpPr>
          <p:nvPr/>
        </p:nvSpPr>
        <p:spPr bwMode="auto">
          <a:xfrm>
            <a:off x="65532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8" name="Line 36"/>
          <p:cNvSpPr>
            <a:spLocks noChangeShapeType="1"/>
          </p:cNvSpPr>
          <p:nvPr/>
        </p:nvSpPr>
        <p:spPr bwMode="auto">
          <a:xfrm>
            <a:off x="67056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69" name="Line 37"/>
          <p:cNvSpPr>
            <a:spLocks noChangeShapeType="1"/>
          </p:cNvSpPr>
          <p:nvPr/>
        </p:nvSpPr>
        <p:spPr bwMode="auto">
          <a:xfrm>
            <a:off x="68580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0" name="Line 38"/>
          <p:cNvSpPr>
            <a:spLocks noChangeShapeType="1"/>
          </p:cNvSpPr>
          <p:nvPr/>
        </p:nvSpPr>
        <p:spPr bwMode="auto">
          <a:xfrm>
            <a:off x="74676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1" name="Line 39"/>
          <p:cNvSpPr>
            <a:spLocks noChangeShapeType="1"/>
          </p:cNvSpPr>
          <p:nvPr/>
        </p:nvSpPr>
        <p:spPr bwMode="auto">
          <a:xfrm>
            <a:off x="76200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2" name="Line 40"/>
          <p:cNvSpPr>
            <a:spLocks noChangeShapeType="1"/>
          </p:cNvSpPr>
          <p:nvPr/>
        </p:nvSpPr>
        <p:spPr bwMode="auto">
          <a:xfrm>
            <a:off x="77724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3" name="Line 41"/>
          <p:cNvSpPr>
            <a:spLocks noChangeShapeType="1"/>
          </p:cNvSpPr>
          <p:nvPr/>
        </p:nvSpPr>
        <p:spPr bwMode="auto">
          <a:xfrm>
            <a:off x="79248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4" name="Line 42"/>
          <p:cNvSpPr>
            <a:spLocks noChangeShapeType="1"/>
          </p:cNvSpPr>
          <p:nvPr/>
        </p:nvSpPr>
        <p:spPr bwMode="auto">
          <a:xfrm>
            <a:off x="85344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5" name="Line 43"/>
          <p:cNvSpPr>
            <a:spLocks noChangeShapeType="1"/>
          </p:cNvSpPr>
          <p:nvPr/>
        </p:nvSpPr>
        <p:spPr bwMode="auto">
          <a:xfrm>
            <a:off x="86868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6" name="Line 44"/>
          <p:cNvSpPr>
            <a:spLocks noChangeShapeType="1"/>
          </p:cNvSpPr>
          <p:nvPr/>
        </p:nvSpPr>
        <p:spPr bwMode="auto">
          <a:xfrm>
            <a:off x="88392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7" name="Line 45"/>
          <p:cNvSpPr>
            <a:spLocks noChangeShapeType="1"/>
          </p:cNvSpPr>
          <p:nvPr/>
        </p:nvSpPr>
        <p:spPr bwMode="auto">
          <a:xfrm>
            <a:off x="89916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8" name="Line 46"/>
          <p:cNvSpPr>
            <a:spLocks noChangeShapeType="1"/>
          </p:cNvSpPr>
          <p:nvPr/>
        </p:nvSpPr>
        <p:spPr bwMode="auto">
          <a:xfrm>
            <a:off x="96012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79" name="Line 47"/>
          <p:cNvSpPr>
            <a:spLocks noChangeShapeType="1"/>
          </p:cNvSpPr>
          <p:nvPr/>
        </p:nvSpPr>
        <p:spPr bwMode="auto">
          <a:xfrm>
            <a:off x="97536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80" name="Line 48"/>
          <p:cNvSpPr>
            <a:spLocks noChangeShapeType="1"/>
          </p:cNvSpPr>
          <p:nvPr/>
        </p:nvSpPr>
        <p:spPr bwMode="auto">
          <a:xfrm>
            <a:off x="99060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81" name="Line 49"/>
          <p:cNvSpPr>
            <a:spLocks noChangeShapeType="1"/>
          </p:cNvSpPr>
          <p:nvPr/>
        </p:nvSpPr>
        <p:spPr bwMode="auto">
          <a:xfrm>
            <a:off x="100584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82" name="Text Box 50"/>
          <p:cNvSpPr txBox="1">
            <a:spLocks noChangeArrowheads="1"/>
          </p:cNvSpPr>
          <p:nvPr/>
        </p:nvSpPr>
        <p:spPr bwMode="auto">
          <a:xfrm>
            <a:off x="1981200" y="601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4083" name="Text Box 51"/>
          <p:cNvSpPr txBox="1">
            <a:spLocks noChangeArrowheads="1"/>
          </p:cNvSpPr>
          <p:nvPr/>
        </p:nvSpPr>
        <p:spPr bwMode="auto">
          <a:xfrm>
            <a:off x="2438400" y="601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a:t>
            </a:r>
          </a:p>
        </p:txBody>
      </p:sp>
      <p:sp>
        <p:nvSpPr>
          <p:cNvPr id="44084" name="Text Box 52"/>
          <p:cNvSpPr txBox="1">
            <a:spLocks noChangeArrowheads="1"/>
          </p:cNvSpPr>
          <p:nvPr/>
        </p:nvSpPr>
        <p:spPr bwMode="auto">
          <a:xfrm>
            <a:off x="3048000" y="601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5</a:t>
            </a:r>
          </a:p>
        </p:txBody>
      </p:sp>
      <p:sp>
        <p:nvSpPr>
          <p:cNvPr id="44085" name="Text Box 53"/>
          <p:cNvSpPr txBox="1">
            <a:spLocks noChangeArrowheads="1"/>
          </p:cNvSpPr>
          <p:nvPr/>
        </p:nvSpPr>
        <p:spPr bwMode="auto">
          <a:xfrm>
            <a:off x="3505200" y="601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8</a:t>
            </a:r>
          </a:p>
        </p:txBody>
      </p:sp>
      <p:sp>
        <p:nvSpPr>
          <p:cNvPr id="44086" name="Text Box 54"/>
          <p:cNvSpPr txBox="1">
            <a:spLocks noChangeArrowheads="1"/>
          </p:cNvSpPr>
          <p:nvPr/>
        </p:nvSpPr>
        <p:spPr bwMode="auto">
          <a:xfrm>
            <a:off x="4114800" y="601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9</a:t>
            </a:r>
          </a:p>
        </p:txBody>
      </p:sp>
      <p:sp>
        <p:nvSpPr>
          <p:cNvPr id="44087" name="Text Box 55"/>
          <p:cNvSpPr txBox="1">
            <a:spLocks noChangeArrowheads="1"/>
          </p:cNvSpPr>
          <p:nvPr/>
        </p:nvSpPr>
        <p:spPr bwMode="auto">
          <a:xfrm>
            <a:off x="45720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12</a:t>
            </a:r>
          </a:p>
        </p:txBody>
      </p:sp>
      <p:sp>
        <p:nvSpPr>
          <p:cNvPr id="44088" name="Text Box 56"/>
          <p:cNvSpPr txBox="1">
            <a:spLocks noChangeArrowheads="1"/>
          </p:cNvSpPr>
          <p:nvPr/>
        </p:nvSpPr>
        <p:spPr bwMode="auto">
          <a:xfrm>
            <a:off x="51054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13</a:t>
            </a:r>
          </a:p>
        </p:txBody>
      </p:sp>
      <p:sp>
        <p:nvSpPr>
          <p:cNvPr id="44089" name="Text Box 57"/>
          <p:cNvSpPr txBox="1">
            <a:spLocks noChangeArrowheads="1"/>
          </p:cNvSpPr>
          <p:nvPr/>
        </p:nvSpPr>
        <p:spPr bwMode="auto">
          <a:xfrm>
            <a:off x="56388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16</a:t>
            </a:r>
          </a:p>
        </p:txBody>
      </p:sp>
      <p:sp>
        <p:nvSpPr>
          <p:cNvPr id="44090" name="Text Box 58"/>
          <p:cNvSpPr txBox="1">
            <a:spLocks noChangeArrowheads="1"/>
          </p:cNvSpPr>
          <p:nvPr/>
        </p:nvSpPr>
        <p:spPr bwMode="auto">
          <a:xfrm>
            <a:off x="61722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17</a:t>
            </a:r>
          </a:p>
        </p:txBody>
      </p:sp>
      <p:sp>
        <p:nvSpPr>
          <p:cNvPr id="44091" name="Text Box 59"/>
          <p:cNvSpPr txBox="1">
            <a:spLocks noChangeArrowheads="1"/>
          </p:cNvSpPr>
          <p:nvPr/>
        </p:nvSpPr>
        <p:spPr bwMode="auto">
          <a:xfrm>
            <a:off x="67056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20</a:t>
            </a:r>
          </a:p>
        </p:txBody>
      </p:sp>
      <p:sp>
        <p:nvSpPr>
          <p:cNvPr id="44092" name="Text Box 60"/>
          <p:cNvSpPr txBox="1">
            <a:spLocks noChangeArrowheads="1"/>
          </p:cNvSpPr>
          <p:nvPr/>
        </p:nvSpPr>
        <p:spPr bwMode="auto">
          <a:xfrm>
            <a:off x="72390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21</a:t>
            </a:r>
          </a:p>
        </p:txBody>
      </p:sp>
      <p:sp>
        <p:nvSpPr>
          <p:cNvPr id="44093" name="Text Box 61"/>
          <p:cNvSpPr txBox="1">
            <a:spLocks noChangeArrowheads="1"/>
          </p:cNvSpPr>
          <p:nvPr/>
        </p:nvSpPr>
        <p:spPr bwMode="auto">
          <a:xfrm>
            <a:off x="77724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24</a:t>
            </a:r>
          </a:p>
        </p:txBody>
      </p:sp>
      <p:sp>
        <p:nvSpPr>
          <p:cNvPr id="44094" name="Text Box 62"/>
          <p:cNvSpPr txBox="1">
            <a:spLocks noChangeArrowheads="1"/>
          </p:cNvSpPr>
          <p:nvPr/>
        </p:nvSpPr>
        <p:spPr bwMode="auto">
          <a:xfrm>
            <a:off x="83058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25</a:t>
            </a:r>
          </a:p>
        </p:txBody>
      </p:sp>
      <p:sp>
        <p:nvSpPr>
          <p:cNvPr id="44095" name="Text Box 63"/>
          <p:cNvSpPr txBox="1">
            <a:spLocks noChangeArrowheads="1"/>
          </p:cNvSpPr>
          <p:nvPr/>
        </p:nvSpPr>
        <p:spPr bwMode="auto">
          <a:xfrm>
            <a:off x="88392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28</a:t>
            </a:r>
          </a:p>
        </p:txBody>
      </p:sp>
      <p:sp>
        <p:nvSpPr>
          <p:cNvPr id="44096" name="Text Box 64"/>
          <p:cNvSpPr txBox="1">
            <a:spLocks noChangeArrowheads="1"/>
          </p:cNvSpPr>
          <p:nvPr/>
        </p:nvSpPr>
        <p:spPr bwMode="auto">
          <a:xfrm>
            <a:off x="93726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29</a:t>
            </a:r>
          </a:p>
        </p:txBody>
      </p:sp>
      <p:sp>
        <p:nvSpPr>
          <p:cNvPr id="44097" name="Text Box 65"/>
          <p:cNvSpPr txBox="1">
            <a:spLocks noChangeArrowheads="1"/>
          </p:cNvSpPr>
          <p:nvPr/>
        </p:nvSpPr>
        <p:spPr bwMode="auto">
          <a:xfrm>
            <a:off x="9906000" y="601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32</a:t>
            </a:r>
          </a:p>
        </p:txBody>
      </p:sp>
      <p:sp>
        <p:nvSpPr>
          <p:cNvPr id="44098" name="Line 66"/>
          <p:cNvSpPr>
            <a:spLocks noChangeShapeType="1"/>
          </p:cNvSpPr>
          <p:nvPr/>
        </p:nvSpPr>
        <p:spPr bwMode="auto">
          <a:xfrm>
            <a:off x="19812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099" name="Line 67"/>
          <p:cNvSpPr>
            <a:spLocks noChangeShapeType="1"/>
          </p:cNvSpPr>
          <p:nvPr/>
        </p:nvSpPr>
        <p:spPr bwMode="auto">
          <a:xfrm>
            <a:off x="2133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0" name="Line 68"/>
          <p:cNvSpPr>
            <a:spLocks noChangeShapeType="1"/>
          </p:cNvSpPr>
          <p:nvPr/>
        </p:nvSpPr>
        <p:spPr bwMode="auto">
          <a:xfrm>
            <a:off x="2286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1" name="Line 69"/>
          <p:cNvSpPr>
            <a:spLocks noChangeShapeType="1"/>
          </p:cNvSpPr>
          <p:nvPr/>
        </p:nvSpPr>
        <p:spPr bwMode="auto">
          <a:xfrm>
            <a:off x="2438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2" name="Line 70"/>
          <p:cNvSpPr>
            <a:spLocks noChangeShapeType="1"/>
          </p:cNvSpPr>
          <p:nvPr/>
        </p:nvSpPr>
        <p:spPr bwMode="auto">
          <a:xfrm>
            <a:off x="2590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3" name="Line 71"/>
          <p:cNvSpPr>
            <a:spLocks noChangeShapeType="1"/>
          </p:cNvSpPr>
          <p:nvPr/>
        </p:nvSpPr>
        <p:spPr bwMode="auto">
          <a:xfrm>
            <a:off x="27432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4" name="Line 72"/>
          <p:cNvSpPr>
            <a:spLocks noChangeShapeType="1"/>
          </p:cNvSpPr>
          <p:nvPr/>
        </p:nvSpPr>
        <p:spPr bwMode="auto">
          <a:xfrm>
            <a:off x="3048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5" name="Line 73"/>
          <p:cNvSpPr>
            <a:spLocks noChangeShapeType="1"/>
          </p:cNvSpPr>
          <p:nvPr/>
        </p:nvSpPr>
        <p:spPr bwMode="auto">
          <a:xfrm>
            <a:off x="3200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6" name="Line 74"/>
          <p:cNvSpPr>
            <a:spLocks noChangeShapeType="1"/>
          </p:cNvSpPr>
          <p:nvPr/>
        </p:nvSpPr>
        <p:spPr bwMode="auto">
          <a:xfrm>
            <a:off x="3352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7" name="Line 75"/>
          <p:cNvSpPr>
            <a:spLocks noChangeShapeType="1"/>
          </p:cNvSpPr>
          <p:nvPr/>
        </p:nvSpPr>
        <p:spPr bwMode="auto">
          <a:xfrm>
            <a:off x="3505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8" name="Line 76"/>
          <p:cNvSpPr>
            <a:spLocks noChangeShapeType="1"/>
          </p:cNvSpPr>
          <p:nvPr/>
        </p:nvSpPr>
        <p:spPr bwMode="auto">
          <a:xfrm>
            <a:off x="3657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09" name="Line 77"/>
          <p:cNvSpPr>
            <a:spLocks noChangeShapeType="1"/>
          </p:cNvSpPr>
          <p:nvPr/>
        </p:nvSpPr>
        <p:spPr bwMode="auto">
          <a:xfrm>
            <a:off x="3810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0" name="Line 78"/>
          <p:cNvSpPr>
            <a:spLocks noChangeShapeType="1"/>
          </p:cNvSpPr>
          <p:nvPr/>
        </p:nvSpPr>
        <p:spPr bwMode="auto">
          <a:xfrm>
            <a:off x="41148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1" name="Line 79"/>
          <p:cNvSpPr>
            <a:spLocks noChangeShapeType="1"/>
          </p:cNvSpPr>
          <p:nvPr/>
        </p:nvSpPr>
        <p:spPr bwMode="auto">
          <a:xfrm>
            <a:off x="4267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2" name="Line 80"/>
          <p:cNvSpPr>
            <a:spLocks noChangeShapeType="1"/>
          </p:cNvSpPr>
          <p:nvPr/>
        </p:nvSpPr>
        <p:spPr bwMode="auto">
          <a:xfrm>
            <a:off x="4419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3" name="Line 81"/>
          <p:cNvSpPr>
            <a:spLocks noChangeShapeType="1"/>
          </p:cNvSpPr>
          <p:nvPr/>
        </p:nvSpPr>
        <p:spPr bwMode="auto">
          <a:xfrm>
            <a:off x="4572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4" name="Line 82"/>
          <p:cNvSpPr>
            <a:spLocks noChangeShapeType="1"/>
          </p:cNvSpPr>
          <p:nvPr/>
        </p:nvSpPr>
        <p:spPr bwMode="auto">
          <a:xfrm>
            <a:off x="4724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5" name="Line 83"/>
          <p:cNvSpPr>
            <a:spLocks noChangeShapeType="1"/>
          </p:cNvSpPr>
          <p:nvPr/>
        </p:nvSpPr>
        <p:spPr bwMode="auto">
          <a:xfrm>
            <a:off x="48768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6" name="Line 84"/>
          <p:cNvSpPr>
            <a:spLocks noChangeShapeType="1"/>
          </p:cNvSpPr>
          <p:nvPr/>
        </p:nvSpPr>
        <p:spPr bwMode="auto">
          <a:xfrm>
            <a:off x="51816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7" name="Line 85"/>
          <p:cNvSpPr>
            <a:spLocks noChangeShapeType="1"/>
          </p:cNvSpPr>
          <p:nvPr/>
        </p:nvSpPr>
        <p:spPr bwMode="auto">
          <a:xfrm>
            <a:off x="5334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8" name="Line 86"/>
          <p:cNvSpPr>
            <a:spLocks noChangeShapeType="1"/>
          </p:cNvSpPr>
          <p:nvPr/>
        </p:nvSpPr>
        <p:spPr bwMode="auto">
          <a:xfrm>
            <a:off x="5486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19" name="Line 87"/>
          <p:cNvSpPr>
            <a:spLocks noChangeShapeType="1"/>
          </p:cNvSpPr>
          <p:nvPr/>
        </p:nvSpPr>
        <p:spPr bwMode="auto">
          <a:xfrm>
            <a:off x="5638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0" name="Line 88"/>
          <p:cNvSpPr>
            <a:spLocks noChangeShapeType="1"/>
          </p:cNvSpPr>
          <p:nvPr/>
        </p:nvSpPr>
        <p:spPr bwMode="auto">
          <a:xfrm>
            <a:off x="5791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1" name="Line 89"/>
          <p:cNvSpPr>
            <a:spLocks noChangeShapeType="1"/>
          </p:cNvSpPr>
          <p:nvPr/>
        </p:nvSpPr>
        <p:spPr bwMode="auto">
          <a:xfrm>
            <a:off x="59436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2" name="Line 90"/>
          <p:cNvSpPr>
            <a:spLocks noChangeShapeType="1"/>
          </p:cNvSpPr>
          <p:nvPr/>
        </p:nvSpPr>
        <p:spPr bwMode="auto">
          <a:xfrm>
            <a:off x="62484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3" name="Line 91"/>
          <p:cNvSpPr>
            <a:spLocks noChangeShapeType="1"/>
          </p:cNvSpPr>
          <p:nvPr/>
        </p:nvSpPr>
        <p:spPr bwMode="auto">
          <a:xfrm>
            <a:off x="6400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4" name="Line 92"/>
          <p:cNvSpPr>
            <a:spLocks noChangeShapeType="1"/>
          </p:cNvSpPr>
          <p:nvPr/>
        </p:nvSpPr>
        <p:spPr bwMode="auto">
          <a:xfrm>
            <a:off x="6553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5" name="Line 93"/>
          <p:cNvSpPr>
            <a:spLocks noChangeShapeType="1"/>
          </p:cNvSpPr>
          <p:nvPr/>
        </p:nvSpPr>
        <p:spPr bwMode="auto">
          <a:xfrm>
            <a:off x="6705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6" name="Line 94"/>
          <p:cNvSpPr>
            <a:spLocks noChangeShapeType="1"/>
          </p:cNvSpPr>
          <p:nvPr/>
        </p:nvSpPr>
        <p:spPr bwMode="auto">
          <a:xfrm>
            <a:off x="6858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7" name="Line 95"/>
          <p:cNvSpPr>
            <a:spLocks noChangeShapeType="1"/>
          </p:cNvSpPr>
          <p:nvPr/>
        </p:nvSpPr>
        <p:spPr bwMode="auto">
          <a:xfrm>
            <a:off x="70104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8" name="Line 96"/>
          <p:cNvSpPr>
            <a:spLocks noChangeShapeType="1"/>
          </p:cNvSpPr>
          <p:nvPr/>
        </p:nvSpPr>
        <p:spPr bwMode="auto">
          <a:xfrm>
            <a:off x="73152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29" name="Line 97"/>
          <p:cNvSpPr>
            <a:spLocks noChangeShapeType="1"/>
          </p:cNvSpPr>
          <p:nvPr/>
        </p:nvSpPr>
        <p:spPr bwMode="auto">
          <a:xfrm>
            <a:off x="7467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0" name="Line 98"/>
          <p:cNvSpPr>
            <a:spLocks noChangeShapeType="1"/>
          </p:cNvSpPr>
          <p:nvPr/>
        </p:nvSpPr>
        <p:spPr bwMode="auto">
          <a:xfrm>
            <a:off x="7620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1" name="Line 99"/>
          <p:cNvSpPr>
            <a:spLocks noChangeShapeType="1"/>
          </p:cNvSpPr>
          <p:nvPr/>
        </p:nvSpPr>
        <p:spPr bwMode="auto">
          <a:xfrm>
            <a:off x="7772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2" name="Line 100"/>
          <p:cNvSpPr>
            <a:spLocks noChangeShapeType="1"/>
          </p:cNvSpPr>
          <p:nvPr/>
        </p:nvSpPr>
        <p:spPr bwMode="auto">
          <a:xfrm>
            <a:off x="7924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3" name="Line 101"/>
          <p:cNvSpPr>
            <a:spLocks noChangeShapeType="1"/>
          </p:cNvSpPr>
          <p:nvPr/>
        </p:nvSpPr>
        <p:spPr bwMode="auto">
          <a:xfrm>
            <a:off x="80772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4" name="Line 102"/>
          <p:cNvSpPr>
            <a:spLocks noChangeShapeType="1"/>
          </p:cNvSpPr>
          <p:nvPr/>
        </p:nvSpPr>
        <p:spPr bwMode="auto">
          <a:xfrm>
            <a:off x="8382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5" name="Line 103"/>
          <p:cNvSpPr>
            <a:spLocks noChangeShapeType="1"/>
          </p:cNvSpPr>
          <p:nvPr/>
        </p:nvSpPr>
        <p:spPr bwMode="auto">
          <a:xfrm>
            <a:off x="8534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6" name="Line 104"/>
          <p:cNvSpPr>
            <a:spLocks noChangeShapeType="1"/>
          </p:cNvSpPr>
          <p:nvPr/>
        </p:nvSpPr>
        <p:spPr bwMode="auto">
          <a:xfrm>
            <a:off x="8686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7" name="Line 105"/>
          <p:cNvSpPr>
            <a:spLocks noChangeShapeType="1"/>
          </p:cNvSpPr>
          <p:nvPr/>
        </p:nvSpPr>
        <p:spPr bwMode="auto">
          <a:xfrm>
            <a:off x="8839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8" name="Line 106"/>
          <p:cNvSpPr>
            <a:spLocks noChangeShapeType="1"/>
          </p:cNvSpPr>
          <p:nvPr/>
        </p:nvSpPr>
        <p:spPr bwMode="auto">
          <a:xfrm>
            <a:off x="8991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39" name="Line 107"/>
          <p:cNvSpPr>
            <a:spLocks noChangeShapeType="1"/>
          </p:cNvSpPr>
          <p:nvPr/>
        </p:nvSpPr>
        <p:spPr bwMode="auto">
          <a:xfrm>
            <a:off x="9144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40" name="Line 108"/>
          <p:cNvSpPr>
            <a:spLocks noChangeShapeType="1"/>
          </p:cNvSpPr>
          <p:nvPr/>
        </p:nvSpPr>
        <p:spPr bwMode="auto">
          <a:xfrm>
            <a:off x="94488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41" name="Line 109"/>
          <p:cNvSpPr>
            <a:spLocks noChangeShapeType="1"/>
          </p:cNvSpPr>
          <p:nvPr/>
        </p:nvSpPr>
        <p:spPr bwMode="auto">
          <a:xfrm>
            <a:off x="9601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42" name="Line 110"/>
          <p:cNvSpPr>
            <a:spLocks noChangeShapeType="1"/>
          </p:cNvSpPr>
          <p:nvPr/>
        </p:nvSpPr>
        <p:spPr bwMode="auto">
          <a:xfrm>
            <a:off x="9753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43" name="Line 111"/>
          <p:cNvSpPr>
            <a:spLocks noChangeShapeType="1"/>
          </p:cNvSpPr>
          <p:nvPr/>
        </p:nvSpPr>
        <p:spPr bwMode="auto">
          <a:xfrm>
            <a:off x="99060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44" name="Line 112"/>
          <p:cNvSpPr>
            <a:spLocks noChangeShapeType="1"/>
          </p:cNvSpPr>
          <p:nvPr/>
        </p:nvSpPr>
        <p:spPr bwMode="auto">
          <a:xfrm>
            <a:off x="10058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45" name="Line 113"/>
          <p:cNvSpPr>
            <a:spLocks noChangeShapeType="1"/>
          </p:cNvSpPr>
          <p:nvPr/>
        </p:nvSpPr>
        <p:spPr bwMode="auto">
          <a:xfrm>
            <a:off x="102108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46" name="Text Box 114"/>
          <p:cNvSpPr txBox="1">
            <a:spLocks noChangeArrowheads="1"/>
          </p:cNvSpPr>
          <p:nvPr/>
        </p:nvSpPr>
        <p:spPr bwMode="auto">
          <a:xfrm>
            <a:off x="1676400" y="32766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4147" name="Text Box 115"/>
          <p:cNvSpPr txBox="1">
            <a:spLocks noChangeArrowheads="1"/>
          </p:cNvSpPr>
          <p:nvPr/>
        </p:nvSpPr>
        <p:spPr bwMode="auto">
          <a:xfrm>
            <a:off x="10280650" y="32766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48</a:t>
            </a:r>
          </a:p>
        </p:txBody>
      </p:sp>
      <p:sp>
        <p:nvSpPr>
          <p:cNvPr id="44148" name="AutoShape 116"/>
          <p:cNvSpPr>
            <a:spLocks noChangeArrowheads="1"/>
          </p:cNvSpPr>
          <p:nvPr/>
        </p:nvSpPr>
        <p:spPr bwMode="auto">
          <a:xfrm>
            <a:off x="4495800" y="838200"/>
            <a:ext cx="2971800" cy="393700"/>
          </a:xfrm>
          <a:prstGeom prst="flowChartManualOperation">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4149" name="Line 117"/>
          <p:cNvSpPr>
            <a:spLocks noChangeShapeType="1"/>
          </p:cNvSpPr>
          <p:nvPr/>
        </p:nvSpPr>
        <p:spPr bwMode="auto">
          <a:xfrm>
            <a:off x="5948363" y="549276"/>
            <a:ext cx="0" cy="2952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50" name="Line 118"/>
          <p:cNvSpPr>
            <a:spLocks noChangeShapeType="1"/>
          </p:cNvSpPr>
          <p:nvPr/>
        </p:nvSpPr>
        <p:spPr bwMode="auto">
          <a:xfrm>
            <a:off x="5948363" y="1228726"/>
            <a:ext cx="0" cy="5810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4151" name="Text Box 119"/>
          <p:cNvSpPr txBox="1">
            <a:spLocks noChangeArrowheads="1"/>
          </p:cNvSpPr>
          <p:nvPr/>
        </p:nvSpPr>
        <p:spPr bwMode="auto">
          <a:xfrm>
            <a:off x="5003801" y="844550"/>
            <a:ext cx="20826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S-Box Substitution</a:t>
            </a:r>
          </a:p>
        </p:txBody>
      </p:sp>
      <p:sp>
        <p:nvSpPr>
          <p:cNvPr id="44152" name="Text Box 120"/>
          <p:cNvSpPr txBox="1">
            <a:spLocks noChangeArrowheads="1"/>
          </p:cNvSpPr>
          <p:nvPr/>
        </p:nvSpPr>
        <p:spPr bwMode="auto">
          <a:xfrm>
            <a:off x="5483225" y="4699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48</a:t>
            </a:r>
          </a:p>
        </p:txBody>
      </p:sp>
      <p:sp>
        <p:nvSpPr>
          <p:cNvPr id="44153" name="Text Box 121"/>
          <p:cNvSpPr txBox="1">
            <a:spLocks noChangeArrowheads="1"/>
          </p:cNvSpPr>
          <p:nvPr/>
        </p:nvSpPr>
        <p:spPr bwMode="auto">
          <a:xfrm>
            <a:off x="5965825" y="12827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Tree>
    <p:extLst>
      <p:ext uri="{BB962C8B-B14F-4D97-AF65-F5344CB8AC3E}">
        <p14:creationId xmlns:p14="http://schemas.microsoft.com/office/powerpoint/2010/main" val="234594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590800" y="2286000"/>
            <a:ext cx="914400" cy="3733800"/>
            <a:chOff x="1066800" y="2286000"/>
            <a:chExt cx="914400" cy="3733800"/>
          </a:xfrm>
        </p:grpSpPr>
        <p:sp>
          <p:nvSpPr>
            <p:cNvPr id="45060" name="Rectangle 4"/>
            <p:cNvSpPr>
              <a:spLocks noChangeArrowheads="1"/>
            </p:cNvSpPr>
            <p:nvPr/>
          </p:nvSpPr>
          <p:spPr bwMode="auto">
            <a:xfrm>
              <a:off x="10668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5061" name="Text Box 5"/>
            <p:cNvSpPr txBox="1">
              <a:spLocks noChangeArrowheads="1"/>
            </p:cNvSpPr>
            <p:nvPr/>
          </p:nvSpPr>
          <p:spPr bwMode="auto">
            <a:xfrm>
              <a:off x="1110927"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dirty="0">
                  <a:solidFill>
                    <a:schemeClr val="bg2"/>
                  </a:solidFill>
                </a:rPr>
                <a:t>S-box</a:t>
              </a:r>
            </a:p>
            <a:p>
              <a:pPr algn="ctr"/>
              <a:r>
                <a:rPr lang="en-US" sz="2000" dirty="0">
                  <a:solidFill>
                    <a:schemeClr val="bg2"/>
                  </a:solidFill>
                </a:rPr>
                <a:t>1</a:t>
              </a:r>
            </a:p>
          </p:txBody>
        </p:sp>
        <p:sp>
          <p:nvSpPr>
            <p:cNvPr id="45062" name="Line 6"/>
            <p:cNvSpPr>
              <a:spLocks noChangeShapeType="1"/>
            </p:cNvSpPr>
            <p:nvPr/>
          </p:nvSpPr>
          <p:spPr bwMode="auto">
            <a:xfrm>
              <a:off x="12954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3" name="Line 7"/>
            <p:cNvSpPr>
              <a:spLocks noChangeShapeType="1"/>
            </p:cNvSpPr>
            <p:nvPr/>
          </p:nvSpPr>
          <p:spPr bwMode="auto">
            <a:xfrm>
              <a:off x="14478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4" name="Line 8"/>
            <p:cNvSpPr>
              <a:spLocks noChangeShapeType="1"/>
            </p:cNvSpPr>
            <p:nvPr/>
          </p:nvSpPr>
          <p:spPr bwMode="auto">
            <a:xfrm>
              <a:off x="16002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5" name="Line 9"/>
            <p:cNvSpPr>
              <a:spLocks noChangeShapeType="1"/>
            </p:cNvSpPr>
            <p:nvPr/>
          </p:nvSpPr>
          <p:spPr bwMode="auto">
            <a:xfrm>
              <a:off x="17526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6" name="Line 10"/>
            <p:cNvSpPr>
              <a:spLocks noChangeShapeType="1"/>
            </p:cNvSpPr>
            <p:nvPr/>
          </p:nvSpPr>
          <p:spPr bwMode="auto">
            <a:xfrm>
              <a:off x="1143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7" name="Line 11"/>
            <p:cNvSpPr>
              <a:spLocks noChangeShapeType="1"/>
            </p:cNvSpPr>
            <p:nvPr/>
          </p:nvSpPr>
          <p:spPr bwMode="auto">
            <a:xfrm>
              <a:off x="1295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8" name="Line 12"/>
            <p:cNvSpPr>
              <a:spLocks noChangeShapeType="1"/>
            </p:cNvSpPr>
            <p:nvPr/>
          </p:nvSpPr>
          <p:spPr bwMode="auto">
            <a:xfrm>
              <a:off x="1447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9" name="Line 13"/>
            <p:cNvSpPr>
              <a:spLocks noChangeShapeType="1"/>
            </p:cNvSpPr>
            <p:nvPr/>
          </p:nvSpPr>
          <p:spPr bwMode="auto">
            <a:xfrm>
              <a:off x="1600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0" name="Line 14"/>
            <p:cNvSpPr>
              <a:spLocks noChangeShapeType="1"/>
            </p:cNvSpPr>
            <p:nvPr/>
          </p:nvSpPr>
          <p:spPr bwMode="auto">
            <a:xfrm>
              <a:off x="1752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1" name="Line 15"/>
            <p:cNvSpPr>
              <a:spLocks noChangeShapeType="1"/>
            </p:cNvSpPr>
            <p:nvPr/>
          </p:nvSpPr>
          <p:spPr bwMode="auto">
            <a:xfrm>
              <a:off x="1905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5072" name="Line 16"/>
          <p:cNvSpPr>
            <a:spLocks noChangeShapeType="1"/>
          </p:cNvSpPr>
          <p:nvPr/>
        </p:nvSpPr>
        <p:spPr bwMode="auto">
          <a:xfrm>
            <a:off x="6324600" y="1371600"/>
            <a:ext cx="0" cy="1066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3" name="Line 17"/>
          <p:cNvSpPr>
            <a:spLocks noChangeShapeType="1"/>
          </p:cNvSpPr>
          <p:nvPr/>
        </p:nvSpPr>
        <p:spPr bwMode="auto">
          <a:xfrm>
            <a:off x="6781800" y="1371600"/>
            <a:ext cx="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4" name="Line 18"/>
          <p:cNvSpPr>
            <a:spLocks noChangeShapeType="1"/>
          </p:cNvSpPr>
          <p:nvPr/>
        </p:nvSpPr>
        <p:spPr bwMode="auto">
          <a:xfrm>
            <a:off x="7239000" y="1371600"/>
            <a:ext cx="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5" name="Line 19"/>
          <p:cNvSpPr>
            <a:spLocks noChangeShapeType="1"/>
          </p:cNvSpPr>
          <p:nvPr/>
        </p:nvSpPr>
        <p:spPr bwMode="auto">
          <a:xfrm>
            <a:off x="7696200" y="1371600"/>
            <a:ext cx="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6" name="Line 20"/>
          <p:cNvSpPr>
            <a:spLocks noChangeShapeType="1"/>
          </p:cNvSpPr>
          <p:nvPr/>
        </p:nvSpPr>
        <p:spPr bwMode="auto">
          <a:xfrm>
            <a:off x="8153400" y="1371600"/>
            <a:ext cx="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7" name="Line 21"/>
          <p:cNvSpPr>
            <a:spLocks noChangeShapeType="1"/>
          </p:cNvSpPr>
          <p:nvPr/>
        </p:nvSpPr>
        <p:spPr bwMode="auto">
          <a:xfrm>
            <a:off x="8610600" y="1371600"/>
            <a:ext cx="0" cy="1066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41" name="Text Box 85"/>
          <p:cNvSpPr txBox="1">
            <a:spLocks noChangeArrowheads="1"/>
          </p:cNvSpPr>
          <p:nvPr/>
        </p:nvSpPr>
        <p:spPr bwMode="auto">
          <a:xfrm>
            <a:off x="1828801" y="333376"/>
            <a:ext cx="39901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FFFF27"/>
                </a:solidFill>
              </a:rPr>
              <a:t>How an S-Box works</a:t>
            </a:r>
          </a:p>
        </p:txBody>
      </p:sp>
      <p:sp>
        <p:nvSpPr>
          <p:cNvPr id="180" name="Text Box 80"/>
          <p:cNvSpPr txBox="1">
            <a:spLocks noChangeArrowheads="1"/>
          </p:cNvSpPr>
          <p:nvPr/>
        </p:nvSpPr>
        <p:spPr bwMode="auto">
          <a:xfrm>
            <a:off x="6520959" y="914400"/>
            <a:ext cx="1936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rgbClr val="FFFF00"/>
                </a:solidFill>
              </a:rPr>
              <a:t>Column select</a:t>
            </a:r>
          </a:p>
        </p:txBody>
      </p:sp>
      <p:sp>
        <p:nvSpPr>
          <p:cNvPr id="5" name="Right Brace 4"/>
          <p:cNvSpPr/>
          <p:nvPr/>
        </p:nvSpPr>
        <p:spPr>
          <a:xfrm rot="5400000">
            <a:off x="7359504" y="500547"/>
            <a:ext cx="260656" cy="174210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E"/>
          </a:p>
        </p:txBody>
      </p:sp>
      <p:grpSp>
        <p:nvGrpSpPr>
          <p:cNvPr id="2" name="Group 1"/>
          <p:cNvGrpSpPr/>
          <p:nvPr/>
        </p:nvGrpSpPr>
        <p:grpSpPr>
          <a:xfrm>
            <a:off x="3676650" y="2438400"/>
            <a:ext cx="6229350" cy="3886200"/>
            <a:chOff x="2152650" y="2438400"/>
            <a:chExt cx="6229350" cy="3886200"/>
          </a:xfrm>
        </p:grpSpPr>
        <p:sp>
          <p:nvSpPr>
            <p:cNvPr id="45058" name="Rectangle 2"/>
            <p:cNvSpPr>
              <a:spLocks noChangeArrowheads="1"/>
            </p:cNvSpPr>
            <p:nvPr/>
          </p:nvSpPr>
          <p:spPr bwMode="auto">
            <a:xfrm>
              <a:off x="2152650" y="2438400"/>
              <a:ext cx="6229350" cy="3886200"/>
            </a:xfrm>
            <a:prstGeom prst="rect">
              <a:avLst/>
            </a:prstGeom>
            <a:solidFill>
              <a:srgbClr val="993366"/>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5059" name="Rectangle 3"/>
            <p:cNvSpPr>
              <a:spLocks noChangeArrowheads="1"/>
            </p:cNvSpPr>
            <p:nvPr/>
          </p:nvSpPr>
          <p:spPr bwMode="auto">
            <a:xfrm>
              <a:off x="3593022" y="3126377"/>
              <a:ext cx="4584999" cy="2971800"/>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5078" name="Freeform 22"/>
            <p:cNvSpPr>
              <a:spLocks/>
            </p:cNvSpPr>
            <p:nvPr/>
          </p:nvSpPr>
          <p:spPr bwMode="auto">
            <a:xfrm>
              <a:off x="2627784" y="2438400"/>
              <a:ext cx="2172816" cy="838200"/>
            </a:xfrm>
            <a:custGeom>
              <a:avLst/>
              <a:gdLst>
                <a:gd name="T0" fmla="*/ 480 w 480"/>
                <a:gd name="T1" fmla="*/ 0 h 528"/>
                <a:gd name="T2" fmla="*/ 480 w 480"/>
                <a:gd name="T3" fmla="*/ 144 h 528"/>
                <a:gd name="T4" fmla="*/ 0 w 480"/>
                <a:gd name="T5" fmla="*/ 144 h 528"/>
                <a:gd name="T6" fmla="*/ 0 w 480"/>
                <a:gd name="T7" fmla="*/ 528 h 528"/>
              </a:gdLst>
              <a:ahLst/>
              <a:cxnLst>
                <a:cxn ang="0">
                  <a:pos x="T0" y="T1"/>
                </a:cxn>
                <a:cxn ang="0">
                  <a:pos x="T2" y="T3"/>
                </a:cxn>
                <a:cxn ang="0">
                  <a:pos x="T4" y="T5"/>
                </a:cxn>
                <a:cxn ang="0">
                  <a:pos x="T6" y="T7"/>
                </a:cxn>
              </a:cxnLst>
              <a:rect l="0" t="0" r="r" b="b"/>
              <a:pathLst>
                <a:path w="480" h="528">
                  <a:moveTo>
                    <a:pt x="480" y="0"/>
                  </a:moveTo>
                  <a:lnTo>
                    <a:pt x="480" y="144"/>
                  </a:lnTo>
                  <a:lnTo>
                    <a:pt x="0" y="144"/>
                  </a:lnTo>
                  <a:lnTo>
                    <a:pt x="0" y="528"/>
                  </a:ln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9" name="Freeform 23"/>
            <p:cNvSpPr>
              <a:spLocks/>
            </p:cNvSpPr>
            <p:nvPr/>
          </p:nvSpPr>
          <p:spPr bwMode="auto">
            <a:xfrm>
              <a:off x="2915816" y="2438400"/>
              <a:ext cx="4170784" cy="838200"/>
            </a:xfrm>
            <a:custGeom>
              <a:avLst/>
              <a:gdLst>
                <a:gd name="T0" fmla="*/ 1776 w 1776"/>
                <a:gd name="T1" fmla="*/ 0 h 528"/>
                <a:gd name="T2" fmla="*/ 1776 w 1776"/>
                <a:gd name="T3" fmla="*/ 288 h 528"/>
                <a:gd name="T4" fmla="*/ 0 w 1776"/>
                <a:gd name="T5" fmla="*/ 288 h 528"/>
                <a:gd name="T6" fmla="*/ 0 w 1776"/>
                <a:gd name="T7" fmla="*/ 528 h 528"/>
              </a:gdLst>
              <a:ahLst/>
              <a:cxnLst>
                <a:cxn ang="0">
                  <a:pos x="T0" y="T1"/>
                </a:cxn>
                <a:cxn ang="0">
                  <a:pos x="T2" y="T3"/>
                </a:cxn>
                <a:cxn ang="0">
                  <a:pos x="T4" y="T5"/>
                </a:cxn>
                <a:cxn ang="0">
                  <a:pos x="T6" y="T7"/>
                </a:cxn>
              </a:cxnLst>
              <a:rect l="0" t="0" r="r" b="b"/>
              <a:pathLst>
                <a:path w="1776" h="528">
                  <a:moveTo>
                    <a:pt x="1776" y="0"/>
                  </a:moveTo>
                  <a:lnTo>
                    <a:pt x="1776" y="288"/>
                  </a:lnTo>
                  <a:lnTo>
                    <a:pt x="0" y="288"/>
                  </a:lnTo>
                  <a:lnTo>
                    <a:pt x="0" y="528"/>
                  </a:ln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80" name="Line 24"/>
            <p:cNvSpPr>
              <a:spLocks noChangeShapeType="1"/>
            </p:cNvSpPr>
            <p:nvPr/>
          </p:nvSpPr>
          <p:spPr bwMode="auto">
            <a:xfrm>
              <a:off x="3254152" y="3583577"/>
              <a:ext cx="521023" cy="0"/>
            </a:xfrm>
            <a:prstGeom prst="line">
              <a:avLst/>
            </a:prstGeom>
            <a:noFill/>
            <a:ln w="762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81" name="Rectangle 25"/>
            <p:cNvSpPr>
              <a:spLocks noChangeArrowheads="1"/>
            </p:cNvSpPr>
            <p:nvPr/>
          </p:nvSpPr>
          <p:spPr bwMode="auto">
            <a:xfrm>
              <a:off x="2339752" y="3276600"/>
              <a:ext cx="914400" cy="2667000"/>
            </a:xfrm>
            <a:prstGeom prst="rect">
              <a:avLst/>
            </a:prstGeom>
            <a:solidFill>
              <a:srgbClr val="99FF99"/>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5082" name="Line 26"/>
            <p:cNvSpPr>
              <a:spLocks noChangeShapeType="1"/>
            </p:cNvSpPr>
            <p:nvPr/>
          </p:nvSpPr>
          <p:spPr bwMode="auto">
            <a:xfrm>
              <a:off x="3254152" y="4269377"/>
              <a:ext cx="521023" cy="0"/>
            </a:xfrm>
            <a:prstGeom prst="line">
              <a:avLst/>
            </a:prstGeom>
            <a:noFill/>
            <a:ln w="762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83" name="Line 27"/>
            <p:cNvSpPr>
              <a:spLocks noChangeShapeType="1"/>
            </p:cNvSpPr>
            <p:nvPr/>
          </p:nvSpPr>
          <p:spPr bwMode="auto">
            <a:xfrm>
              <a:off x="3254152" y="4955177"/>
              <a:ext cx="521023" cy="0"/>
            </a:xfrm>
            <a:prstGeom prst="line">
              <a:avLst/>
            </a:prstGeom>
            <a:noFill/>
            <a:ln w="762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22" name="Line 66"/>
            <p:cNvSpPr>
              <a:spLocks noChangeShapeType="1"/>
            </p:cNvSpPr>
            <p:nvPr/>
          </p:nvSpPr>
          <p:spPr bwMode="auto">
            <a:xfrm>
              <a:off x="3254152" y="5640977"/>
              <a:ext cx="521023" cy="0"/>
            </a:xfrm>
            <a:prstGeom prst="line">
              <a:avLst/>
            </a:prstGeom>
            <a:noFill/>
            <a:ln w="762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36" name="Text Box 80"/>
            <p:cNvSpPr txBox="1">
              <a:spLocks noChangeArrowheads="1"/>
            </p:cNvSpPr>
            <p:nvPr/>
          </p:nvSpPr>
          <p:spPr bwMode="auto">
            <a:xfrm rot="-5400000">
              <a:off x="2078563" y="4398624"/>
              <a:ext cx="1390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chemeClr val="bg2"/>
                  </a:solidFill>
                </a:rPr>
                <a:t>Row select</a:t>
              </a:r>
            </a:p>
          </p:txBody>
        </p:sp>
        <p:sp>
          <p:nvSpPr>
            <p:cNvPr id="45137" name="Line 81"/>
            <p:cNvSpPr>
              <a:spLocks noChangeShapeType="1"/>
            </p:cNvSpPr>
            <p:nvPr/>
          </p:nvSpPr>
          <p:spPr bwMode="auto">
            <a:xfrm>
              <a:off x="5257800" y="24384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38" name="Line 82"/>
            <p:cNvSpPr>
              <a:spLocks noChangeShapeType="1"/>
            </p:cNvSpPr>
            <p:nvPr/>
          </p:nvSpPr>
          <p:spPr bwMode="auto">
            <a:xfrm>
              <a:off x="5715000" y="24384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39" name="Line 83"/>
            <p:cNvSpPr>
              <a:spLocks noChangeShapeType="1"/>
            </p:cNvSpPr>
            <p:nvPr/>
          </p:nvSpPr>
          <p:spPr bwMode="auto">
            <a:xfrm>
              <a:off x="6172200" y="24384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40" name="Line 84"/>
            <p:cNvSpPr>
              <a:spLocks noChangeShapeType="1"/>
            </p:cNvSpPr>
            <p:nvPr/>
          </p:nvSpPr>
          <p:spPr bwMode="auto">
            <a:xfrm>
              <a:off x="6629400" y="24384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nvGrpSpPr>
            <p:cNvPr id="4" name="Group 3"/>
            <p:cNvGrpSpPr/>
            <p:nvPr/>
          </p:nvGrpSpPr>
          <p:grpSpPr>
            <a:xfrm>
              <a:off x="4026626" y="3445072"/>
              <a:ext cx="3738794" cy="447305"/>
              <a:chOff x="8178022" y="3287984"/>
              <a:chExt cx="3738794" cy="447305"/>
            </a:xfrm>
          </p:grpSpPr>
          <p:grpSp>
            <p:nvGrpSpPr>
              <p:cNvPr id="3" name="Group 2"/>
              <p:cNvGrpSpPr/>
              <p:nvPr/>
            </p:nvGrpSpPr>
            <p:grpSpPr>
              <a:xfrm>
                <a:off x="8244840" y="3287984"/>
                <a:ext cx="3671976" cy="330661"/>
                <a:chOff x="8244840" y="3287984"/>
                <a:chExt cx="3671976" cy="330661"/>
              </a:xfrm>
            </p:grpSpPr>
            <p:sp>
              <p:nvSpPr>
                <p:cNvPr id="87" name="Rectangle 31"/>
                <p:cNvSpPr>
                  <a:spLocks noChangeArrowheads="1"/>
                </p:cNvSpPr>
                <p:nvPr/>
              </p:nvSpPr>
              <p:spPr bwMode="auto">
                <a:xfrm>
                  <a:off x="8244840" y="3297238"/>
                  <a:ext cx="3671976" cy="317500"/>
                </a:xfrm>
                <a:prstGeom prst="rect">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8" name="Line 50"/>
                <p:cNvSpPr>
                  <a:spLocks noChangeShapeType="1"/>
                </p:cNvSpPr>
                <p:nvPr/>
              </p:nvSpPr>
              <p:spPr bwMode="auto">
                <a:xfrm>
                  <a:off x="8480188"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6" name="Line 50"/>
                <p:cNvSpPr>
                  <a:spLocks noChangeShapeType="1"/>
                </p:cNvSpPr>
                <p:nvPr/>
              </p:nvSpPr>
              <p:spPr bwMode="auto">
                <a:xfrm>
                  <a:off x="87066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7" name="Line 50"/>
                <p:cNvSpPr>
                  <a:spLocks noChangeShapeType="1"/>
                </p:cNvSpPr>
                <p:nvPr/>
              </p:nvSpPr>
              <p:spPr bwMode="auto">
                <a:xfrm>
                  <a:off x="8950451" y="3296013"/>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8" name="Line 50"/>
                <p:cNvSpPr>
                  <a:spLocks noChangeShapeType="1"/>
                </p:cNvSpPr>
                <p:nvPr/>
              </p:nvSpPr>
              <p:spPr bwMode="auto">
                <a:xfrm>
                  <a:off x="917012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9" name="Line 50"/>
                <p:cNvSpPr>
                  <a:spLocks noChangeShapeType="1"/>
                </p:cNvSpPr>
                <p:nvPr/>
              </p:nvSpPr>
              <p:spPr bwMode="auto">
                <a:xfrm>
                  <a:off x="9392627" y="3300231"/>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0" name="Line 50"/>
                <p:cNvSpPr>
                  <a:spLocks noChangeShapeType="1"/>
                </p:cNvSpPr>
                <p:nvPr/>
              </p:nvSpPr>
              <p:spPr bwMode="auto">
                <a:xfrm>
                  <a:off x="9625623" y="329528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1" name="Line 50"/>
                <p:cNvSpPr>
                  <a:spLocks noChangeShapeType="1"/>
                </p:cNvSpPr>
                <p:nvPr/>
              </p:nvSpPr>
              <p:spPr bwMode="auto">
                <a:xfrm>
                  <a:off x="9860025"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2" name="Line 50"/>
                <p:cNvSpPr>
                  <a:spLocks noChangeShapeType="1"/>
                </p:cNvSpPr>
                <p:nvPr/>
              </p:nvSpPr>
              <p:spPr bwMode="auto">
                <a:xfrm>
                  <a:off x="10080828" y="329986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3" name="Line 50"/>
                <p:cNvSpPr>
                  <a:spLocks noChangeShapeType="1"/>
                </p:cNvSpPr>
                <p:nvPr/>
              </p:nvSpPr>
              <p:spPr bwMode="auto">
                <a:xfrm>
                  <a:off x="10291828" y="329528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4" name="Line 50"/>
                <p:cNvSpPr>
                  <a:spLocks noChangeShapeType="1"/>
                </p:cNvSpPr>
                <p:nvPr/>
              </p:nvSpPr>
              <p:spPr bwMode="auto">
                <a:xfrm>
                  <a:off x="10506382" y="328991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5" name="Line 50"/>
                <p:cNvSpPr>
                  <a:spLocks noChangeShapeType="1"/>
                </p:cNvSpPr>
                <p:nvPr/>
              </p:nvSpPr>
              <p:spPr bwMode="auto">
                <a:xfrm>
                  <a:off x="10728450" y="328798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6" name="Line 50"/>
                <p:cNvSpPr>
                  <a:spLocks noChangeShapeType="1"/>
                </p:cNvSpPr>
                <p:nvPr/>
              </p:nvSpPr>
              <p:spPr bwMode="auto">
                <a:xfrm>
                  <a:off x="109418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7" name="Line 50"/>
                <p:cNvSpPr>
                  <a:spLocks noChangeShapeType="1"/>
                </p:cNvSpPr>
                <p:nvPr/>
              </p:nvSpPr>
              <p:spPr bwMode="auto">
                <a:xfrm>
                  <a:off x="1119673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8" name="Line 50"/>
                <p:cNvSpPr>
                  <a:spLocks noChangeShapeType="1"/>
                </p:cNvSpPr>
                <p:nvPr/>
              </p:nvSpPr>
              <p:spPr bwMode="auto">
                <a:xfrm>
                  <a:off x="11412760" y="329986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9" name="Line 50"/>
                <p:cNvSpPr>
                  <a:spLocks noChangeShapeType="1"/>
                </p:cNvSpPr>
                <p:nvPr/>
              </p:nvSpPr>
              <p:spPr bwMode="auto">
                <a:xfrm>
                  <a:off x="11667973"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89" name="Text Box 40"/>
              <p:cNvSpPr txBox="1">
                <a:spLocks noChangeArrowheads="1"/>
              </p:cNvSpPr>
              <p:nvPr/>
            </p:nvSpPr>
            <p:spPr bwMode="auto">
              <a:xfrm>
                <a:off x="8178022" y="3335179"/>
                <a:ext cx="37387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0000"/>
                    </a:solidFill>
                  </a:rPr>
                  <a:t>14    4   13    1    2    15   11   8    3   10    6   12    5     9     0    7</a:t>
                </a:r>
              </a:p>
              <a:p>
                <a:endParaRPr lang="en-US" sz="1000" b="1" dirty="0">
                  <a:solidFill>
                    <a:srgbClr val="FF0000"/>
                  </a:solidFill>
                </a:endParaRPr>
              </a:p>
            </p:txBody>
          </p:sp>
        </p:grpSp>
        <p:grpSp>
          <p:nvGrpSpPr>
            <p:cNvPr id="123" name="Group 122"/>
            <p:cNvGrpSpPr/>
            <p:nvPr/>
          </p:nvGrpSpPr>
          <p:grpSpPr>
            <a:xfrm>
              <a:off x="4016124" y="4086347"/>
              <a:ext cx="3738794" cy="601193"/>
              <a:chOff x="8178022" y="3287984"/>
              <a:chExt cx="3738794" cy="601193"/>
            </a:xfrm>
          </p:grpSpPr>
          <p:grpSp>
            <p:nvGrpSpPr>
              <p:cNvPr id="124" name="Group 123"/>
              <p:cNvGrpSpPr/>
              <p:nvPr/>
            </p:nvGrpSpPr>
            <p:grpSpPr>
              <a:xfrm>
                <a:off x="8244840" y="3287984"/>
                <a:ext cx="3671976" cy="330661"/>
                <a:chOff x="8244840" y="3287984"/>
                <a:chExt cx="3671976" cy="330661"/>
              </a:xfrm>
            </p:grpSpPr>
            <p:sp>
              <p:nvSpPr>
                <p:cNvPr id="126" name="Rectangle 31"/>
                <p:cNvSpPr>
                  <a:spLocks noChangeArrowheads="1"/>
                </p:cNvSpPr>
                <p:nvPr/>
              </p:nvSpPr>
              <p:spPr bwMode="auto">
                <a:xfrm>
                  <a:off x="8244840" y="3297238"/>
                  <a:ext cx="3671976" cy="317500"/>
                </a:xfrm>
                <a:prstGeom prst="rect">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27" name="Line 50"/>
                <p:cNvSpPr>
                  <a:spLocks noChangeShapeType="1"/>
                </p:cNvSpPr>
                <p:nvPr/>
              </p:nvSpPr>
              <p:spPr bwMode="auto">
                <a:xfrm>
                  <a:off x="8480188"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28" name="Line 50"/>
                <p:cNvSpPr>
                  <a:spLocks noChangeShapeType="1"/>
                </p:cNvSpPr>
                <p:nvPr/>
              </p:nvSpPr>
              <p:spPr bwMode="auto">
                <a:xfrm>
                  <a:off x="87066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29" name="Line 50"/>
                <p:cNvSpPr>
                  <a:spLocks noChangeShapeType="1"/>
                </p:cNvSpPr>
                <p:nvPr/>
              </p:nvSpPr>
              <p:spPr bwMode="auto">
                <a:xfrm>
                  <a:off x="8950451" y="3296013"/>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0" name="Line 50"/>
                <p:cNvSpPr>
                  <a:spLocks noChangeShapeType="1"/>
                </p:cNvSpPr>
                <p:nvPr/>
              </p:nvSpPr>
              <p:spPr bwMode="auto">
                <a:xfrm>
                  <a:off x="917012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1" name="Line 50"/>
                <p:cNvSpPr>
                  <a:spLocks noChangeShapeType="1"/>
                </p:cNvSpPr>
                <p:nvPr/>
              </p:nvSpPr>
              <p:spPr bwMode="auto">
                <a:xfrm>
                  <a:off x="9392627" y="3300231"/>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2" name="Line 50"/>
                <p:cNvSpPr>
                  <a:spLocks noChangeShapeType="1"/>
                </p:cNvSpPr>
                <p:nvPr/>
              </p:nvSpPr>
              <p:spPr bwMode="auto">
                <a:xfrm>
                  <a:off x="9625623" y="329528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3" name="Line 50"/>
                <p:cNvSpPr>
                  <a:spLocks noChangeShapeType="1"/>
                </p:cNvSpPr>
                <p:nvPr/>
              </p:nvSpPr>
              <p:spPr bwMode="auto">
                <a:xfrm>
                  <a:off x="9860025"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4" name="Line 50"/>
                <p:cNvSpPr>
                  <a:spLocks noChangeShapeType="1"/>
                </p:cNvSpPr>
                <p:nvPr/>
              </p:nvSpPr>
              <p:spPr bwMode="auto">
                <a:xfrm>
                  <a:off x="10080828" y="329986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5" name="Line 50"/>
                <p:cNvSpPr>
                  <a:spLocks noChangeShapeType="1"/>
                </p:cNvSpPr>
                <p:nvPr/>
              </p:nvSpPr>
              <p:spPr bwMode="auto">
                <a:xfrm>
                  <a:off x="10291828" y="329528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6" name="Line 50"/>
                <p:cNvSpPr>
                  <a:spLocks noChangeShapeType="1"/>
                </p:cNvSpPr>
                <p:nvPr/>
              </p:nvSpPr>
              <p:spPr bwMode="auto">
                <a:xfrm>
                  <a:off x="10506382" y="328991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7" name="Line 50"/>
                <p:cNvSpPr>
                  <a:spLocks noChangeShapeType="1"/>
                </p:cNvSpPr>
                <p:nvPr/>
              </p:nvSpPr>
              <p:spPr bwMode="auto">
                <a:xfrm>
                  <a:off x="10728450" y="328798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8" name="Line 50"/>
                <p:cNvSpPr>
                  <a:spLocks noChangeShapeType="1"/>
                </p:cNvSpPr>
                <p:nvPr/>
              </p:nvSpPr>
              <p:spPr bwMode="auto">
                <a:xfrm>
                  <a:off x="109418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9" name="Line 50"/>
                <p:cNvSpPr>
                  <a:spLocks noChangeShapeType="1"/>
                </p:cNvSpPr>
                <p:nvPr/>
              </p:nvSpPr>
              <p:spPr bwMode="auto">
                <a:xfrm>
                  <a:off x="1119673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0" name="Line 50"/>
                <p:cNvSpPr>
                  <a:spLocks noChangeShapeType="1"/>
                </p:cNvSpPr>
                <p:nvPr/>
              </p:nvSpPr>
              <p:spPr bwMode="auto">
                <a:xfrm>
                  <a:off x="11412760" y="329986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1" name="Line 50"/>
                <p:cNvSpPr>
                  <a:spLocks noChangeShapeType="1"/>
                </p:cNvSpPr>
                <p:nvPr/>
              </p:nvSpPr>
              <p:spPr bwMode="auto">
                <a:xfrm>
                  <a:off x="11667973"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125" name="Text Box 40"/>
              <p:cNvSpPr txBox="1">
                <a:spLocks noChangeArrowheads="1"/>
              </p:cNvSpPr>
              <p:nvPr/>
            </p:nvSpPr>
            <p:spPr bwMode="auto">
              <a:xfrm>
                <a:off x="8178022" y="3335179"/>
                <a:ext cx="3738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0000"/>
                    </a:solidFill>
                  </a:rPr>
                  <a:t>0    15    7     4   14    2   13    1   10   6   12   11   9     5     3     8</a:t>
                </a:r>
              </a:p>
              <a:p>
                <a:endParaRPr lang="en-US" sz="1000" b="1" dirty="0">
                  <a:solidFill>
                    <a:srgbClr val="FF0000"/>
                  </a:solidFill>
                </a:endParaRPr>
              </a:p>
              <a:p>
                <a:endParaRPr lang="en-US" sz="1000" b="1" dirty="0">
                  <a:solidFill>
                    <a:srgbClr val="FF0000"/>
                  </a:solidFill>
                </a:endParaRPr>
              </a:p>
            </p:txBody>
          </p:sp>
        </p:grpSp>
        <p:grpSp>
          <p:nvGrpSpPr>
            <p:cNvPr id="142" name="Group 141"/>
            <p:cNvGrpSpPr/>
            <p:nvPr/>
          </p:nvGrpSpPr>
          <p:grpSpPr>
            <a:xfrm>
              <a:off x="4017917" y="4772147"/>
              <a:ext cx="3738794" cy="601193"/>
              <a:chOff x="8178022" y="3287984"/>
              <a:chExt cx="3738794" cy="601193"/>
            </a:xfrm>
          </p:grpSpPr>
          <p:grpSp>
            <p:nvGrpSpPr>
              <p:cNvPr id="143" name="Group 142"/>
              <p:cNvGrpSpPr/>
              <p:nvPr/>
            </p:nvGrpSpPr>
            <p:grpSpPr>
              <a:xfrm>
                <a:off x="8244840" y="3287984"/>
                <a:ext cx="3671976" cy="330661"/>
                <a:chOff x="8244840" y="3287984"/>
                <a:chExt cx="3671976" cy="330661"/>
              </a:xfrm>
            </p:grpSpPr>
            <p:sp>
              <p:nvSpPr>
                <p:cNvPr id="145" name="Rectangle 31"/>
                <p:cNvSpPr>
                  <a:spLocks noChangeArrowheads="1"/>
                </p:cNvSpPr>
                <p:nvPr/>
              </p:nvSpPr>
              <p:spPr bwMode="auto">
                <a:xfrm>
                  <a:off x="8244840" y="3297238"/>
                  <a:ext cx="3671976" cy="317500"/>
                </a:xfrm>
                <a:prstGeom prst="rect">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46" name="Line 50"/>
                <p:cNvSpPr>
                  <a:spLocks noChangeShapeType="1"/>
                </p:cNvSpPr>
                <p:nvPr/>
              </p:nvSpPr>
              <p:spPr bwMode="auto">
                <a:xfrm>
                  <a:off x="8480188"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7" name="Line 50"/>
                <p:cNvSpPr>
                  <a:spLocks noChangeShapeType="1"/>
                </p:cNvSpPr>
                <p:nvPr/>
              </p:nvSpPr>
              <p:spPr bwMode="auto">
                <a:xfrm>
                  <a:off x="87066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8" name="Line 50"/>
                <p:cNvSpPr>
                  <a:spLocks noChangeShapeType="1"/>
                </p:cNvSpPr>
                <p:nvPr/>
              </p:nvSpPr>
              <p:spPr bwMode="auto">
                <a:xfrm>
                  <a:off x="8950451" y="3296013"/>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9" name="Line 50"/>
                <p:cNvSpPr>
                  <a:spLocks noChangeShapeType="1"/>
                </p:cNvSpPr>
                <p:nvPr/>
              </p:nvSpPr>
              <p:spPr bwMode="auto">
                <a:xfrm>
                  <a:off x="917012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0" name="Line 50"/>
                <p:cNvSpPr>
                  <a:spLocks noChangeShapeType="1"/>
                </p:cNvSpPr>
                <p:nvPr/>
              </p:nvSpPr>
              <p:spPr bwMode="auto">
                <a:xfrm>
                  <a:off x="9392627" y="3300231"/>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1" name="Line 50"/>
                <p:cNvSpPr>
                  <a:spLocks noChangeShapeType="1"/>
                </p:cNvSpPr>
                <p:nvPr/>
              </p:nvSpPr>
              <p:spPr bwMode="auto">
                <a:xfrm>
                  <a:off x="9625623" y="329528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2" name="Line 50"/>
                <p:cNvSpPr>
                  <a:spLocks noChangeShapeType="1"/>
                </p:cNvSpPr>
                <p:nvPr/>
              </p:nvSpPr>
              <p:spPr bwMode="auto">
                <a:xfrm>
                  <a:off x="9860025"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3" name="Line 50"/>
                <p:cNvSpPr>
                  <a:spLocks noChangeShapeType="1"/>
                </p:cNvSpPr>
                <p:nvPr/>
              </p:nvSpPr>
              <p:spPr bwMode="auto">
                <a:xfrm>
                  <a:off x="10080828" y="329986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4" name="Line 50"/>
                <p:cNvSpPr>
                  <a:spLocks noChangeShapeType="1"/>
                </p:cNvSpPr>
                <p:nvPr/>
              </p:nvSpPr>
              <p:spPr bwMode="auto">
                <a:xfrm>
                  <a:off x="10291828" y="329528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5" name="Line 50"/>
                <p:cNvSpPr>
                  <a:spLocks noChangeShapeType="1"/>
                </p:cNvSpPr>
                <p:nvPr/>
              </p:nvSpPr>
              <p:spPr bwMode="auto">
                <a:xfrm>
                  <a:off x="10506382" y="328991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6" name="Line 50"/>
                <p:cNvSpPr>
                  <a:spLocks noChangeShapeType="1"/>
                </p:cNvSpPr>
                <p:nvPr/>
              </p:nvSpPr>
              <p:spPr bwMode="auto">
                <a:xfrm>
                  <a:off x="10728450" y="328798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7" name="Line 50"/>
                <p:cNvSpPr>
                  <a:spLocks noChangeShapeType="1"/>
                </p:cNvSpPr>
                <p:nvPr/>
              </p:nvSpPr>
              <p:spPr bwMode="auto">
                <a:xfrm>
                  <a:off x="109418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8" name="Line 50"/>
                <p:cNvSpPr>
                  <a:spLocks noChangeShapeType="1"/>
                </p:cNvSpPr>
                <p:nvPr/>
              </p:nvSpPr>
              <p:spPr bwMode="auto">
                <a:xfrm>
                  <a:off x="1119673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9" name="Line 50"/>
                <p:cNvSpPr>
                  <a:spLocks noChangeShapeType="1"/>
                </p:cNvSpPr>
                <p:nvPr/>
              </p:nvSpPr>
              <p:spPr bwMode="auto">
                <a:xfrm>
                  <a:off x="11412760" y="329986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0" name="Line 50"/>
                <p:cNvSpPr>
                  <a:spLocks noChangeShapeType="1"/>
                </p:cNvSpPr>
                <p:nvPr/>
              </p:nvSpPr>
              <p:spPr bwMode="auto">
                <a:xfrm>
                  <a:off x="11667973"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144" name="Text Box 40"/>
              <p:cNvSpPr txBox="1">
                <a:spLocks noChangeArrowheads="1"/>
              </p:cNvSpPr>
              <p:nvPr/>
            </p:nvSpPr>
            <p:spPr bwMode="auto">
              <a:xfrm>
                <a:off x="8178022" y="3335179"/>
                <a:ext cx="3738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0000"/>
                    </a:solidFill>
                  </a:rPr>
                  <a:t>4     1    14    8   13    6     2    11 15  12    9     7    3    10    5    0</a:t>
                </a:r>
              </a:p>
              <a:p>
                <a:endParaRPr lang="en-US" sz="1000" b="1" dirty="0">
                  <a:solidFill>
                    <a:srgbClr val="FF0000"/>
                  </a:solidFill>
                </a:endParaRPr>
              </a:p>
              <a:p>
                <a:endParaRPr lang="en-US" sz="1000" b="1" dirty="0">
                  <a:solidFill>
                    <a:srgbClr val="FF0000"/>
                  </a:solidFill>
                </a:endParaRPr>
              </a:p>
            </p:txBody>
          </p:sp>
        </p:grpSp>
        <p:grpSp>
          <p:nvGrpSpPr>
            <p:cNvPr id="161" name="Group 160"/>
            <p:cNvGrpSpPr/>
            <p:nvPr/>
          </p:nvGrpSpPr>
          <p:grpSpPr>
            <a:xfrm>
              <a:off x="4033909" y="5492429"/>
              <a:ext cx="3738794" cy="601193"/>
              <a:chOff x="8178022" y="3287984"/>
              <a:chExt cx="3738794" cy="601193"/>
            </a:xfrm>
          </p:grpSpPr>
          <p:grpSp>
            <p:nvGrpSpPr>
              <p:cNvPr id="162" name="Group 161"/>
              <p:cNvGrpSpPr/>
              <p:nvPr/>
            </p:nvGrpSpPr>
            <p:grpSpPr>
              <a:xfrm>
                <a:off x="8244840" y="3287984"/>
                <a:ext cx="3671976" cy="330661"/>
                <a:chOff x="8244840" y="3287984"/>
                <a:chExt cx="3671976" cy="330661"/>
              </a:xfrm>
            </p:grpSpPr>
            <p:sp>
              <p:nvSpPr>
                <p:cNvPr id="164" name="Rectangle 31"/>
                <p:cNvSpPr>
                  <a:spLocks noChangeArrowheads="1"/>
                </p:cNvSpPr>
                <p:nvPr/>
              </p:nvSpPr>
              <p:spPr bwMode="auto">
                <a:xfrm>
                  <a:off x="8244840" y="3297238"/>
                  <a:ext cx="3671976" cy="317500"/>
                </a:xfrm>
                <a:prstGeom prst="rect">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65" name="Line 50"/>
                <p:cNvSpPr>
                  <a:spLocks noChangeShapeType="1"/>
                </p:cNvSpPr>
                <p:nvPr/>
              </p:nvSpPr>
              <p:spPr bwMode="auto">
                <a:xfrm>
                  <a:off x="8480188"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6" name="Line 50"/>
                <p:cNvSpPr>
                  <a:spLocks noChangeShapeType="1"/>
                </p:cNvSpPr>
                <p:nvPr/>
              </p:nvSpPr>
              <p:spPr bwMode="auto">
                <a:xfrm>
                  <a:off x="87066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7" name="Line 50"/>
                <p:cNvSpPr>
                  <a:spLocks noChangeShapeType="1"/>
                </p:cNvSpPr>
                <p:nvPr/>
              </p:nvSpPr>
              <p:spPr bwMode="auto">
                <a:xfrm>
                  <a:off x="8950451" y="3296013"/>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8" name="Line 50"/>
                <p:cNvSpPr>
                  <a:spLocks noChangeShapeType="1"/>
                </p:cNvSpPr>
                <p:nvPr/>
              </p:nvSpPr>
              <p:spPr bwMode="auto">
                <a:xfrm>
                  <a:off x="917012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9" name="Line 50"/>
                <p:cNvSpPr>
                  <a:spLocks noChangeShapeType="1"/>
                </p:cNvSpPr>
                <p:nvPr/>
              </p:nvSpPr>
              <p:spPr bwMode="auto">
                <a:xfrm>
                  <a:off x="9392627" y="3300231"/>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0" name="Line 50"/>
                <p:cNvSpPr>
                  <a:spLocks noChangeShapeType="1"/>
                </p:cNvSpPr>
                <p:nvPr/>
              </p:nvSpPr>
              <p:spPr bwMode="auto">
                <a:xfrm>
                  <a:off x="9625623" y="329528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1" name="Line 50"/>
                <p:cNvSpPr>
                  <a:spLocks noChangeShapeType="1"/>
                </p:cNvSpPr>
                <p:nvPr/>
              </p:nvSpPr>
              <p:spPr bwMode="auto">
                <a:xfrm>
                  <a:off x="9860025"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2" name="Line 50"/>
                <p:cNvSpPr>
                  <a:spLocks noChangeShapeType="1"/>
                </p:cNvSpPr>
                <p:nvPr/>
              </p:nvSpPr>
              <p:spPr bwMode="auto">
                <a:xfrm>
                  <a:off x="10080828" y="329986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3" name="Line 50"/>
                <p:cNvSpPr>
                  <a:spLocks noChangeShapeType="1"/>
                </p:cNvSpPr>
                <p:nvPr/>
              </p:nvSpPr>
              <p:spPr bwMode="auto">
                <a:xfrm>
                  <a:off x="10291828" y="329528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4" name="Line 50"/>
                <p:cNvSpPr>
                  <a:spLocks noChangeShapeType="1"/>
                </p:cNvSpPr>
                <p:nvPr/>
              </p:nvSpPr>
              <p:spPr bwMode="auto">
                <a:xfrm>
                  <a:off x="10506382" y="328991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5" name="Line 50"/>
                <p:cNvSpPr>
                  <a:spLocks noChangeShapeType="1"/>
                </p:cNvSpPr>
                <p:nvPr/>
              </p:nvSpPr>
              <p:spPr bwMode="auto">
                <a:xfrm>
                  <a:off x="10728450" y="328798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6" name="Line 50"/>
                <p:cNvSpPr>
                  <a:spLocks noChangeShapeType="1"/>
                </p:cNvSpPr>
                <p:nvPr/>
              </p:nvSpPr>
              <p:spPr bwMode="auto">
                <a:xfrm>
                  <a:off x="109418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7" name="Line 50"/>
                <p:cNvSpPr>
                  <a:spLocks noChangeShapeType="1"/>
                </p:cNvSpPr>
                <p:nvPr/>
              </p:nvSpPr>
              <p:spPr bwMode="auto">
                <a:xfrm>
                  <a:off x="1119673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8" name="Line 50"/>
                <p:cNvSpPr>
                  <a:spLocks noChangeShapeType="1"/>
                </p:cNvSpPr>
                <p:nvPr/>
              </p:nvSpPr>
              <p:spPr bwMode="auto">
                <a:xfrm>
                  <a:off x="11412760" y="329986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9" name="Line 50"/>
                <p:cNvSpPr>
                  <a:spLocks noChangeShapeType="1"/>
                </p:cNvSpPr>
                <p:nvPr/>
              </p:nvSpPr>
              <p:spPr bwMode="auto">
                <a:xfrm>
                  <a:off x="11667973"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163" name="Text Box 40"/>
              <p:cNvSpPr txBox="1">
                <a:spLocks noChangeArrowheads="1"/>
              </p:cNvSpPr>
              <p:nvPr/>
            </p:nvSpPr>
            <p:spPr bwMode="auto">
              <a:xfrm>
                <a:off x="8178022" y="3335179"/>
                <a:ext cx="3738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0000"/>
                    </a:solidFill>
                  </a:rPr>
                  <a:t>15  12    8     2    4     9     1    7    5   11    3   14  10    0     6   13</a:t>
                </a:r>
              </a:p>
              <a:p>
                <a:endParaRPr lang="en-US" sz="1000" b="1" dirty="0">
                  <a:solidFill>
                    <a:srgbClr val="FF0000"/>
                  </a:solidFill>
                </a:endParaRPr>
              </a:p>
              <a:p>
                <a:endParaRPr lang="en-US" sz="1000" b="1" dirty="0">
                  <a:solidFill>
                    <a:srgbClr val="FF0000"/>
                  </a:solidFill>
                </a:endParaRPr>
              </a:p>
            </p:txBody>
          </p:sp>
        </p:grpSp>
        <p:sp>
          <p:nvSpPr>
            <p:cNvPr id="183" name="Text Box 40"/>
            <p:cNvSpPr txBox="1">
              <a:spLocks noChangeArrowheads="1"/>
            </p:cNvSpPr>
            <p:nvPr/>
          </p:nvSpPr>
          <p:spPr bwMode="auto">
            <a:xfrm>
              <a:off x="3613008" y="3130861"/>
              <a:ext cx="42058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FF00"/>
                  </a:solidFill>
                </a:rPr>
                <a:t>            0     1     2     3    4     5     6    7    8    9   10   11  12   13   14  15</a:t>
              </a:r>
            </a:p>
          </p:txBody>
        </p:sp>
        <p:sp>
          <p:nvSpPr>
            <p:cNvPr id="184" name="Text Box 40"/>
            <p:cNvSpPr txBox="1">
              <a:spLocks noChangeArrowheads="1"/>
            </p:cNvSpPr>
            <p:nvPr/>
          </p:nvSpPr>
          <p:spPr bwMode="auto">
            <a:xfrm>
              <a:off x="3715403" y="3375730"/>
              <a:ext cx="369332"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nchor="ctr" anchorCtr="0">
              <a:spAutoFit/>
            </a:bodyPr>
            <a:lstStyle/>
            <a:p>
              <a:r>
                <a:rPr lang="en-US" sz="1200" b="1" dirty="0">
                  <a:solidFill>
                    <a:srgbClr val="FFFF00"/>
                  </a:solidFill>
                </a:rPr>
                <a:t>0              </a:t>
              </a:r>
            </a:p>
            <a:p>
              <a:endParaRPr lang="en-US" sz="1200" b="1" dirty="0">
                <a:solidFill>
                  <a:srgbClr val="FFFF00"/>
                </a:solidFill>
              </a:endParaRPr>
            </a:p>
            <a:p>
              <a:endParaRPr lang="en-US" sz="1200" b="1" dirty="0">
                <a:solidFill>
                  <a:srgbClr val="FFFF00"/>
                </a:solidFill>
              </a:endParaRPr>
            </a:p>
            <a:p>
              <a:endParaRPr lang="en-US" sz="1200" b="1" dirty="0">
                <a:solidFill>
                  <a:srgbClr val="FFFF00"/>
                </a:solidFill>
              </a:endParaRPr>
            </a:p>
            <a:p>
              <a:r>
                <a:rPr lang="en-US" sz="1200" b="1" dirty="0">
                  <a:solidFill>
                    <a:srgbClr val="FFFF00"/>
                  </a:solidFill>
                </a:rPr>
                <a:t>1             </a:t>
              </a:r>
            </a:p>
            <a:p>
              <a:endParaRPr lang="en-US" sz="1200" b="1" dirty="0">
                <a:solidFill>
                  <a:srgbClr val="FFFF00"/>
                </a:solidFill>
              </a:endParaRPr>
            </a:p>
            <a:p>
              <a:endParaRPr lang="en-US" sz="1200" b="1" dirty="0">
                <a:solidFill>
                  <a:srgbClr val="FFFF00"/>
                </a:solidFill>
              </a:endParaRPr>
            </a:p>
            <a:p>
              <a:endParaRPr lang="en-US" sz="1200" b="1" dirty="0">
                <a:solidFill>
                  <a:srgbClr val="FFFF00"/>
                </a:solidFill>
              </a:endParaRPr>
            </a:p>
            <a:p>
              <a:r>
                <a:rPr lang="en-US" sz="1200" b="1" dirty="0">
                  <a:solidFill>
                    <a:srgbClr val="FFFF00"/>
                  </a:solidFill>
                </a:rPr>
                <a:t>2</a:t>
              </a:r>
            </a:p>
            <a:p>
              <a:endParaRPr lang="en-US" sz="1200" b="1" dirty="0">
                <a:solidFill>
                  <a:srgbClr val="FFFF00"/>
                </a:solidFill>
              </a:endParaRPr>
            </a:p>
            <a:p>
              <a:endParaRPr lang="en-US" sz="1200" b="1" dirty="0">
                <a:solidFill>
                  <a:srgbClr val="FFFF00"/>
                </a:solidFill>
              </a:endParaRPr>
            </a:p>
            <a:p>
              <a:r>
                <a:rPr lang="en-US" sz="1200" b="1" dirty="0">
                  <a:solidFill>
                    <a:srgbClr val="FFFF00"/>
                  </a:solidFill>
                </a:rPr>
                <a:t>                       3</a:t>
              </a:r>
            </a:p>
          </p:txBody>
        </p:sp>
      </p:grpSp>
      <p:sp>
        <p:nvSpPr>
          <p:cNvPr id="7" name="Oval 6">
            <a:extLst>
              <a:ext uri="{FF2B5EF4-FFF2-40B4-BE49-F238E27FC236}">
                <a16:creationId xmlns:a16="http://schemas.microsoft.com/office/drawing/2014/main" xmlns="" id="{4A6F2B06-2953-4558-9DD4-F04100B0CE46}"/>
              </a:ext>
            </a:extLst>
          </p:cNvPr>
          <p:cNvSpPr/>
          <p:nvPr/>
        </p:nvSpPr>
        <p:spPr>
          <a:xfrm>
            <a:off x="8490602" y="4058662"/>
            <a:ext cx="356354" cy="41833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4162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676650" y="2438400"/>
            <a:ext cx="6229350" cy="3886200"/>
          </a:xfrm>
          <a:prstGeom prst="rect">
            <a:avLst/>
          </a:prstGeom>
          <a:solidFill>
            <a:srgbClr val="993366"/>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5059" name="Rectangle 3"/>
          <p:cNvSpPr>
            <a:spLocks noChangeArrowheads="1"/>
          </p:cNvSpPr>
          <p:nvPr/>
        </p:nvSpPr>
        <p:spPr bwMode="auto">
          <a:xfrm>
            <a:off x="5117023" y="3126377"/>
            <a:ext cx="4584999" cy="2971800"/>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5060" name="Rectangle 4"/>
          <p:cNvSpPr>
            <a:spLocks noChangeArrowheads="1"/>
          </p:cNvSpPr>
          <p:nvPr/>
        </p:nvSpPr>
        <p:spPr bwMode="auto">
          <a:xfrm>
            <a:off x="2590800" y="3581400"/>
            <a:ext cx="914400" cy="1143000"/>
          </a:xfrm>
          <a:prstGeom prst="rect">
            <a:avLst/>
          </a:prstGeom>
          <a:solidFill>
            <a:srgbClr val="FFFF99"/>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5061" name="Text Box 5"/>
          <p:cNvSpPr txBox="1">
            <a:spLocks noChangeArrowheads="1"/>
          </p:cNvSpPr>
          <p:nvPr/>
        </p:nvSpPr>
        <p:spPr bwMode="auto">
          <a:xfrm>
            <a:off x="2634928" y="3810000"/>
            <a:ext cx="854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bg2"/>
                </a:solidFill>
              </a:rPr>
              <a:t>S-box</a:t>
            </a:r>
          </a:p>
          <a:p>
            <a:pPr algn="ctr"/>
            <a:r>
              <a:rPr lang="en-US" sz="2000">
                <a:solidFill>
                  <a:schemeClr val="bg2"/>
                </a:solidFill>
              </a:rPr>
              <a:t>1</a:t>
            </a:r>
          </a:p>
        </p:txBody>
      </p:sp>
      <p:sp>
        <p:nvSpPr>
          <p:cNvPr id="45062" name="Line 6"/>
          <p:cNvSpPr>
            <a:spLocks noChangeShapeType="1"/>
          </p:cNvSpPr>
          <p:nvPr/>
        </p:nvSpPr>
        <p:spPr bwMode="auto">
          <a:xfrm>
            <a:off x="28194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3" name="Line 7"/>
          <p:cNvSpPr>
            <a:spLocks noChangeShapeType="1"/>
          </p:cNvSpPr>
          <p:nvPr/>
        </p:nvSpPr>
        <p:spPr bwMode="auto">
          <a:xfrm>
            <a:off x="29718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4" name="Line 8"/>
          <p:cNvSpPr>
            <a:spLocks noChangeShapeType="1"/>
          </p:cNvSpPr>
          <p:nvPr/>
        </p:nvSpPr>
        <p:spPr bwMode="auto">
          <a:xfrm>
            <a:off x="31242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5" name="Line 9"/>
          <p:cNvSpPr>
            <a:spLocks noChangeShapeType="1"/>
          </p:cNvSpPr>
          <p:nvPr/>
        </p:nvSpPr>
        <p:spPr bwMode="auto">
          <a:xfrm>
            <a:off x="3276600" y="47244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6" name="Line 10"/>
          <p:cNvSpPr>
            <a:spLocks noChangeShapeType="1"/>
          </p:cNvSpPr>
          <p:nvPr/>
        </p:nvSpPr>
        <p:spPr bwMode="auto">
          <a:xfrm>
            <a:off x="2667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7" name="Line 11"/>
          <p:cNvSpPr>
            <a:spLocks noChangeShapeType="1"/>
          </p:cNvSpPr>
          <p:nvPr/>
        </p:nvSpPr>
        <p:spPr bwMode="auto">
          <a:xfrm>
            <a:off x="28194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8" name="Line 12"/>
          <p:cNvSpPr>
            <a:spLocks noChangeShapeType="1"/>
          </p:cNvSpPr>
          <p:nvPr/>
        </p:nvSpPr>
        <p:spPr bwMode="auto">
          <a:xfrm>
            <a:off x="29718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69" name="Line 13"/>
          <p:cNvSpPr>
            <a:spLocks noChangeShapeType="1"/>
          </p:cNvSpPr>
          <p:nvPr/>
        </p:nvSpPr>
        <p:spPr bwMode="auto">
          <a:xfrm>
            <a:off x="31242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0" name="Line 14"/>
          <p:cNvSpPr>
            <a:spLocks noChangeShapeType="1"/>
          </p:cNvSpPr>
          <p:nvPr/>
        </p:nvSpPr>
        <p:spPr bwMode="auto">
          <a:xfrm>
            <a:off x="3276600" y="2286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1" name="Line 15"/>
          <p:cNvSpPr>
            <a:spLocks noChangeShapeType="1"/>
          </p:cNvSpPr>
          <p:nvPr/>
        </p:nvSpPr>
        <p:spPr bwMode="auto">
          <a:xfrm>
            <a:off x="3429000" y="2286000"/>
            <a:ext cx="0" cy="12954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2" name="Line 16"/>
          <p:cNvSpPr>
            <a:spLocks noChangeShapeType="1"/>
          </p:cNvSpPr>
          <p:nvPr/>
        </p:nvSpPr>
        <p:spPr bwMode="auto">
          <a:xfrm>
            <a:off x="6324600" y="1371600"/>
            <a:ext cx="0" cy="1066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3" name="Line 17"/>
          <p:cNvSpPr>
            <a:spLocks noChangeShapeType="1"/>
          </p:cNvSpPr>
          <p:nvPr/>
        </p:nvSpPr>
        <p:spPr bwMode="auto">
          <a:xfrm>
            <a:off x="6781800" y="1371600"/>
            <a:ext cx="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4" name="Line 18"/>
          <p:cNvSpPr>
            <a:spLocks noChangeShapeType="1"/>
          </p:cNvSpPr>
          <p:nvPr/>
        </p:nvSpPr>
        <p:spPr bwMode="auto">
          <a:xfrm>
            <a:off x="7239000" y="1371600"/>
            <a:ext cx="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5" name="Line 19"/>
          <p:cNvSpPr>
            <a:spLocks noChangeShapeType="1"/>
          </p:cNvSpPr>
          <p:nvPr/>
        </p:nvSpPr>
        <p:spPr bwMode="auto">
          <a:xfrm>
            <a:off x="7696200" y="1371600"/>
            <a:ext cx="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6" name="Line 20"/>
          <p:cNvSpPr>
            <a:spLocks noChangeShapeType="1"/>
          </p:cNvSpPr>
          <p:nvPr/>
        </p:nvSpPr>
        <p:spPr bwMode="auto">
          <a:xfrm>
            <a:off x="8153400" y="1371600"/>
            <a:ext cx="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7" name="Line 21"/>
          <p:cNvSpPr>
            <a:spLocks noChangeShapeType="1"/>
          </p:cNvSpPr>
          <p:nvPr/>
        </p:nvSpPr>
        <p:spPr bwMode="auto">
          <a:xfrm>
            <a:off x="8610600" y="1371600"/>
            <a:ext cx="0" cy="1066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8" name="Freeform 22"/>
          <p:cNvSpPr>
            <a:spLocks/>
          </p:cNvSpPr>
          <p:nvPr/>
        </p:nvSpPr>
        <p:spPr bwMode="auto">
          <a:xfrm>
            <a:off x="4151784" y="2438400"/>
            <a:ext cx="2172816" cy="838200"/>
          </a:xfrm>
          <a:custGeom>
            <a:avLst/>
            <a:gdLst>
              <a:gd name="T0" fmla="*/ 480 w 480"/>
              <a:gd name="T1" fmla="*/ 0 h 528"/>
              <a:gd name="T2" fmla="*/ 480 w 480"/>
              <a:gd name="T3" fmla="*/ 144 h 528"/>
              <a:gd name="T4" fmla="*/ 0 w 480"/>
              <a:gd name="T5" fmla="*/ 144 h 528"/>
              <a:gd name="T6" fmla="*/ 0 w 480"/>
              <a:gd name="T7" fmla="*/ 528 h 528"/>
            </a:gdLst>
            <a:ahLst/>
            <a:cxnLst>
              <a:cxn ang="0">
                <a:pos x="T0" y="T1"/>
              </a:cxn>
              <a:cxn ang="0">
                <a:pos x="T2" y="T3"/>
              </a:cxn>
              <a:cxn ang="0">
                <a:pos x="T4" y="T5"/>
              </a:cxn>
              <a:cxn ang="0">
                <a:pos x="T6" y="T7"/>
              </a:cxn>
            </a:cxnLst>
            <a:rect l="0" t="0" r="r" b="b"/>
            <a:pathLst>
              <a:path w="480" h="528">
                <a:moveTo>
                  <a:pt x="480" y="0"/>
                </a:moveTo>
                <a:lnTo>
                  <a:pt x="480" y="144"/>
                </a:lnTo>
                <a:lnTo>
                  <a:pt x="0" y="144"/>
                </a:lnTo>
                <a:lnTo>
                  <a:pt x="0" y="528"/>
                </a:ln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79" name="Freeform 23"/>
          <p:cNvSpPr>
            <a:spLocks/>
          </p:cNvSpPr>
          <p:nvPr/>
        </p:nvSpPr>
        <p:spPr bwMode="auto">
          <a:xfrm>
            <a:off x="4439816" y="2438400"/>
            <a:ext cx="4170784" cy="838200"/>
          </a:xfrm>
          <a:custGeom>
            <a:avLst/>
            <a:gdLst>
              <a:gd name="T0" fmla="*/ 1776 w 1776"/>
              <a:gd name="T1" fmla="*/ 0 h 528"/>
              <a:gd name="T2" fmla="*/ 1776 w 1776"/>
              <a:gd name="T3" fmla="*/ 288 h 528"/>
              <a:gd name="T4" fmla="*/ 0 w 1776"/>
              <a:gd name="T5" fmla="*/ 288 h 528"/>
              <a:gd name="T6" fmla="*/ 0 w 1776"/>
              <a:gd name="T7" fmla="*/ 528 h 528"/>
            </a:gdLst>
            <a:ahLst/>
            <a:cxnLst>
              <a:cxn ang="0">
                <a:pos x="T0" y="T1"/>
              </a:cxn>
              <a:cxn ang="0">
                <a:pos x="T2" y="T3"/>
              </a:cxn>
              <a:cxn ang="0">
                <a:pos x="T4" y="T5"/>
              </a:cxn>
              <a:cxn ang="0">
                <a:pos x="T6" y="T7"/>
              </a:cxn>
            </a:cxnLst>
            <a:rect l="0" t="0" r="r" b="b"/>
            <a:pathLst>
              <a:path w="1776" h="528">
                <a:moveTo>
                  <a:pt x="1776" y="0"/>
                </a:moveTo>
                <a:lnTo>
                  <a:pt x="1776" y="288"/>
                </a:lnTo>
                <a:lnTo>
                  <a:pt x="0" y="288"/>
                </a:lnTo>
                <a:lnTo>
                  <a:pt x="0" y="528"/>
                </a:ln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80" name="Line 24"/>
          <p:cNvSpPr>
            <a:spLocks noChangeShapeType="1"/>
          </p:cNvSpPr>
          <p:nvPr/>
        </p:nvSpPr>
        <p:spPr bwMode="auto">
          <a:xfrm>
            <a:off x="4778153" y="3583577"/>
            <a:ext cx="521023" cy="0"/>
          </a:xfrm>
          <a:prstGeom prst="line">
            <a:avLst/>
          </a:prstGeom>
          <a:noFill/>
          <a:ln w="762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81" name="Rectangle 25"/>
          <p:cNvSpPr>
            <a:spLocks noChangeArrowheads="1"/>
          </p:cNvSpPr>
          <p:nvPr/>
        </p:nvSpPr>
        <p:spPr bwMode="auto">
          <a:xfrm>
            <a:off x="3863752" y="3276600"/>
            <a:ext cx="914400" cy="2667000"/>
          </a:xfrm>
          <a:prstGeom prst="rect">
            <a:avLst/>
          </a:prstGeom>
          <a:solidFill>
            <a:srgbClr val="99FF99"/>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5082" name="Line 26"/>
          <p:cNvSpPr>
            <a:spLocks noChangeShapeType="1"/>
          </p:cNvSpPr>
          <p:nvPr/>
        </p:nvSpPr>
        <p:spPr bwMode="auto">
          <a:xfrm>
            <a:off x="4778153" y="4269377"/>
            <a:ext cx="521023" cy="0"/>
          </a:xfrm>
          <a:prstGeom prst="line">
            <a:avLst/>
          </a:prstGeom>
          <a:noFill/>
          <a:ln w="762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083" name="Line 27"/>
          <p:cNvSpPr>
            <a:spLocks noChangeShapeType="1"/>
          </p:cNvSpPr>
          <p:nvPr/>
        </p:nvSpPr>
        <p:spPr bwMode="auto">
          <a:xfrm>
            <a:off x="4778153" y="4955177"/>
            <a:ext cx="521023" cy="0"/>
          </a:xfrm>
          <a:prstGeom prst="line">
            <a:avLst/>
          </a:prstGeom>
          <a:noFill/>
          <a:ln w="762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22" name="Line 66"/>
          <p:cNvSpPr>
            <a:spLocks noChangeShapeType="1"/>
          </p:cNvSpPr>
          <p:nvPr/>
        </p:nvSpPr>
        <p:spPr bwMode="auto">
          <a:xfrm>
            <a:off x="4778153" y="5640977"/>
            <a:ext cx="521023" cy="0"/>
          </a:xfrm>
          <a:prstGeom prst="line">
            <a:avLst/>
          </a:prstGeom>
          <a:noFill/>
          <a:ln w="762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36" name="Text Box 80"/>
          <p:cNvSpPr txBox="1">
            <a:spLocks noChangeArrowheads="1"/>
          </p:cNvSpPr>
          <p:nvPr/>
        </p:nvSpPr>
        <p:spPr bwMode="auto">
          <a:xfrm rot="-5400000">
            <a:off x="3602563" y="4398624"/>
            <a:ext cx="1390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chemeClr val="bg2"/>
                </a:solidFill>
              </a:rPr>
              <a:t>Row select</a:t>
            </a:r>
          </a:p>
        </p:txBody>
      </p:sp>
      <p:sp>
        <p:nvSpPr>
          <p:cNvPr id="45137" name="Line 81"/>
          <p:cNvSpPr>
            <a:spLocks noChangeShapeType="1"/>
          </p:cNvSpPr>
          <p:nvPr/>
        </p:nvSpPr>
        <p:spPr bwMode="auto">
          <a:xfrm>
            <a:off x="6781800" y="24384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38" name="Line 82"/>
          <p:cNvSpPr>
            <a:spLocks noChangeShapeType="1"/>
          </p:cNvSpPr>
          <p:nvPr/>
        </p:nvSpPr>
        <p:spPr bwMode="auto">
          <a:xfrm>
            <a:off x="7239000" y="24384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39" name="Line 83"/>
          <p:cNvSpPr>
            <a:spLocks noChangeShapeType="1"/>
          </p:cNvSpPr>
          <p:nvPr/>
        </p:nvSpPr>
        <p:spPr bwMode="auto">
          <a:xfrm>
            <a:off x="7696200" y="24384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40" name="Line 84"/>
          <p:cNvSpPr>
            <a:spLocks noChangeShapeType="1"/>
          </p:cNvSpPr>
          <p:nvPr/>
        </p:nvSpPr>
        <p:spPr bwMode="auto">
          <a:xfrm>
            <a:off x="8153400" y="24384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5141" name="Text Box 85"/>
          <p:cNvSpPr txBox="1">
            <a:spLocks noChangeArrowheads="1"/>
          </p:cNvSpPr>
          <p:nvPr/>
        </p:nvSpPr>
        <p:spPr bwMode="auto">
          <a:xfrm>
            <a:off x="1828801" y="333376"/>
            <a:ext cx="39901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FFFF27"/>
                </a:solidFill>
              </a:rPr>
              <a:t>How an S-Box works</a:t>
            </a:r>
          </a:p>
        </p:txBody>
      </p:sp>
      <p:grpSp>
        <p:nvGrpSpPr>
          <p:cNvPr id="4" name="Group 3"/>
          <p:cNvGrpSpPr/>
          <p:nvPr/>
        </p:nvGrpSpPr>
        <p:grpSpPr>
          <a:xfrm>
            <a:off x="5550626" y="3445073"/>
            <a:ext cx="3738794" cy="447305"/>
            <a:chOff x="8178022" y="3287984"/>
            <a:chExt cx="3738794" cy="447305"/>
          </a:xfrm>
        </p:grpSpPr>
        <p:grpSp>
          <p:nvGrpSpPr>
            <p:cNvPr id="3" name="Group 2"/>
            <p:cNvGrpSpPr/>
            <p:nvPr/>
          </p:nvGrpSpPr>
          <p:grpSpPr>
            <a:xfrm>
              <a:off x="8244840" y="3287984"/>
              <a:ext cx="3671976" cy="330661"/>
              <a:chOff x="8244840" y="3287984"/>
              <a:chExt cx="3671976" cy="330661"/>
            </a:xfrm>
          </p:grpSpPr>
          <p:sp>
            <p:nvSpPr>
              <p:cNvPr id="87" name="Rectangle 31"/>
              <p:cNvSpPr>
                <a:spLocks noChangeArrowheads="1"/>
              </p:cNvSpPr>
              <p:nvPr/>
            </p:nvSpPr>
            <p:spPr bwMode="auto">
              <a:xfrm>
                <a:off x="8244840" y="3297238"/>
                <a:ext cx="3671976" cy="317500"/>
              </a:xfrm>
              <a:prstGeom prst="rect">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8" name="Line 50"/>
              <p:cNvSpPr>
                <a:spLocks noChangeShapeType="1"/>
              </p:cNvSpPr>
              <p:nvPr/>
            </p:nvSpPr>
            <p:spPr bwMode="auto">
              <a:xfrm>
                <a:off x="8480188"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6" name="Line 50"/>
              <p:cNvSpPr>
                <a:spLocks noChangeShapeType="1"/>
              </p:cNvSpPr>
              <p:nvPr/>
            </p:nvSpPr>
            <p:spPr bwMode="auto">
              <a:xfrm>
                <a:off x="87066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7" name="Line 50"/>
              <p:cNvSpPr>
                <a:spLocks noChangeShapeType="1"/>
              </p:cNvSpPr>
              <p:nvPr/>
            </p:nvSpPr>
            <p:spPr bwMode="auto">
              <a:xfrm>
                <a:off x="8950451" y="3296013"/>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8" name="Line 50"/>
              <p:cNvSpPr>
                <a:spLocks noChangeShapeType="1"/>
              </p:cNvSpPr>
              <p:nvPr/>
            </p:nvSpPr>
            <p:spPr bwMode="auto">
              <a:xfrm>
                <a:off x="917012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9" name="Line 50"/>
              <p:cNvSpPr>
                <a:spLocks noChangeShapeType="1"/>
              </p:cNvSpPr>
              <p:nvPr/>
            </p:nvSpPr>
            <p:spPr bwMode="auto">
              <a:xfrm>
                <a:off x="9392627" y="3300231"/>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0" name="Line 50"/>
              <p:cNvSpPr>
                <a:spLocks noChangeShapeType="1"/>
              </p:cNvSpPr>
              <p:nvPr/>
            </p:nvSpPr>
            <p:spPr bwMode="auto">
              <a:xfrm>
                <a:off x="9625623" y="329528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1" name="Line 50"/>
              <p:cNvSpPr>
                <a:spLocks noChangeShapeType="1"/>
              </p:cNvSpPr>
              <p:nvPr/>
            </p:nvSpPr>
            <p:spPr bwMode="auto">
              <a:xfrm>
                <a:off x="9860025"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2" name="Line 50"/>
              <p:cNvSpPr>
                <a:spLocks noChangeShapeType="1"/>
              </p:cNvSpPr>
              <p:nvPr/>
            </p:nvSpPr>
            <p:spPr bwMode="auto">
              <a:xfrm>
                <a:off x="10080828" y="329986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3" name="Line 50"/>
              <p:cNvSpPr>
                <a:spLocks noChangeShapeType="1"/>
              </p:cNvSpPr>
              <p:nvPr/>
            </p:nvSpPr>
            <p:spPr bwMode="auto">
              <a:xfrm>
                <a:off x="10291828" y="329528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4" name="Line 50"/>
              <p:cNvSpPr>
                <a:spLocks noChangeShapeType="1"/>
              </p:cNvSpPr>
              <p:nvPr/>
            </p:nvSpPr>
            <p:spPr bwMode="auto">
              <a:xfrm>
                <a:off x="10506382" y="328991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5" name="Line 50"/>
              <p:cNvSpPr>
                <a:spLocks noChangeShapeType="1"/>
              </p:cNvSpPr>
              <p:nvPr/>
            </p:nvSpPr>
            <p:spPr bwMode="auto">
              <a:xfrm>
                <a:off x="10728450" y="328798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6" name="Line 50"/>
              <p:cNvSpPr>
                <a:spLocks noChangeShapeType="1"/>
              </p:cNvSpPr>
              <p:nvPr/>
            </p:nvSpPr>
            <p:spPr bwMode="auto">
              <a:xfrm>
                <a:off x="109418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7" name="Line 50"/>
              <p:cNvSpPr>
                <a:spLocks noChangeShapeType="1"/>
              </p:cNvSpPr>
              <p:nvPr/>
            </p:nvSpPr>
            <p:spPr bwMode="auto">
              <a:xfrm>
                <a:off x="1119673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8" name="Line 50"/>
              <p:cNvSpPr>
                <a:spLocks noChangeShapeType="1"/>
              </p:cNvSpPr>
              <p:nvPr/>
            </p:nvSpPr>
            <p:spPr bwMode="auto">
              <a:xfrm>
                <a:off x="11412760" y="329986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19" name="Line 50"/>
              <p:cNvSpPr>
                <a:spLocks noChangeShapeType="1"/>
              </p:cNvSpPr>
              <p:nvPr/>
            </p:nvSpPr>
            <p:spPr bwMode="auto">
              <a:xfrm>
                <a:off x="11667973"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89" name="Text Box 40"/>
            <p:cNvSpPr txBox="1">
              <a:spLocks noChangeArrowheads="1"/>
            </p:cNvSpPr>
            <p:nvPr/>
          </p:nvSpPr>
          <p:spPr bwMode="auto">
            <a:xfrm>
              <a:off x="8178022" y="3335179"/>
              <a:ext cx="37387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0000"/>
                  </a:solidFill>
                </a:rPr>
                <a:t>14    4   13    1    2    15   11   8    3   10    6   12    5     9     0    7</a:t>
              </a:r>
            </a:p>
            <a:p>
              <a:endParaRPr lang="en-US" sz="1000" b="1" dirty="0">
                <a:solidFill>
                  <a:srgbClr val="FF0000"/>
                </a:solidFill>
              </a:endParaRPr>
            </a:p>
          </p:txBody>
        </p:sp>
      </p:grpSp>
      <p:grpSp>
        <p:nvGrpSpPr>
          <p:cNvPr id="123" name="Group 122"/>
          <p:cNvGrpSpPr/>
          <p:nvPr/>
        </p:nvGrpSpPr>
        <p:grpSpPr>
          <a:xfrm>
            <a:off x="5540124" y="4086348"/>
            <a:ext cx="3738794" cy="601193"/>
            <a:chOff x="8178022" y="3287984"/>
            <a:chExt cx="3738794" cy="601193"/>
          </a:xfrm>
        </p:grpSpPr>
        <p:grpSp>
          <p:nvGrpSpPr>
            <p:cNvPr id="124" name="Group 123"/>
            <p:cNvGrpSpPr/>
            <p:nvPr/>
          </p:nvGrpSpPr>
          <p:grpSpPr>
            <a:xfrm>
              <a:off x="8244840" y="3287984"/>
              <a:ext cx="3671976" cy="330661"/>
              <a:chOff x="8244840" y="3287984"/>
              <a:chExt cx="3671976" cy="330661"/>
            </a:xfrm>
          </p:grpSpPr>
          <p:sp>
            <p:nvSpPr>
              <p:cNvPr id="126" name="Rectangle 31"/>
              <p:cNvSpPr>
                <a:spLocks noChangeArrowheads="1"/>
              </p:cNvSpPr>
              <p:nvPr/>
            </p:nvSpPr>
            <p:spPr bwMode="auto">
              <a:xfrm>
                <a:off x="8244840" y="3297238"/>
                <a:ext cx="3671976" cy="317500"/>
              </a:xfrm>
              <a:prstGeom prst="rect">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27" name="Line 50"/>
              <p:cNvSpPr>
                <a:spLocks noChangeShapeType="1"/>
              </p:cNvSpPr>
              <p:nvPr/>
            </p:nvSpPr>
            <p:spPr bwMode="auto">
              <a:xfrm>
                <a:off x="8480188"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28" name="Line 50"/>
              <p:cNvSpPr>
                <a:spLocks noChangeShapeType="1"/>
              </p:cNvSpPr>
              <p:nvPr/>
            </p:nvSpPr>
            <p:spPr bwMode="auto">
              <a:xfrm>
                <a:off x="87066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29" name="Line 50"/>
              <p:cNvSpPr>
                <a:spLocks noChangeShapeType="1"/>
              </p:cNvSpPr>
              <p:nvPr/>
            </p:nvSpPr>
            <p:spPr bwMode="auto">
              <a:xfrm>
                <a:off x="8950451" y="3296013"/>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0" name="Line 50"/>
              <p:cNvSpPr>
                <a:spLocks noChangeShapeType="1"/>
              </p:cNvSpPr>
              <p:nvPr/>
            </p:nvSpPr>
            <p:spPr bwMode="auto">
              <a:xfrm>
                <a:off x="917012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1" name="Line 50"/>
              <p:cNvSpPr>
                <a:spLocks noChangeShapeType="1"/>
              </p:cNvSpPr>
              <p:nvPr/>
            </p:nvSpPr>
            <p:spPr bwMode="auto">
              <a:xfrm>
                <a:off x="9392627" y="3300231"/>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2" name="Line 50"/>
              <p:cNvSpPr>
                <a:spLocks noChangeShapeType="1"/>
              </p:cNvSpPr>
              <p:nvPr/>
            </p:nvSpPr>
            <p:spPr bwMode="auto">
              <a:xfrm>
                <a:off x="9625623" y="329528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3" name="Line 50"/>
              <p:cNvSpPr>
                <a:spLocks noChangeShapeType="1"/>
              </p:cNvSpPr>
              <p:nvPr/>
            </p:nvSpPr>
            <p:spPr bwMode="auto">
              <a:xfrm>
                <a:off x="9860025"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4" name="Line 50"/>
              <p:cNvSpPr>
                <a:spLocks noChangeShapeType="1"/>
              </p:cNvSpPr>
              <p:nvPr/>
            </p:nvSpPr>
            <p:spPr bwMode="auto">
              <a:xfrm>
                <a:off x="10080828" y="329986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5" name="Line 50"/>
              <p:cNvSpPr>
                <a:spLocks noChangeShapeType="1"/>
              </p:cNvSpPr>
              <p:nvPr/>
            </p:nvSpPr>
            <p:spPr bwMode="auto">
              <a:xfrm>
                <a:off x="10291828" y="329528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6" name="Line 50"/>
              <p:cNvSpPr>
                <a:spLocks noChangeShapeType="1"/>
              </p:cNvSpPr>
              <p:nvPr/>
            </p:nvSpPr>
            <p:spPr bwMode="auto">
              <a:xfrm>
                <a:off x="10506382" y="328991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7" name="Line 50"/>
              <p:cNvSpPr>
                <a:spLocks noChangeShapeType="1"/>
              </p:cNvSpPr>
              <p:nvPr/>
            </p:nvSpPr>
            <p:spPr bwMode="auto">
              <a:xfrm>
                <a:off x="10728450" y="328798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8" name="Line 50"/>
              <p:cNvSpPr>
                <a:spLocks noChangeShapeType="1"/>
              </p:cNvSpPr>
              <p:nvPr/>
            </p:nvSpPr>
            <p:spPr bwMode="auto">
              <a:xfrm>
                <a:off x="109418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39" name="Line 50"/>
              <p:cNvSpPr>
                <a:spLocks noChangeShapeType="1"/>
              </p:cNvSpPr>
              <p:nvPr/>
            </p:nvSpPr>
            <p:spPr bwMode="auto">
              <a:xfrm>
                <a:off x="1119673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0" name="Line 50"/>
              <p:cNvSpPr>
                <a:spLocks noChangeShapeType="1"/>
              </p:cNvSpPr>
              <p:nvPr/>
            </p:nvSpPr>
            <p:spPr bwMode="auto">
              <a:xfrm>
                <a:off x="11412760" y="329986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1" name="Line 50"/>
              <p:cNvSpPr>
                <a:spLocks noChangeShapeType="1"/>
              </p:cNvSpPr>
              <p:nvPr/>
            </p:nvSpPr>
            <p:spPr bwMode="auto">
              <a:xfrm>
                <a:off x="11667973"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125" name="Text Box 40"/>
            <p:cNvSpPr txBox="1">
              <a:spLocks noChangeArrowheads="1"/>
            </p:cNvSpPr>
            <p:nvPr/>
          </p:nvSpPr>
          <p:spPr bwMode="auto">
            <a:xfrm>
              <a:off x="8178022" y="3335179"/>
              <a:ext cx="3738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0000"/>
                  </a:solidFill>
                </a:rPr>
                <a:t>0    15    7     4   14    2   13    1   10   6   12   11   9     5     3     8</a:t>
              </a:r>
            </a:p>
            <a:p>
              <a:endParaRPr lang="en-US" sz="1000" b="1" dirty="0">
                <a:solidFill>
                  <a:srgbClr val="FF0000"/>
                </a:solidFill>
              </a:endParaRPr>
            </a:p>
            <a:p>
              <a:endParaRPr lang="en-US" sz="1000" b="1" dirty="0">
                <a:solidFill>
                  <a:srgbClr val="FF0000"/>
                </a:solidFill>
              </a:endParaRPr>
            </a:p>
          </p:txBody>
        </p:sp>
      </p:grpSp>
      <p:grpSp>
        <p:nvGrpSpPr>
          <p:cNvPr id="142" name="Group 141"/>
          <p:cNvGrpSpPr/>
          <p:nvPr/>
        </p:nvGrpSpPr>
        <p:grpSpPr>
          <a:xfrm>
            <a:off x="5541917" y="4772148"/>
            <a:ext cx="3738794" cy="601193"/>
            <a:chOff x="8178022" y="3287984"/>
            <a:chExt cx="3738794" cy="601193"/>
          </a:xfrm>
        </p:grpSpPr>
        <p:grpSp>
          <p:nvGrpSpPr>
            <p:cNvPr id="143" name="Group 142"/>
            <p:cNvGrpSpPr/>
            <p:nvPr/>
          </p:nvGrpSpPr>
          <p:grpSpPr>
            <a:xfrm>
              <a:off x="8244840" y="3287984"/>
              <a:ext cx="3671976" cy="330661"/>
              <a:chOff x="8244840" y="3287984"/>
              <a:chExt cx="3671976" cy="330661"/>
            </a:xfrm>
          </p:grpSpPr>
          <p:sp>
            <p:nvSpPr>
              <p:cNvPr id="145" name="Rectangle 31"/>
              <p:cNvSpPr>
                <a:spLocks noChangeArrowheads="1"/>
              </p:cNvSpPr>
              <p:nvPr/>
            </p:nvSpPr>
            <p:spPr bwMode="auto">
              <a:xfrm>
                <a:off x="8244840" y="3297238"/>
                <a:ext cx="3671976" cy="317500"/>
              </a:xfrm>
              <a:prstGeom prst="rect">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46" name="Line 50"/>
              <p:cNvSpPr>
                <a:spLocks noChangeShapeType="1"/>
              </p:cNvSpPr>
              <p:nvPr/>
            </p:nvSpPr>
            <p:spPr bwMode="auto">
              <a:xfrm>
                <a:off x="8480188"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7" name="Line 50"/>
              <p:cNvSpPr>
                <a:spLocks noChangeShapeType="1"/>
              </p:cNvSpPr>
              <p:nvPr/>
            </p:nvSpPr>
            <p:spPr bwMode="auto">
              <a:xfrm>
                <a:off x="87066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8" name="Line 50"/>
              <p:cNvSpPr>
                <a:spLocks noChangeShapeType="1"/>
              </p:cNvSpPr>
              <p:nvPr/>
            </p:nvSpPr>
            <p:spPr bwMode="auto">
              <a:xfrm>
                <a:off x="8950451" y="3296013"/>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49" name="Line 50"/>
              <p:cNvSpPr>
                <a:spLocks noChangeShapeType="1"/>
              </p:cNvSpPr>
              <p:nvPr/>
            </p:nvSpPr>
            <p:spPr bwMode="auto">
              <a:xfrm>
                <a:off x="917012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0" name="Line 50"/>
              <p:cNvSpPr>
                <a:spLocks noChangeShapeType="1"/>
              </p:cNvSpPr>
              <p:nvPr/>
            </p:nvSpPr>
            <p:spPr bwMode="auto">
              <a:xfrm>
                <a:off x="9392627" y="3300231"/>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1" name="Line 50"/>
              <p:cNvSpPr>
                <a:spLocks noChangeShapeType="1"/>
              </p:cNvSpPr>
              <p:nvPr/>
            </p:nvSpPr>
            <p:spPr bwMode="auto">
              <a:xfrm>
                <a:off x="9625623" y="329528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2" name="Line 50"/>
              <p:cNvSpPr>
                <a:spLocks noChangeShapeType="1"/>
              </p:cNvSpPr>
              <p:nvPr/>
            </p:nvSpPr>
            <p:spPr bwMode="auto">
              <a:xfrm>
                <a:off x="9860025"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3" name="Line 50"/>
              <p:cNvSpPr>
                <a:spLocks noChangeShapeType="1"/>
              </p:cNvSpPr>
              <p:nvPr/>
            </p:nvSpPr>
            <p:spPr bwMode="auto">
              <a:xfrm>
                <a:off x="10080828" y="329986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4" name="Line 50"/>
              <p:cNvSpPr>
                <a:spLocks noChangeShapeType="1"/>
              </p:cNvSpPr>
              <p:nvPr/>
            </p:nvSpPr>
            <p:spPr bwMode="auto">
              <a:xfrm>
                <a:off x="10291828" y="329528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5" name="Line 50"/>
              <p:cNvSpPr>
                <a:spLocks noChangeShapeType="1"/>
              </p:cNvSpPr>
              <p:nvPr/>
            </p:nvSpPr>
            <p:spPr bwMode="auto">
              <a:xfrm>
                <a:off x="10506382" y="328991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6" name="Line 50"/>
              <p:cNvSpPr>
                <a:spLocks noChangeShapeType="1"/>
              </p:cNvSpPr>
              <p:nvPr/>
            </p:nvSpPr>
            <p:spPr bwMode="auto">
              <a:xfrm>
                <a:off x="10728450" y="328798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7" name="Line 50"/>
              <p:cNvSpPr>
                <a:spLocks noChangeShapeType="1"/>
              </p:cNvSpPr>
              <p:nvPr/>
            </p:nvSpPr>
            <p:spPr bwMode="auto">
              <a:xfrm>
                <a:off x="109418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8" name="Line 50"/>
              <p:cNvSpPr>
                <a:spLocks noChangeShapeType="1"/>
              </p:cNvSpPr>
              <p:nvPr/>
            </p:nvSpPr>
            <p:spPr bwMode="auto">
              <a:xfrm>
                <a:off x="1119673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59" name="Line 50"/>
              <p:cNvSpPr>
                <a:spLocks noChangeShapeType="1"/>
              </p:cNvSpPr>
              <p:nvPr/>
            </p:nvSpPr>
            <p:spPr bwMode="auto">
              <a:xfrm>
                <a:off x="11412760" y="329986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0" name="Line 50"/>
              <p:cNvSpPr>
                <a:spLocks noChangeShapeType="1"/>
              </p:cNvSpPr>
              <p:nvPr/>
            </p:nvSpPr>
            <p:spPr bwMode="auto">
              <a:xfrm>
                <a:off x="11667973"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144" name="Text Box 40"/>
            <p:cNvSpPr txBox="1">
              <a:spLocks noChangeArrowheads="1"/>
            </p:cNvSpPr>
            <p:nvPr/>
          </p:nvSpPr>
          <p:spPr bwMode="auto">
            <a:xfrm>
              <a:off x="8178022" y="3335179"/>
              <a:ext cx="3738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0000"/>
                  </a:solidFill>
                </a:rPr>
                <a:t>4     1    14    8   13    6     2    11 15  12    9     7    3    10    5    0</a:t>
              </a:r>
            </a:p>
            <a:p>
              <a:endParaRPr lang="en-US" sz="1000" b="1" dirty="0">
                <a:solidFill>
                  <a:srgbClr val="FF0000"/>
                </a:solidFill>
              </a:endParaRPr>
            </a:p>
            <a:p>
              <a:endParaRPr lang="en-US" sz="1000" b="1" dirty="0">
                <a:solidFill>
                  <a:srgbClr val="FF0000"/>
                </a:solidFill>
              </a:endParaRPr>
            </a:p>
          </p:txBody>
        </p:sp>
      </p:grpSp>
      <p:grpSp>
        <p:nvGrpSpPr>
          <p:cNvPr id="161" name="Group 160"/>
          <p:cNvGrpSpPr/>
          <p:nvPr/>
        </p:nvGrpSpPr>
        <p:grpSpPr>
          <a:xfrm>
            <a:off x="5557909" y="5492430"/>
            <a:ext cx="3738794" cy="601193"/>
            <a:chOff x="8178022" y="3287984"/>
            <a:chExt cx="3738794" cy="601193"/>
          </a:xfrm>
        </p:grpSpPr>
        <p:grpSp>
          <p:nvGrpSpPr>
            <p:cNvPr id="162" name="Group 161"/>
            <p:cNvGrpSpPr/>
            <p:nvPr/>
          </p:nvGrpSpPr>
          <p:grpSpPr>
            <a:xfrm>
              <a:off x="8244840" y="3287984"/>
              <a:ext cx="3671976" cy="330661"/>
              <a:chOff x="8244840" y="3287984"/>
              <a:chExt cx="3671976" cy="330661"/>
            </a:xfrm>
          </p:grpSpPr>
          <p:sp>
            <p:nvSpPr>
              <p:cNvPr id="164" name="Rectangle 31"/>
              <p:cNvSpPr>
                <a:spLocks noChangeArrowheads="1"/>
              </p:cNvSpPr>
              <p:nvPr/>
            </p:nvSpPr>
            <p:spPr bwMode="auto">
              <a:xfrm>
                <a:off x="8244840" y="3297238"/>
                <a:ext cx="3671976" cy="317500"/>
              </a:xfrm>
              <a:prstGeom prst="rect">
                <a:avLst/>
              </a:prstGeom>
              <a:solidFill>
                <a:schemeClr val="accent1"/>
              </a:solidFill>
              <a:ln w="254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65" name="Line 50"/>
              <p:cNvSpPr>
                <a:spLocks noChangeShapeType="1"/>
              </p:cNvSpPr>
              <p:nvPr/>
            </p:nvSpPr>
            <p:spPr bwMode="auto">
              <a:xfrm>
                <a:off x="8480188"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6" name="Line 50"/>
              <p:cNvSpPr>
                <a:spLocks noChangeShapeType="1"/>
              </p:cNvSpPr>
              <p:nvPr/>
            </p:nvSpPr>
            <p:spPr bwMode="auto">
              <a:xfrm>
                <a:off x="87066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7" name="Line 50"/>
              <p:cNvSpPr>
                <a:spLocks noChangeShapeType="1"/>
              </p:cNvSpPr>
              <p:nvPr/>
            </p:nvSpPr>
            <p:spPr bwMode="auto">
              <a:xfrm>
                <a:off x="8950451" y="3296013"/>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8" name="Line 50"/>
              <p:cNvSpPr>
                <a:spLocks noChangeShapeType="1"/>
              </p:cNvSpPr>
              <p:nvPr/>
            </p:nvSpPr>
            <p:spPr bwMode="auto">
              <a:xfrm>
                <a:off x="917012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69" name="Line 50"/>
              <p:cNvSpPr>
                <a:spLocks noChangeShapeType="1"/>
              </p:cNvSpPr>
              <p:nvPr/>
            </p:nvSpPr>
            <p:spPr bwMode="auto">
              <a:xfrm>
                <a:off x="9392627" y="3300231"/>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0" name="Line 50"/>
              <p:cNvSpPr>
                <a:spLocks noChangeShapeType="1"/>
              </p:cNvSpPr>
              <p:nvPr/>
            </p:nvSpPr>
            <p:spPr bwMode="auto">
              <a:xfrm>
                <a:off x="9625623" y="329528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1" name="Line 50"/>
              <p:cNvSpPr>
                <a:spLocks noChangeShapeType="1"/>
              </p:cNvSpPr>
              <p:nvPr/>
            </p:nvSpPr>
            <p:spPr bwMode="auto">
              <a:xfrm>
                <a:off x="9860025"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2" name="Line 50"/>
              <p:cNvSpPr>
                <a:spLocks noChangeShapeType="1"/>
              </p:cNvSpPr>
              <p:nvPr/>
            </p:nvSpPr>
            <p:spPr bwMode="auto">
              <a:xfrm>
                <a:off x="10080828" y="3299867"/>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3" name="Line 50"/>
              <p:cNvSpPr>
                <a:spLocks noChangeShapeType="1"/>
              </p:cNvSpPr>
              <p:nvPr/>
            </p:nvSpPr>
            <p:spPr bwMode="auto">
              <a:xfrm>
                <a:off x="10291828" y="329528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4" name="Line 50"/>
              <p:cNvSpPr>
                <a:spLocks noChangeShapeType="1"/>
              </p:cNvSpPr>
              <p:nvPr/>
            </p:nvSpPr>
            <p:spPr bwMode="auto">
              <a:xfrm>
                <a:off x="10506382" y="328991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5" name="Line 50"/>
              <p:cNvSpPr>
                <a:spLocks noChangeShapeType="1"/>
              </p:cNvSpPr>
              <p:nvPr/>
            </p:nvSpPr>
            <p:spPr bwMode="auto">
              <a:xfrm>
                <a:off x="10728450" y="328798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6" name="Line 50"/>
              <p:cNvSpPr>
                <a:spLocks noChangeShapeType="1"/>
              </p:cNvSpPr>
              <p:nvPr/>
            </p:nvSpPr>
            <p:spPr bwMode="auto">
              <a:xfrm>
                <a:off x="10941810"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7" name="Line 50"/>
              <p:cNvSpPr>
                <a:spLocks noChangeShapeType="1"/>
              </p:cNvSpPr>
              <p:nvPr/>
            </p:nvSpPr>
            <p:spPr bwMode="auto">
              <a:xfrm>
                <a:off x="11196736" y="3303224"/>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8" name="Line 50"/>
              <p:cNvSpPr>
                <a:spLocks noChangeShapeType="1"/>
              </p:cNvSpPr>
              <p:nvPr/>
            </p:nvSpPr>
            <p:spPr bwMode="auto">
              <a:xfrm>
                <a:off x="11412760" y="3299866"/>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79" name="Line 50"/>
              <p:cNvSpPr>
                <a:spLocks noChangeShapeType="1"/>
              </p:cNvSpPr>
              <p:nvPr/>
            </p:nvSpPr>
            <p:spPr bwMode="auto">
              <a:xfrm>
                <a:off x="11667973" y="3307132"/>
                <a:ext cx="0" cy="311513"/>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163" name="Text Box 40"/>
            <p:cNvSpPr txBox="1">
              <a:spLocks noChangeArrowheads="1"/>
            </p:cNvSpPr>
            <p:nvPr/>
          </p:nvSpPr>
          <p:spPr bwMode="auto">
            <a:xfrm>
              <a:off x="8178022" y="3335179"/>
              <a:ext cx="37387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0000"/>
                  </a:solidFill>
                </a:rPr>
                <a:t>15  12    8     2    4     9     1    7    5   11    3   14  10    0     6   13</a:t>
              </a:r>
            </a:p>
            <a:p>
              <a:endParaRPr lang="en-US" sz="1000" b="1" dirty="0">
                <a:solidFill>
                  <a:srgbClr val="FF0000"/>
                </a:solidFill>
              </a:endParaRPr>
            </a:p>
            <a:p>
              <a:endParaRPr lang="en-US" sz="1000" b="1" dirty="0">
                <a:solidFill>
                  <a:srgbClr val="FF0000"/>
                </a:solidFill>
              </a:endParaRPr>
            </a:p>
          </p:txBody>
        </p:sp>
      </p:grpSp>
      <p:sp>
        <p:nvSpPr>
          <p:cNvPr id="180" name="Text Box 80"/>
          <p:cNvSpPr txBox="1">
            <a:spLocks noChangeArrowheads="1"/>
          </p:cNvSpPr>
          <p:nvPr/>
        </p:nvSpPr>
        <p:spPr bwMode="auto">
          <a:xfrm>
            <a:off x="6520959" y="914400"/>
            <a:ext cx="1936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rgbClr val="FFFF00"/>
                </a:solidFill>
              </a:rPr>
              <a:t>Column select</a:t>
            </a:r>
          </a:p>
        </p:txBody>
      </p:sp>
      <p:sp>
        <p:nvSpPr>
          <p:cNvPr id="5" name="Right Brace 4"/>
          <p:cNvSpPr/>
          <p:nvPr/>
        </p:nvSpPr>
        <p:spPr>
          <a:xfrm rot="5400000">
            <a:off x="7359504" y="500547"/>
            <a:ext cx="260656" cy="174210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E"/>
          </a:p>
        </p:txBody>
      </p:sp>
      <p:sp>
        <p:nvSpPr>
          <p:cNvPr id="183" name="Text Box 40"/>
          <p:cNvSpPr txBox="1">
            <a:spLocks noChangeArrowheads="1"/>
          </p:cNvSpPr>
          <p:nvPr/>
        </p:nvSpPr>
        <p:spPr bwMode="auto">
          <a:xfrm>
            <a:off x="5137009" y="3130862"/>
            <a:ext cx="42058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dirty="0">
                <a:solidFill>
                  <a:srgbClr val="FFFF00"/>
                </a:solidFill>
              </a:rPr>
              <a:t>            0     1     2     3    4     5     6    7    8    9   10   11  12   13   14  15</a:t>
            </a:r>
          </a:p>
        </p:txBody>
      </p:sp>
      <p:sp>
        <p:nvSpPr>
          <p:cNvPr id="184" name="Text Box 40"/>
          <p:cNvSpPr txBox="1">
            <a:spLocks noChangeArrowheads="1"/>
          </p:cNvSpPr>
          <p:nvPr/>
        </p:nvSpPr>
        <p:spPr bwMode="auto">
          <a:xfrm>
            <a:off x="5239403" y="3375730"/>
            <a:ext cx="369332"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nchor="ctr" anchorCtr="0">
            <a:spAutoFit/>
          </a:bodyPr>
          <a:lstStyle/>
          <a:p>
            <a:r>
              <a:rPr lang="en-US" sz="1200" b="1" dirty="0">
                <a:solidFill>
                  <a:srgbClr val="FFFF00"/>
                </a:solidFill>
              </a:rPr>
              <a:t>0              </a:t>
            </a:r>
          </a:p>
          <a:p>
            <a:endParaRPr lang="en-US" sz="1200" b="1" dirty="0">
              <a:solidFill>
                <a:srgbClr val="FFFF00"/>
              </a:solidFill>
            </a:endParaRPr>
          </a:p>
          <a:p>
            <a:endParaRPr lang="en-US" sz="1200" b="1" dirty="0">
              <a:solidFill>
                <a:srgbClr val="FFFF00"/>
              </a:solidFill>
            </a:endParaRPr>
          </a:p>
          <a:p>
            <a:endParaRPr lang="en-US" sz="1200" b="1" dirty="0">
              <a:solidFill>
                <a:srgbClr val="FFFF00"/>
              </a:solidFill>
            </a:endParaRPr>
          </a:p>
          <a:p>
            <a:r>
              <a:rPr lang="en-US" sz="1200" b="1" dirty="0">
                <a:solidFill>
                  <a:srgbClr val="FFFF00"/>
                </a:solidFill>
              </a:rPr>
              <a:t>1             </a:t>
            </a:r>
          </a:p>
          <a:p>
            <a:endParaRPr lang="en-US" sz="1200" b="1" dirty="0">
              <a:solidFill>
                <a:srgbClr val="FFFF00"/>
              </a:solidFill>
            </a:endParaRPr>
          </a:p>
          <a:p>
            <a:endParaRPr lang="en-US" sz="1200" b="1" dirty="0">
              <a:solidFill>
                <a:srgbClr val="FFFF00"/>
              </a:solidFill>
            </a:endParaRPr>
          </a:p>
          <a:p>
            <a:endParaRPr lang="en-US" sz="1200" b="1" dirty="0">
              <a:solidFill>
                <a:srgbClr val="FFFF00"/>
              </a:solidFill>
            </a:endParaRPr>
          </a:p>
          <a:p>
            <a:r>
              <a:rPr lang="en-US" sz="1200" b="1" dirty="0">
                <a:solidFill>
                  <a:srgbClr val="FFFF00"/>
                </a:solidFill>
              </a:rPr>
              <a:t>2</a:t>
            </a:r>
          </a:p>
          <a:p>
            <a:endParaRPr lang="en-US" sz="1200" b="1" dirty="0">
              <a:solidFill>
                <a:srgbClr val="FFFF00"/>
              </a:solidFill>
            </a:endParaRPr>
          </a:p>
          <a:p>
            <a:endParaRPr lang="en-US" sz="1200" b="1" dirty="0">
              <a:solidFill>
                <a:srgbClr val="FFFF00"/>
              </a:solidFill>
            </a:endParaRPr>
          </a:p>
          <a:p>
            <a:r>
              <a:rPr lang="en-US" sz="1200" b="1" dirty="0">
                <a:solidFill>
                  <a:srgbClr val="FFFF00"/>
                </a:solidFill>
              </a:rPr>
              <a:t>                       3</a:t>
            </a:r>
          </a:p>
        </p:txBody>
      </p:sp>
      <p:pic>
        <p:nvPicPr>
          <p:cNvPr id="182" name="Picture 2" descr="Q:\maamir\lecturefigers\crypto6.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495139" y="420458"/>
            <a:ext cx="3638550" cy="6096000"/>
          </a:xfrm>
          <a:prstGeom prst="rect">
            <a:avLst/>
          </a:prstGeom>
          <a:solidFill>
            <a:schemeClr val="bg1"/>
          </a:solidFill>
          <a:ln w="38100">
            <a:solidFill>
              <a:srgbClr val="FFFF00"/>
            </a:solidFill>
          </a:ln>
        </p:spPr>
      </p:pic>
    </p:spTree>
    <p:extLst>
      <p:ext uri="{BB962C8B-B14F-4D97-AF65-F5344CB8AC3E}">
        <p14:creationId xmlns:p14="http://schemas.microsoft.com/office/powerpoint/2010/main" val="19719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Line 2"/>
          <p:cNvSpPr>
            <a:spLocks noChangeShapeType="1"/>
          </p:cNvSpPr>
          <p:nvPr/>
        </p:nvSpPr>
        <p:spPr bwMode="auto">
          <a:xfrm>
            <a:off x="2057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3" name="Line 3"/>
          <p:cNvSpPr>
            <a:spLocks noChangeShapeType="1"/>
          </p:cNvSpPr>
          <p:nvPr/>
        </p:nvSpPr>
        <p:spPr bwMode="auto">
          <a:xfrm>
            <a:off x="2209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4" name="Line 4"/>
          <p:cNvSpPr>
            <a:spLocks noChangeShapeType="1"/>
          </p:cNvSpPr>
          <p:nvPr/>
        </p:nvSpPr>
        <p:spPr bwMode="auto">
          <a:xfrm>
            <a:off x="2362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5" name="Line 5"/>
          <p:cNvSpPr>
            <a:spLocks noChangeShapeType="1"/>
          </p:cNvSpPr>
          <p:nvPr/>
        </p:nvSpPr>
        <p:spPr bwMode="auto">
          <a:xfrm>
            <a:off x="2514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6" name="Line 6"/>
          <p:cNvSpPr>
            <a:spLocks noChangeShapeType="1"/>
          </p:cNvSpPr>
          <p:nvPr/>
        </p:nvSpPr>
        <p:spPr bwMode="auto">
          <a:xfrm>
            <a:off x="3124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7" name="Line 7"/>
          <p:cNvSpPr>
            <a:spLocks noChangeShapeType="1"/>
          </p:cNvSpPr>
          <p:nvPr/>
        </p:nvSpPr>
        <p:spPr bwMode="auto">
          <a:xfrm>
            <a:off x="3276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8" name="Line 8"/>
          <p:cNvSpPr>
            <a:spLocks noChangeShapeType="1"/>
          </p:cNvSpPr>
          <p:nvPr/>
        </p:nvSpPr>
        <p:spPr bwMode="auto">
          <a:xfrm>
            <a:off x="3429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9" name="Line 9"/>
          <p:cNvSpPr>
            <a:spLocks noChangeShapeType="1"/>
          </p:cNvSpPr>
          <p:nvPr/>
        </p:nvSpPr>
        <p:spPr bwMode="auto">
          <a:xfrm>
            <a:off x="3581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0" name="Line 10"/>
          <p:cNvSpPr>
            <a:spLocks noChangeShapeType="1"/>
          </p:cNvSpPr>
          <p:nvPr/>
        </p:nvSpPr>
        <p:spPr bwMode="auto">
          <a:xfrm>
            <a:off x="4191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1" name="Line 11"/>
          <p:cNvSpPr>
            <a:spLocks noChangeShapeType="1"/>
          </p:cNvSpPr>
          <p:nvPr/>
        </p:nvSpPr>
        <p:spPr bwMode="auto">
          <a:xfrm>
            <a:off x="4343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2" name="Line 12"/>
          <p:cNvSpPr>
            <a:spLocks noChangeShapeType="1"/>
          </p:cNvSpPr>
          <p:nvPr/>
        </p:nvSpPr>
        <p:spPr bwMode="auto">
          <a:xfrm>
            <a:off x="4495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3" name="Line 13"/>
          <p:cNvSpPr>
            <a:spLocks noChangeShapeType="1"/>
          </p:cNvSpPr>
          <p:nvPr/>
        </p:nvSpPr>
        <p:spPr bwMode="auto">
          <a:xfrm>
            <a:off x="4648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4" name="Line 14"/>
          <p:cNvSpPr>
            <a:spLocks noChangeShapeType="1"/>
          </p:cNvSpPr>
          <p:nvPr/>
        </p:nvSpPr>
        <p:spPr bwMode="auto">
          <a:xfrm>
            <a:off x="5257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5" name="Line 15"/>
          <p:cNvSpPr>
            <a:spLocks noChangeShapeType="1"/>
          </p:cNvSpPr>
          <p:nvPr/>
        </p:nvSpPr>
        <p:spPr bwMode="auto">
          <a:xfrm>
            <a:off x="5410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6" name="Line 16"/>
          <p:cNvSpPr>
            <a:spLocks noChangeShapeType="1"/>
          </p:cNvSpPr>
          <p:nvPr/>
        </p:nvSpPr>
        <p:spPr bwMode="auto">
          <a:xfrm>
            <a:off x="5562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7" name="Line 17"/>
          <p:cNvSpPr>
            <a:spLocks noChangeShapeType="1"/>
          </p:cNvSpPr>
          <p:nvPr/>
        </p:nvSpPr>
        <p:spPr bwMode="auto">
          <a:xfrm>
            <a:off x="5715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8" name="Line 18"/>
          <p:cNvSpPr>
            <a:spLocks noChangeShapeType="1"/>
          </p:cNvSpPr>
          <p:nvPr/>
        </p:nvSpPr>
        <p:spPr bwMode="auto">
          <a:xfrm>
            <a:off x="6324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9" name="Line 19"/>
          <p:cNvSpPr>
            <a:spLocks noChangeShapeType="1"/>
          </p:cNvSpPr>
          <p:nvPr/>
        </p:nvSpPr>
        <p:spPr bwMode="auto">
          <a:xfrm>
            <a:off x="6477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0" name="Line 20"/>
          <p:cNvSpPr>
            <a:spLocks noChangeShapeType="1"/>
          </p:cNvSpPr>
          <p:nvPr/>
        </p:nvSpPr>
        <p:spPr bwMode="auto">
          <a:xfrm>
            <a:off x="6629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1" name="Line 21"/>
          <p:cNvSpPr>
            <a:spLocks noChangeShapeType="1"/>
          </p:cNvSpPr>
          <p:nvPr/>
        </p:nvSpPr>
        <p:spPr bwMode="auto">
          <a:xfrm>
            <a:off x="6781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2" name="Line 22"/>
          <p:cNvSpPr>
            <a:spLocks noChangeShapeType="1"/>
          </p:cNvSpPr>
          <p:nvPr/>
        </p:nvSpPr>
        <p:spPr bwMode="auto">
          <a:xfrm>
            <a:off x="7391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3" name="Line 23"/>
          <p:cNvSpPr>
            <a:spLocks noChangeShapeType="1"/>
          </p:cNvSpPr>
          <p:nvPr/>
        </p:nvSpPr>
        <p:spPr bwMode="auto">
          <a:xfrm>
            <a:off x="7543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4" name="Line 24"/>
          <p:cNvSpPr>
            <a:spLocks noChangeShapeType="1"/>
          </p:cNvSpPr>
          <p:nvPr/>
        </p:nvSpPr>
        <p:spPr bwMode="auto">
          <a:xfrm>
            <a:off x="7696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5" name="Line 25"/>
          <p:cNvSpPr>
            <a:spLocks noChangeShapeType="1"/>
          </p:cNvSpPr>
          <p:nvPr/>
        </p:nvSpPr>
        <p:spPr bwMode="auto">
          <a:xfrm>
            <a:off x="7848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6" name="Line 26"/>
          <p:cNvSpPr>
            <a:spLocks noChangeShapeType="1"/>
          </p:cNvSpPr>
          <p:nvPr/>
        </p:nvSpPr>
        <p:spPr bwMode="auto">
          <a:xfrm>
            <a:off x="8458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7" name="Line 27"/>
          <p:cNvSpPr>
            <a:spLocks noChangeShapeType="1"/>
          </p:cNvSpPr>
          <p:nvPr/>
        </p:nvSpPr>
        <p:spPr bwMode="auto">
          <a:xfrm>
            <a:off x="8610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8" name="Line 28"/>
          <p:cNvSpPr>
            <a:spLocks noChangeShapeType="1"/>
          </p:cNvSpPr>
          <p:nvPr/>
        </p:nvSpPr>
        <p:spPr bwMode="auto">
          <a:xfrm>
            <a:off x="8763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9" name="Line 29"/>
          <p:cNvSpPr>
            <a:spLocks noChangeShapeType="1"/>
          </p:cNvSpPr>
          <p:nvPr/>
        </p:nvSpPr>
        <p:spPr bwMode="auto">
          <a:xfrm>
            <a:off x="8915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0" name="Line 30"/>
          <p:cNvSpPr>
            <a:spLocks noChangeShapeType="1"/>
          </p:cNvSpPr>
          <p:nvPr/>
        </p:nvSpPr>
        <p:spPr bwMode="auto">
          <a:xfrm>
            <a:off x="9525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1" name="Line 31"/>
          <p:cNvSpPr>
            <a:spLocks noChangeShapeType="1"/>
          </p:cNvSpPr>
          <p:nvPr/>
        </p:nvSpPr>
        <p:spPr bwMode="auto">
          <a:xfrm>
            <a:off x="9677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2" name="Line 32"/>
          <p:cNvSpPr>
            <a:spLocks noChangeShapeType="1"/>
          </p:cNvSpPr>
          <p:nvPr/>
        </p:nvSpPr>
        <p:spPr bwMode="auto">
          <a:xfrm>
            <a:off x="9829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3" name="Line 33"/>
          <p:cNvSpPr>
            <a:spLocks noChangeShapeType="1"/>
          </p:cNvSpPr>
          <p:nvPr/>
        </p:nvSpPr>
        <p:spPr bwMode="auto">
          <a:xfrm>
            <a:off x="9982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4" name="Text Box 34"/>
          <p:cNvSpPr txBox="1">
            <a:spLocks noChangeArrowheads="1"/>
          </p:cNvSpPr>
          <p:nvPr/>
        </p:nvSpPr>
        <p:spPr bwMode="auto">
          <a:xfrm>
            <a:off x="19050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6115" name="Text Box 35"/>
          <p:cNvSpPr txBox="1">
            <a:spLocks noChangeArrowheads="1"/>
          </p:cNvSpPr>
          <p:nvPr/>
        </p:nvSpPr>
        <p:spPr bwMode="auto">
          <a:xfrm>
            <a:off x="23622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a:t>
            </a:r>
          </a:p>
        </p:txBody>
      </p:sp>
      <p:sp>
        <p:nvSpPr>
          <p:cNvPr id="46116" name="Text Box 36"/>
          <p:cNvSpPr txBox="1">
            <a:spLocks noChangeArrowheads="1"/>
          </p:cNvSpPr>
          <p:nvPr/>
        </p:nvSpPr>
        <p:spPr bwMode="auto">
          <a:xfrm>
            <a:off x="29718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5</a:t>
            </a:r>
          </a:p>
        </p:txBody>
      </p:sp>
      <p:sp>
        <p:nvSpPr>
          <p:cNvPr id="46117" name="Text Box 37"/>
          <p:cNvSpPr txBox="1">
            <a:spLocks noChangeArrowheads="1"/>
          </p:cNvSpPr>
          <p:nvPr/>
        </p:nvSpPr>
        <p:spPr bwMode="auto">
          <a:xfrm>
            <a:off x="34290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8</a:t>
            </a:r>
          </a:p>
        </p:txBody>
      </p:sp>
      <p:sp>
        <p:nvSpPr>
          <p:cNvPr id="46118" name="Text Box 38"/>
          <p:cNvSpPr txBox="1">
            <a:spLocks noChangeArrowheads="1"/>
          </p:cNvSpPr>
          <p:nvPr/>
        </p:nvSpPr>
        <p:spPr bwMode="auto">
          <a:xfrm>
            <a:off x="40386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9</a:t>
            </a:r>
          </a:p>
        </p:txBody>
      </p:sp>
      <p:sp>
        <p:nvSpPr>
          <p:cNvPr id="46119" name="Text Box 39"/>
          <p:cNvSpPr txBox="1">
            <a:spLocks noChangeArrowheads="1"/>
          </p:cNvSpPr>
          <p:nvPr/>
        </p:nvSpPr>
        <p:spPr bwMode="auto">
          <a:xfrm>
            <a:off x="44958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12</a:t>
            </a:r>
          </a:p>
        </p:txBody>
      </p:sp>
      <p:sp>
        <p:nvSpPr>
          <p:cNvPr id="46120" name="Text Box 40"/>
          <p:cNvSpPr txBox="1">
            <a:spLocks noChangeArrowheads="1"/>
          </p:cNvSpPr>
          <p:nvPr/>
        </p:nvSpPr>
        <p:spPr bwMode="auto">
          <a:xfrm>
            <a:off x="50292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13</a:t>
            </a:r>
          </a:p>
        </p:txBody>
      </p:sp>
      <p:sp>
        <p:nvSpPr>
          <p:cNvPr id="46121" name="Text Box 41"/>
          <p:cNvSpPr txBox="1">
            <a:spLocks noChangeArrowheads="1"/>
          </p:cNvSpPr>
          <p:nvPr/>
        </p:nvSpPr>
        <p:spPr bwMode="auto">
          <a:xfrm>
            <a:off x="55626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16</a:t>
            </a:r>
          </a:p>
        </p:txBody>
      </p:sp>
      <p:sp>
        <p:nvSpPr>
          <p:cNvPr id="46122" name="Text Box 42"/>
          <p:cNvSpPr txBox="1">
            <a:spLocks noChangeArrowheads="1"/>
          </p:cNvSpPr>
          <p:nvPr/>
        </p:nvSpPr>
        <p:spPr bwMode="auto">
          <a:xfrm>
            <a:off x="60960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17</a:t>
            </a:r>
          </a:p>
        </p:txBody>
      </p:sp>
      <p:sp>
        <p:nvSpPr>
          <p:cNvPr id="46123" name="Text Box 43"/>
          <p:cNvSpPr txBox="1">
            <a:spLocks noChangeArrowheads="1"/>
          </p:cNvSpPr>
          <p:nvPr/>
        </p:nvSpPr>
        <p:spPr bwMode="auto">
          <a:xfrm>
            <a:off x="66294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20</a:t>
            </a:r>
          </a:p>
        </p:txBody>
      </p:sp>
      <p:sp>
        <p:nvSpPr>
          <p:cNvPr id="46124" name="Text Box 44"/>
          <p:cNvSpPr txBox="1">
            <a:spLocks noChangeArrowheads="1"/>
          </p:cNvSpPr>
          <p:nvPr/>
        </p:nvSpPr>
        <p:spPr bwMode="auto">
          <a:xfrm>
            <a:off x="71628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21</a:t>
            </a:r>
          </a:p>
        </p:txBody>
      </p:sp>
      <p:sp>
        <p:nvSpPr>
          <p:cNvPr id="46125" name="Text Box 45"/>
          <p:cNvSpPr txBox="1">
            <a:spLocks noChangeArrowheads="1"/>
          </p:cNvSpPr>
          <p:nvPr/>
        </p:nvSpPr>
        <p:spPr bwMode="auto">
          <a:xfrm>
            <a:off x="76962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24</a:t>
            </a:r>
          </a:p>
        </p:txBody>
      </p:sp>
      <p:sp>
        <p:nvSpPr>
          <p:cNvPr id="46126" name="Text Box 46"/>
          <p:cNvSpPr txBox="1">
            <a:spLocks noChangeArrowheads="1"/>
          </p:cNvSpPr>
          <p:nvPr/>
        </p:nvSpPr>
        <p:spPr bwMode="auto">
          <a:xfrm>
            <a:off x="82296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25</a:t>
            </a:r>
          </a:p>
        </p:txBody>
      </p:sp>
      <p:sp>
        <p:nvSpPr>
          <p:cNvPr id="46127" name="Text Box 47"/>
          <p:cNvSpPr txBox="1">
            <a:spLocks noChangeArrowheads="1"/>
          </p:cNvSpPr>
          <p:nvPr/>
        </p:nvSpPr>
        <p:spPr bwMode="auto">
          <a:xfrm>
            <a:off x="87630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28</a:t>
            </a:r>
          </a:p>
        </p:txBody>
      </p:sp>
      <p:sp>
        <p:nvSpPr>
          <p:cNvPr id="46128" name="Text Box 48"/>
          <p:cNvSpPr txBox="1">
            <a:spLocks noChangeArrowheads="1"/>
          </p:cNvSpPr>
          <p:nvPr/>
        </p:nvSpPr>
        <p:spPr bwMode="auto">
          <a:xfrm>
            <a:off x="92964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29</a:t>
            </a:r>
          </a:p>
        </p:txBody>
      </p:sp>
      <p:sp>
        <p:nvSpPr>
          <p:cNvPr id="46129" name="Text Box 49"/>
          <p:cNvSpPr txBox="1">
            <a:spLocks noChangeArrowheads="1"/>
          </p:cNvSpPr>
          <p:nvPr/>
        </p:nvSpPr>
        <p:spPr bwMode="auto">
          <a:xfrm>
            <a:off x="98298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32</a:t>
            </a:r>
          </a:p>
        </p:txBody>
      </p:sp>
      <p:sp>
        <p:nvSpPr>
          <p:cNvPr id="46130" name="Line 50"/>
          <p:cNvSpPr>
            <a:spLocks noChangeShapeType="1"/>
          </p:cNvSpPr>
          <p:nvPr/>
        </p:nvSpPr>
        <p:spPr bwMode="auto">
          <a:xfrm>
            <a:off x="5935663" y="403226"/>
            <a:ext cx="0" cy="5810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1" name="Line 51"/>
          <p:cNvSpPr>
            <a:spLocks noChangeShapeType="1"/>
          </p:cNvSpPr>
          <p:nvPr/>
        </p:nvSpPr>
        <p:spPr bwMode="auto">
          <a:xfrm>
            <a:off x="5942013" y="1368426"/>
            <a:ext cx="0" cy="352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2" name="Rectangle 52"/>
          <p:cNvSpPr>
            <a:spLocks noChangeArrowheads="1"/>
          </p:cNvSpPr>
          <p:nvPr/>
        </p:nvSpPr>
        <p:spPr bwMode="auto">
          <a:xfrm>
            <a:off x="4835525" y="990600"/>
            <a:ext cx="2216150" cy="381000"/>
          </a:xfrm>
          <a:prstGeom prst="rect">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6133" name="Text Box 53"/>
          <p:cNvSpPr txBox="1">
            <a:spLocks noChangeArrowheads="1"/>
          </p:cNvSpPr>
          <p:nvPr/>
        </p:nvSpPr>
        <p:spPr bwMode="auto">
          <a:xfrm>
            <a:off x="5029201" y="990600"/>
            <a:ext cx="21210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P-Box Permutation</a:t>
            </a:r>
          </a:p>
        </p:txBody>
      </p:sp>
      <p:sp>
        <p:nvSpPr>
          <p:cNvPr id="46134" name="Text Box 54"/>
          <p:cNvSpPr txBox="1">
            <a:spLocks noChangeArrowheads="1"/>
          </p:cNvSpPr>
          <p:nvPr/>
        </p:nvSpPr>
        <p:spPr bwMode="auto">
          <a:xfrm>
            <a:off x="5953125" y="457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6135" name="Text Box 55"/>
          <p:cNvSpPr txBox="1">
            <a:spLocks noChangeArrowheads="1"/>
          </p:cNvSpPr>
          <p:nvPr/>
        </p:nvSpPr>
        <p:spPr bwMode="auto">
          <a:xfrm>
            <a:off x="6016625" y="13970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6136" name="Line 56"/>
          <p:cNvSpPr>
            <a:spLocks noChangeShapeType="1"/>
          </p:cNvSpPr>
          <p:nvPr/>
        </p:nvSpPr>
        <p:spPr bwMode="auto">
          <a:xfrm>
            <a:off x="2057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7" name="Line 57"/>
          <p:cNvSpPr>
            <a:spLocks noChangeShapeType="1"/>
          </p:cNvSpPr>
          <p:nvPr/>
        </p:nvSpPr>
        <p:spPr bwMode="auto">
          <a:xfrm>
            <a:off x="2209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8" name="Line 58"/>
          <p:cNvSpPr>
            <a:spLocks noChangeShapeType="1"/>
          </p:cNvSpPr>
          <p:nvPr/>
        </p:nvSpPr>
        <p:spPr bwMode="auto">
          <a:xfrm>
            <a:off x="2362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9" name="Line 59"/>
          <p:cNvSpPr>
            <a:spLocks noChangeShapeType="1"/>
          </p:cNvSpPr>
          <p:nvPr/>
        </p:nvSpPr>
        <p:spPr bwMode="auto">
          <a:xfrm>
            <a:off x="2514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0" name="Line 60"/>
          <p:cNvSpPr>
            <a:spLocks noChangeShapeType="1"/>
          </p:cNvSpPr>
          <p:nvPr/>
        </p:nvSpPr>
        <p:spPr bwMode="auto">
          <a:xfrm>
            <a:off x="3124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1" name="Line 61"/>
          <p:cNvSpPr>
            <a:spLocks noChangeShapeType="1"/>
          </p:cNvSpPr>
          <p:nvPr/>
        </p:nvSpPr>
        <p:spPr bwMode="auto">
          <a:xfrm>
            <a:off x="3276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2" name="Line 62"/>
          <p:cNvSpPr>
            <a:spLocks noChangeShapeType="1"/>
          </p:cNvSpPr>
          <p:nvPr/>
        </p:nvSpPr>
        <p:spPr bwMode="auto">
          <a:xfrm>
            <a:off x="3429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3" name="Line 63"/>
          <p:cNvSpPr>
            <a:spLocks noChangeShapeType="1"/>
          </p:cNvSpPr>
          <p:nvPr/>
        </p:nvSpPr>
        <p:spPr bwMode="auto">
          <a:xfrm>
            <a:off x="3581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4" name="Line 64"/>
          <p:cNvSpPr>
            <a:spLocks noChangeShapeType="1"/>
          </p:cNvSpPr>
          <p:nvPr/>
        </p:nvSpPr>
        <p:spPr bwMode="auto">
          <a:xfrm>
            <a:off x="4191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5" name="Line 65"/>
          <p:cNvSpPr>
            <a:spLocks noChangeShapeType="1"/>
          </p:cNvSpPr>
          <p:nvPr/>
        </p:nvSpPr>
        <p:spPr bwMode="auto">
          <a:xfrm>
            <a:off x="4343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6" name="Line 66"/>
          <p:cNvSpPr>
            <a:spLocks noChangeShapeType="1"/>
          </p:cNvSpPr>
          <p:nvPr/>
        </p:nvSpPr>
        <p:spPr bwMode="auto">
          <a:xfrm>
            <a:off x="4495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7" name="Line 67"/>
          <p:cNvSpPr>
            <a:spLocks noChangeShapeType="1"/>
          </p:cNvSpPr>
          <p:nvPr/>
        </p:nvSpPr>
        <p:spPr bwMode="auto">
          <a:xfrm>
            <a:off x="4648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8" name="Line 68"/>
          <p:cNvSpPr>
            <a:spLocks noChangeShapeType="1"/>
          </p:cNvSpPr>
          <p:nvPr/>
        </p:nvSpPr>
        <p:spPr bwMode="auto">
          <a:xfrm>
            <a:off x="5257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9" name="Line 69"/>
          <p:cNvSpPr>
            <a:spLocks noChangeShapeType="1"/>
          </p:cNvSpPr>
          <p:nvPr/>
        </p:nvSpPr>
        <p:spPr bwMode="auto">
          <a:xfrm>
            <a:off x="5410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0" name="Line 70"/>
          <p:cNvSpPr>
            <a:spLocks noChangeShapeType="1"/>
          </p:cNvSpPr>
          <p:nvPr/>
        </p:nvSpPr>
        <p:spPr bwMode="auto">
          <a:xfrm>
            <a:off x="5562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1" name="Line 71"/>
          <p:cNvSpPr>
            <a:spLocks noChangeShapeType="1"/>
          </p:cNvSpPr>
          <p:nvPr/>
        </p:nvSpPr>
        <p:spPr bwMode="auto">
          <a:xfrm>
            <a:off x="5715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2" name="Line 72"/>
          <p:cNvSpPr>
            <a:spLocks noChangeShapeType="1"/>
          </p:cNvSpPr>
          <p:nvPr/>
        </p:nvSpPr>
        <p:spPr bwMode="auto">
          <a:xfrm>
            <a:off x="6324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3" name="Line 73"/>
          <p:cNvSpPr>
            <a:spLocks noChangeShapeType="1"/>
          </p:cNvSpPr>
          <p:nvPr/>
        </p:nvSpPr>
        <p:spPr bwMode="auto">
          <a:xfrm>
            <a:off x="6477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4" name="Line 74"/>
          <p:cNvSpPr>
            <a:spLocks noChangeShapeType="1"/>
          </p:cNvSpPr>
          <p:nvPr/>
        </p:nvSpPr>
        <p:spPr bwMode="auto">
          <a:xfrm>
            <a:off x="6629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5" name="Line 75"/>
          <p:cNvSpPr>
            <a:spLocks noChangeShapeType="1"/>
          </p:cNvSpPr>
          <p:nvPr/>
        </p:nvSpPr>
        <p:spPr bwMode="auto">
          <a:xfrm>
            <a:off x="6781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6" name="Line 76"/>
          <p:cNvSpPr>
            <a:spLocks noChangeShapeType="1"/>
          </p:cNvSpPr>
          <p:nvPr/>
        </p:nvSpPr>
        <p:spPr bwMode="auto">
          <a:xfrm>
            <a:off x="7391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7" name="Line 77"/>
          <p:cNvSpPr>
            <a:spLocks noChangeShapeType="1"/>
          </p:cNvSpPr>
          <p:nvPr/>
        </p:nvSpPr>
        <p:spPr bwMode="auto">
          <a:xfrm>
            <a:off x="7543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8" name="Line 78"/>
          <p:cNvSpPr>
            <a:spLocks noChangeShapeType="1"/>
          </p:cNvSpPr>
          <p:nvPr/>
        </p:nvSpPr>
        <p:spPr bwMode="auto">
          <a:xfrm>
            <a:off x="7696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9" name="Line 79"/>
          <p:cNvSpPr>
            <a:spLocks noChangeShapeType="1"/>
          </p:cNvSpPr>
          <p:nvPr/>
        </p:nvSpPr>
        <p:spPr bwMode="auto">
          <a:xfrm>
            <a:off x="7848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0" name="Line 80"/>
          <p:cNvSpPr>
            <a:spLocks noChangeShapeType="1"/>
          </p:cNvSpPr>
          <p:nvPr/>
        </p:nvSpPr>
        <p:spPr bwMode="auto">
          <a:xfrm>
            <a:off x="8458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1" name="Line 81"/>
          <p:cNvSpPr>
            <a:spLocks noChangeShapeType="1"/>
          </p:cNvSpPr>
          <p:nvPr/>
        </p:nvSpPr>
        <p:spPr bwMode="auto">
          <a:xfrm>
            <a:off x="8610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2" name="Line 82"/>
          <p:cNvSpPr>
            <a:spLocks noChangeShapeType="1"/>
          </p:cNvSpPr>
          <p:nvPr/>
        </p:nvSpPr>
        <p:spPr bwMode="auto">
          <a:xfrm>
            <a:off x="8763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3" name="Line 83"/>
          <p:cNvSpPr>
            <a:spLocks noChangeShapeType="1"/>
          </p:cNvSpPr>
          <p:nvPr/>
        </p:nvSpPr>
        <p:spPr bwMode="auto">
          <a:xfrm>
            <a:off x="8915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4" name="Line 84"/>
          <p:cNvSpPr>
            <a:spLocks noChangeShapeType="1"/>
          </p:cNvSpPr>
          <p:nvPr/>
        </p:nvSpPr>
        <p:spPr bwMode="auto">
          <a:xfrm>
            <a:off x="9525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5" name="Line 85"/>
          <p:cNvSpPr>
            <a:spLocks noChangeShapeType="1"/>
          </p:cNvSpPr>
          <p:nvPr/>
        </p:nvSpPr>
        <p:spPr bwMode="auto">
          <a:xfrm>
            <a:off x="9677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6" name="Line 86"/>
          <p:cNvSpPr>
            <a:spLocks noChangeShapeType="1"/>
          </p:cNvSpPr>
          <p:nvPr/>
        </p:nvSpPr>
        <p:spPr bwMode="auto">
          <a:xfrm>
            <a:off x="9829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7" name="Line 87"/>
          <p:cNvSpPr>
            <a:spLocks noChangeShapeType="1"/>
          </p:cNvSpPr>
          <p:nvPr/>
        </p:nvSpPr>
        <p:spPr bwMode="auto">
          <a:xfrm>
            <a:off x="9982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8" name="Text Box 88"/>
          <p:cNvSpPr txBox="1">
            <a:spLocks noChangeArrowheads="1"/>
          </p:cNvSpPr>
          <p:nvPr/>
        </p:nvSpPr>
        <p:spPr bwMode="auto">
          <a:xfrm>
            <a:off x="19050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6169" name="Text Box 89"/>
          <p:cNvSpPr txBox="1">
            <a:spLocks noChangeArrowheads="1"/>
          </p:cNvSpPr>
          <p:nvPr/>
        </p:nvSpPr>
        <p:spPr bwMode="auto">
          <a:xfrm>
            <a:off x="23622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a:t>
            </a:r>
          </a:p>
        </p:txBody>
      </p:sp>
      <p:sp>
        <p:nvSpPr>
          <p:cNvPr id="46170" name="Text Box 90"/>
          <p:cNvSpPr txBox="1">
            <a:spLocks noChangeArrowheads="1"/>
          </p:cNvSpPr>
          <p:nvPr/>
        </p:nvSpPr>
        <p:spPr bwMode="auto">
          <a:xfrm>
            <a:off x="29718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5</a:t>
            </a:r>
          </a:p>
        </p:txBody>
      </p:sp>
      <p:sp>
        <p:nvSpPr>
          <p:cNvPr id="46171" name="Text Box 91"/>
          <p:cNvSpPr txBox="1">
            <a:spLocks noChangeArrowheads="1"/>
          </p:cNvSpPr>
          <p:nvPr/>
        </p:nvSpPr>
        <p:spPr bwMode="auto">
          <a:xfrm>
            <a:off x="34290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8</a:t>
            </a:r>
          </a:p>
        </p:txBody>
      </p:sp>
      <p:sp>
        <p:nvSpPr>
          <p:cNvPr id="46172" name="Text Box 92"/>
          <p:cNvSpPr txBox="1">
            <a:spLocks noChangeArrowheads="1"/>
          </p:cNvSpPr>
          <p:nvPr/>
        </p:nvSpPr>
        <p:spPr bwMode="auto">
          <a:xfrm>
            <a:off x="40386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9</a:t>
            </a:r>
          </a:p>
        </p:txBody>
      </p:sp>
      <p:sp>
        <p:nvSpPr>
          <p:cNvPr id="46173" name="Text Box 93"/>
          <p:cNvSpPr txBox="1">
            <a:spLocks noChangeArrowheads="1"/>
          </p:cNvSpPr>
          <p:nvPr/>
        </p:nvSpPr>
        <p:spPr bwMode="auto">
          <a:xfrm>
            <a:off x="44958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12</a:t>
            </a:r>
          </a:p>
        </p:txBody>
      </p:sp>
      <p:sp>
        <p:nvSpPr>
          <p:cNvPr id="46174" name="Text Box 94"/>
          <p:cNvSpPr txBox="1">
            <a:spLocks noChangeArrowheads="1"/>
          </p:cNvSpPr>
          <p:nvPr/>
        </p:nvSpPr>
        <p:spPr bwMode="auto">
          <a:xfrm>
            <a:off x="50292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13</a:t>
            </a:r>
          </a:p>
        </p:txBody>
      </p:sp>
      <p:sp>
        <p:nvSpPr>
          <p:cNvPr id="46175" name="Text Box 95"/>
          <p:cNvSpPr txBox="1">
            <a:spLocks noChangeArrowheads="1"/>
          </p:cNvSpPr>
          <p:nvPr/>
        </p:nvSpPr>
        <p:spPr bwMode="auto">
          <a:xfrm>
            <a:off x="55626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16</a:t>
            </a:r>
          </a:p>
        </p:txBody>
      </p:sp>
      <p:sp>
        <p:nvSpPr>
          <p:cNvPr id="46176" name="Text Box 96"/>
          <p:cNvSpPr txBox="1">
            <a:spLocks noChangeArrowheads="1"/>
          </p:cNvSpPr>
          <p:nvPr/>
        </p:nvSpPr>
        <p:spPr bwMode="auto">
          <a:xfrm>
            <a:off x="60960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17</a:t>
            </a:r>
          </a:p>
        </p:txBody>
      </p:sp>
      <p:sp>
        <p:nvSpPr>
          <p:cNvPr id="46177" name="Text Box 97"/>
          <p:cNvSpPr txBox="1">
            <a:spLocks noChangeArrowheads="1"/>
          </p:cNvSpPr>
          <p:nvPr/>
        </p:nvSpPr>
        <p:spPr bwMode="auto">
          <a:xfrm>
            <a:off x="66294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20</a:t>
            </a:r>
          </a:p>
        </p:txBody>
      </p:sp>
      <p:sp>
        <p:nvSpPr>
          <p:cNvPr id="46178" name="Text Box 98"/>
          <p:cNvSpPr txBox="1">
            <a:spLocks noChangeArrowheads="1"/>
          </p:cNvSpPr>
          <p:nvPr/>
        </p:nvSpPr>
        <p:spPr bwMode="auto">
          <a:xfrm>
            <a:off x="71628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21</a:t>
            </a:r>
          </a:p>
        </p:txBody>
      </p:sp>
      <p:sp>
        <p:nvSpPr>
          <p:cNvPr id="46179" name="Text Box 99"/>
          <p:cNvSpPr txBox="1">
            <a:spLocks noChangeArrowheads="1"/>
          </p:cNvSpPr>
          <p:nvPr/>
        </p:nvSpPr>
        <p:spPr bwMode="auto">
          <a:xfrm>
            <a:off x="76962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24</a:t>
            </a:r>
          </a:p>
        </p:txBody>
      </p:sp>
      <p:sp>
        <p:nvSpPr>
          <p:cNvPr id="46180" name="Text Box 100"/>
          <p:cNvSpPr txBox="1">
            <a:spLocks noChangeArrowheads="1"/>
          </p:cNvSpPr>
          <p:nvPr/>
        </p:nvSpPr>
        <p:spPr bwMode="auto">
          <a:xfrm>
            <a:off x="82296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25</a:t>
            </a:r>
          </a:p>
        </p:txBody>
      </p:sp>
      <p:sp>
        <p:nvSpPr>
          <p:cNvPr id="46181" name="Text Box 101"/>
          <p:cNvSpPr txBox="1">
            <a:spLocks noChangeArrowheads="1"/>
          </p:cNvSpPr>
          <p:nvPr/>
        </p:nvSpPr>
        <p:spPr bwMode="auto">
          <a:xfrm>
            <a:off x="87630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28</a:t>
            </a:r>
          </a:p>
        </p:txBody>
      </p:sp>
      <p:sp>
        <p:nvSpPr>
          <p:cNvPr id="46182" name="Text Box 102"/>
          <p:cNvSpPr txBox="1">
            <a:spLocks noChangeArrowheads="1"/>
          </p:cNvSpPr>
          <p:nvPr/>
        </p:nvSpPr>
        <p:spPr bwMode="auto">
          <a:xfrm>
            <a:off x="92964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29</a:t>
            </a:r>
          </a:p>
        </p:txBody>
      </p:sp>
      <p:sp>
        <p:nvSpPr>
          <p:cNvPr id="46183" name="Text Box 103"/>
          <p:cNvSpPr txBox="1">
            <a:spLocks noChangeArrowheads="1"/>
          </p:cNvSpPr>
          <p:nvPr/>
        </p:nvSpPr>
        <p:spPr bwMode="auto">
          <a:xfrm>
            <a:off x="98298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32</a:t>
            </a:r>
          </a:p>
        </p:txBody>
      </p:sp>
      <p:sp>
        <p:nvSpPr>
          <p:cNvPr id="46184" name="Rectangle 104"/>
          <p:cNvSpPr>
            <a:spLocks noChangeArrowheads="1"/>
          </p:cNvSpPr>
          <p:nvPr/>
        </p:nvSpPr>
        <p:spPr bwMode="auto">
          <a:xfrm>
            <a:off x="1752600" y="3810000"/>
            <a:ext cx="8534400" cy="1143000"/>
          </a:xfrm>
          <a:prstGeom prst="rect">
            <a:avLst/>
          </a:prstGeom>
          <a:solidFill>
            <a:srgbClr val="000080"/>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6185" name="Line 105"/>
          <p:cNvSpPr>
            <a:spLocks noChangeShapeType="1"/>
          </p:cNvSpPr>
          <p:nvPr/>
        </p:nvSpPr>
        <p:spPr bwMode="auto">
          <a:xfrm flipH="1">
            <a:off x="2057400" y="3810000"/>
            <a:ext cx="3657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86" name="Line 106"/>
          <p:cNvSpPr>
            <a:spLocks noChangeShapeType="1"/>
          </p:cNvSpPr>
          <p:nvPr/>
        </p:nvSpPr>
        <p:spPr bwMode="auto">
          <a:xfrm flipH="1">
            <a:off x="2209800" y="3810000"/>
            <a:ext cx="1219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87" name="Line 107"/>
          <p:cNvSpPr>
            <a:spLocks noChangeShapeType="1"/>
          </p:cNvSpPr>
          <p:nvPr/>
        </p:nvSpPr>
        <p:spPr bwMode="auto">
          <a:xfrm flipH="1">
            <a:off x="2362200" y="3810000"/>
            <a:ext cx="4419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88" name="Line 108"/>
          <p:cNvSpPr>
            <a:spLocks noChangeShapeType="1"/>
          </p:cNvSpPr>
          <p:nvPr/>
        </p:nvSpPr>
        <p:spPr bwMode="auto">
          <a:xfrm flipH="1">
            <a:off x="2514600" y="3810000"/>
            <a:ext cx="4876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89" name="Line 109"/>
          <p:cNvSpPr>
            <a:spLocks noChangeShapeType="1"/>
          </p:cNvSpPr>
          <p:nvPr/>
        </p:nvSpPr>
        <p:spPr bwMode="auto">
          <a:xfrm flipH="1">
            <a:off x="3124200" y="3810000"/>
            <a:ext cx="6400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0" name="Line 110"/>
          <p:cNvSpPr>
            <a:spLocks noChangeShapeType="1"/>
          </p:cNvSpPr>
          <p:nvPr/>
        </p:nvSpPr>
        <p:spPr bwMode="auto">
          <a:xfrm flipH="1">
            <a:off x="3276600" y="3810000"/>
            <a:ext cx="1371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1" name="Line 111"/>
          <p:cNvSpPr>
            <a:spLocks noChangeShapeType="1"/>
          </p:cNvSpPr>
          <p:nvPr/>
        </p:nvSpPr>
        <p:spPr bwMode="auto">
          <a:xfrm flipH="1">
            <a:off x="3429000" y="3810000"/>
            <a:ext cx="5486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2" name="Line 112"/>
          <p:cNvSpPr>
            <a:spLocks noChangeShapeType="1"/>
          </p:cNvSpPr>
          <p:nvPr/>
        </p:nvSpPr>
        <p:spPr bwMode="auto">
          <a:xfrm flipH="1">
            <a:off x="3581400" y="3810000"/>
            <a:ext cx="2743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3" name="Line 113"/>
          <p:cNvSpPr>
            <a:spLocks noChangeShapeType="1"/>
          </p:cNvSpPr>
          <p:nvPr/>
        </p:nvSpPr>
        <p:spPr bwMode="auto">
          <a:xfrm>
            <a:off x="2057400" y="3810000"/>
            <a:ext cx="2133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4" name="Line 114"/>
          <p:cNvSpPr>
            <a:spLocks noChangeShapeType="1"/>
          </p:cNvSpPr>
          <p:nvPr/>
        </p:nvSpPr>
        <p:spPr bwMode="auto">
          <a:xfrm flipH="1">
            <a:off x="4343400" y="3810000"/>
            <a:ext cx="1219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5" name="Line 115"/>
          <p:cNvSpPr>
            <a:spLocks noChangeShapeType="1"/>
          </p:cNvSpPr>
          <p:nvPr/>
        </p:nvSpPr>
        <p:spPr bwMode="auto">
          <a:xfrm flipH="1">
            <a:off x="4495800" y="3810000"/>
            <a:ext cx="3200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6" name="Line 116"/>
          <p:cNvSpPr>
            <a:spLocks noChangeShapeType="1"/>
          </p:cNvSpPr>
          <p:nvPr/>
        </p:nvSpPr>
        <p:spPr bwMode="auto">
          <a:xfrm flipH="1">
            <a:off x="4648200" y="3810000"/>
            <a:ext cx="3962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7" name="Line 117"/>
          <p:cNvSpPr>
            <a:spLocks noChangeShapeType="1"/>
          </p:cNvSpPr>
          <p:nvPr/>
        </p:nvSpPr>
        <p:spPr bwMode="auto">
          <a:xfrm>
            <a:off x="3124200" y="3810000"/>
            <a:ext cx="2133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8" name="Line 118"/>
          <p:cNvSpPr>
            <a:spLocks noChangeShapeType="1"/>
          </p:cNvSpPr>
          <p:nvPr/>
        </p:nvSpPr>
        <p:spPr bwMode="auto">
          <a:xfrm flipH="1">
            <a:off x="5410200" y="3810000"/>
            <a:ext cx="1066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9" name="Line 119"/>
          <p:cNvSpPr>
            <a:spLocks noChangeShapeType="1"/>
          </p:cNvSpPr>
          <p:nvPr/>
        </p:nvSpPr>
        <p:spPr bwMode="auto">
          <a:xfrm flipH="1">
            <a:off x="5562600" y="3810000"/>
            <a:ext cx="4267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0" name="Line 120"/>
          <p:cNvSpPr>
            <a:spLocks noChangeShapeType="1"/>
          </p:cNvSpPr>
          <p:nvPr/>
        </p:nvSpPr>
        <p:spPr bwMode="auto">
          <a:xfrm>
            <a:off x="4343400" y="3810000"/>
            <a:ext cx="1371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1" name="Line 121"/>
          <p:cNvSpPr>
            <a:spLocks noChangeShapeType="1"/>
          </p:cNvSpPr>
          <p:nvPr/>
        </p:nvSpPr>
        <p:spPr bwMode="auto">
          <a:xfrm>
            <a:off x="2209800" y="3810000"/>
            <a:ext cx="4114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2" name="Line 122"/>
          <p:cNvSpPr>
            <a:spLocks noChangeShapeType="1"/>
          </p:cNvSpPr>
          <p:nvPr/>
        </p:nvSpPr>
        <p:spPr bwMode="auto">
          <a:xfrm>
            <a:off x="3581400" y="3810000"/>
            <a:ext cx="2895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3" name="Line 123"/>
          <p:cNvSpPr>
            <a:spLocks noChangeShapeType="1"/>
          </p:cNvSpPr>
          <p:nvPr/>
        </p:nvSpPr>
        <p:spPr bwMode="auto">
          <a:xfrm flipH="1">
            <a:off x="6629400" y="3810000"/>
            <a:ext cx="1219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4" name="Line 124"/>
          <p:cNvSpPr>
            <a:spLocks noChangeShapeType="1"/>
          </p:cNvSpPr>
          <p:nvPr/>
        </p:nvSpPr>
        <p:spPr bwMode="auto">
          <a:xfrm>
            <a:off x="5410200" y="3810000"/>
            <a:ext cx="1371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5" name="Line 125"/>
          <p:cNvSpPr>
            <a:spLocks noChangeShapeType="1"/>
          </p:cNvSpPr>
          <p:nvPr/>
        </p:nvSpPr>
        <p:spPr bwMode="auto">
          <a:xfrm flipH="1">
            <a:off x="7391400" y="3810000"/>
            <a:ext cx="2590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6" name="Line 126"/>
          <p:cNvSpPr>
            <a:spLocks noChangeShapeType="1"/>
          </p:cNvSpPr>
          <p:nvPr/>
        </p:nvSpPr>
        <p:spPr bwMode="auto">
          <a:xfrm flipH="1">
            <a:off x="7543800" y="3810000"/>
            <a:ext cx="1219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7" name="Line 127"/>
          <p:cNvSpPr>
            <a:spLocks noChangeShapeType="1"/>
          </p:cNvSpPr>
          <p:nvPr/>
        </p:nvSpPr>
        <p:spPr bwMode="auto">
          <a:xfrm>
            <a:off x="2362200" y="3810000"/>
            <a:ext cx="53340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8" name="Line 128"/>
          <p:cNvSpPr>
            <a:spLocks noChangeShapeType="1"/>
          </p:cNvSpPr>
          <p:nvPr/>
        </p:nvSpPr>
        <p:spPr bwMode="auto">
          <a:xfrm>
            <a:off x="4191000" y="3810000"/>
            <a:ext cx="3657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9" name="Line 129"/>
          <p:cNvSpPr>
            <a:spLocks noChangeShapeType="1"/>
          </p:cNvSpPr>
          <p:nvPr/>
        </p:nvSpPr>
        <p:spPr bwMode="auto">
          <a:xfrm>
            <a:off x="6629400" y="3810000"/>
            <a:ext cx="1828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0" name="Line 130"/>
          <p:cNvSpPr>
            <a:spLocks noChangeShapeType="1"/>
          </p:cNvSpPr>
          <p:nvPr/>
        </p:nvSpPr>
        <p:spPr bwMode="auto">
          <a:xfrm>
            <a:off x="5257800" y="3810000"/>
            <a:ext cx="3352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1" name="Line 131"/>
          <p:cNvSpPr>
            <a:spLocks noChangeShapeType="1"/>
          </p:cNvSpPr>
          <p:nvPr/>
        </p:nvSpPr>
        <p:spPr bwMode="auto">
          <a:xfrm flipH="1">
            <a:off x="8763000" y="3810000"/>
            <a:ext cx="914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2" name="Line 132"/>
          <p:cNvSpPr>
            <a:spLocks noChangeShapeType="1"/>
          </p:cNvSpPr>
          <p:nvPr/>
        </p:nvSpPr>
        <p:spPr bwMode="auto">
          <a:xfrm>
            <a:off x="3276600" y="3810000"/>
            <a:ext cx="5638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3" name="Line 133"/>
          <p:cNvSpPr>
            <a:spLocks noChangeShapeType="1"/>
          </p:cNvSpPr>
          <p:nvPr/>
        </p:nvSpPr>
        <p:spPr bwMode="auto">
          <a:xfrm>
            <a:off x="7543800" y="3810000"/>
            <a:ext cx="1981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4" name="Line 134"/>
          <p:cNvSpPr>
            <a:spLocks noChangeShapeType="1"/>
          </p:cNvSpPr>
          <p:nvPr/>
        </p:nvSpPr>
        <p:spPr bwMode="auto">
          <a:xfrm>
            <a:off x="4495800" y="3810000"/>
            <a:ext cx="5181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5" name="Line 135"/>
          <p:cNvSpPr>
            <a:spLocks noChangeShapeType="1"/>
          </p:cNvSpPr>
          <p:nvPr/>
        </p:nvSpPr>
        <p:spPr bwMode="auto">
          <a:xfrm>
            <a:off x="2514600" y="3810000"/>
            <a:ext cx="7315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6" name="Line 136"/>
          <p:cNvSpPr>
            <a:spLocks noChangeShapeType="1"/>
          </p:cNvSpPr>
          <p:nvPr/>
        </p:nvSpPr>
        <p:spPr bwMode="auto">
          <a:xfrm>
            <a:off x="8458200" y="3810000"/>
            <a:ext cx="15240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Tree>
    <p:extLst>
      <p:ext uri="{BB962C8B-B14F-4D97-AF65-F5344CB8AC3E}">
        <p14:creationId xmlns:p14="http://schemas.microsoft.com/office/powerpoint/2010/main" val="1299582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Line 2"/>
          <p:cNvSpPr>
            <a:spLocks noChangeShapeType="1"/>
          </p:cNvSpPr>
          <p:nvPr/>
        </p:nvSpPr>
        <p:spPr bwMode="auto">
          <a:xfrm>
            <a:off x="2057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3" name="Line 3"/>
          <p:cNvSpPr>
            <a:spLocks noChangeShapeType="1"/>
          </p:cNvSpPr>
          <p:nvPr/>
        </p:nvSpPr>
        <p:spPr bwMode="auto">
          <a:xfrm>
            <a:off x="2209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4" name="Line 4"/>
          <p:cNvSpPr>
            <a:spLocks noChangeShapeType="1"/>
          </p:cNvSpPr>
          <p:nvPr/>
        </p:nvSpPr>
        <p:spPr bwMode="auto">
          <a:xfrm>
            <a:off x="2362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5" name="Line 5"/>
          <p:cNvSpPr>
            <a:spLocks noChangeShapeType="1"/>
          </p:cNvSpPr>
          <p:nvPr/>
        </p:nvSpPr>
        <p:spPr bwMode="auto">
          <a:xfrm>
            <a:off x="2514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6" name="Line 6"/>
          <p:cNvSpPr>
            <a:spLocks noChangeShapeType="1"/>
          </p:cNvSpPr>
          <p:nvPr/>
        </p:nvSpPr>
        <p:spPr bwMode="auto">
          <a:xfrm>
            <a:off x="3124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7" name="Line 7"/>
          <p:cNvSpPr>
            <a:spLocks noChangeShapeType="1"/>
          </p:cNvSpPr>
          <p:nvPr/>
        </p:nvSpPr>
        <p:spPr bwMode="auto">
          <a:xfrm>
            <a:off x="3276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8" name="Line 8"/>
          <p:cNvSpPr>
            <a:spLocks noChangeShapeType="1"/>
          </p:cNvSpPr>
          <p:nvPr/>
        </p:nvSpPr>
        <p:spPr bwMode="auto">
          <a:xfrm>
            <a:off x="3429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89" name="Line 9"/>
          <p:cNvSpPr>
            <a:spLocks noChangeShapeType="1"/>
          </p:cNvSpPr>
          <p:nvPr/>
        </p:nvSpPr>
        <p:spPr bwMode="auto">
          <a:xfrm>
            <a:off x="3581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0" name="Line 10"/>
          <p:cNvSpPr>
            <a:spLocks noChangeShapeType="1"/>
          </p:cNvSpPr>
          <p:nvPr/>
        </p:nvSpPr>
        <p:spPr bwMode="auto">
          <a:xfrm>
            <a:off x="4191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1" name="Line 11"/>
          <p:cNvSpPr>
            <a:spLocks noChangeShapeType="1"/>
          </p:cNvSpPr>
          <p:nvPr/>
        </p:nvSpPr>
        <p:spPr bwMode="auto">
          <a:xfrm>
            <a:off x="4343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2" name="Line 12"/>
          <p:cNvSpPr>
            <a:spLocks noChangeShapeType="1"/>
          </p:cNvSpPr>
          <p:nvPr/>
        </p:nvSpPr>
        <p:spPr bwMode="auto">
          <a:xfrm>
            <a:off x="4495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3" name="Line 13"/>
          <p:cNvSpPr>
            <a:spLocks noChangeShapeType="1"/>
          </p:cNvSpPr>
          <p:nvPr/>
        </p:nvSpPr>
        <p:spPr bwMode="auto">
          <a:xfrm>
            <a:off x="4648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4" name="Line 14"/>
          <p:cNvSpPr>
            <a:spLocks noChangeShapeType="1"/>
          </p:cNvSpPr>
          <p:nvPr/>
        </p:nvSpPr>
        <p:spPr bwMode="auto">
          <a:xfrm>
            <a:off x="5257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5" name="Line 15"/>
          <p:cNvSpPr>
            <a:spLocks noChangeShapeType="1"/>
          </p:cNvSpPr>
          <p:nvPr/>
        </p:nvSpPr>
        <p:spPr bwMode="auto">
          <a:xfrm>
            <a:off x="5410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6" name="Line 16"/>
          <p:cNvSpPr>
            <a:spLocks noChangeShapeType="1"/>
          </p:cNvSpPr>
          <p:nvPr/>
        </p:nvSpPr>
        <p:spPr bwMode="auto">
          <a:xfrm>
            <a:off x="5562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7" name="Line 17"/>
          <p:cNvSpPr>
            <a:spLocks noChangeShapeType="1"/>
          </p:cNvSpPr>
          <p:nvPr/>
        </p:nvSpPr>
        <p:spPr bwMode="auto">
          <a:xfrm>
            <a:off x="5715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8" name="Line 18"/>
          <p:cNvSpPr>
            <a:spLocks noChangeShapeType="1"/>
          </p:cNvSpPr>
          <p:nvPr/>
        </p:nvSpPr>
        <p:spPr bwMode="auto">
          <a:xfrm>
            <a:off x="6324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099" name="Line 19"/>
          <p:cNvSpPr>
            <a:spLocks noChangeShapeType="1"/>
          </p:cNvSpPr>
          <p:nvPr/>
        </p:nvSpPr>
        <p:spPr bwMode="auto">
          <a:xfrm>
            <a:off x="6477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0" name="Line 20"/>
          <p:cNvSpPr>
            <a:spLocks noChangeShapeType="1"/>
          </p:cNvSpPr>
          <p:nvPr/>
        </p:nvSpPr>
        <p:spPr bwMode="auto">
          <a:xfrm>
            <a:off x="6629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1" name="Line 21"/>
          <p:cNvSpPr>
            <a:spLocks noChangeShapeType="1"/>
          </p:cNvSpPr>
          <p:nvPr/>
        </p:nvSpPr>
        <p:spPr bwMode="auto">
          <a:xfrm>
            <a:off x="6781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2" name="Line 22"/>
          <p:cNvSpPr>
            <a:spLocks noChangeShapeType="1"/>
          </p:cNvSpPr>
          <p:nvPr/>
        </p:nvSpPr>
        <p:spPr bwMode="auto">
          <a:xfrm>
            <a:off x="7391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3" name="Line 23"/>
          <p:cNvSpPr>
            <a:spLocks noChangeShapeType="1"/>
          </p:cNvSpPr>
          <p:nvPr/>
        </p:nvSpPr>
        <p:spPr bwMode="auto">
          <a:xfrm>
            <a:off x="7543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4" name="Line 24"/>
          <p:cNvSpPr>
            <a:spLocks noChangeShapeType="1"/>
          </p:cNvSpPr>
          <p:nvPr/>
        </p:nvSpPr>
        <p:spPr bwMode="auto">
          <a:xfrm>
            <a:off x="7696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5" name="Line 25"/>
          <p:cNvSpPr>
            <a:spLocks noChangeShapeType="1"/>
          </p:cNvSpPr>
          <p:nvPr/>
        </p:nvSpPr>
        <p:spPr bwMode="auto">
          <a:xfrm>
            <a:off x="7848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6" name="Line 26"/>
          <p:cNvSpPr>
            <a:spLocks noChangeShapeType="1"/>
          </p:cNvSpPr>
          <p:nvPr/>
        </p:nvSpPr>
        <p:spPr bwMode="auto">
          <a:xfrm>
            <a:off x="8458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7" name="Line 27"/>
          <p:cNvSpPr>
            <a:spLocks noChangeShapeType="1"/>
          </p:cNvSpPr>
          <p:nvPr/>
        </p:nvSpPr>
        <p:spPr bwMode="auto">
          <a:xfrm>
            <a:off x="86106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8" name="Line 28"/>
          <p:cNvSpPr>
            <a:spLocks noChangeShapeType="1"/>
          </p:cNvSpPr>
          <p:nvPr/>
        </p:nvSpPr>
        <p:spPr bwMode="auto">
          <a:xfrm>
            <a:off x="8763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09" name="Line 29"/>
          <p:cNvSpPr>
            <a:spLocks noChangeShapeType="1"/>
          </p:cNvSpPr>
          <p:nvPr/>
        </p:nvSpPr>
        <p:spPr bwMode="auto">
          <a:xfrm>
            <a:off x="8915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0" name="Line 30"/>
          <p:cNvSpPr>
            <a:spLocks noChangeShapeType="1"/>
          </p:cNvSpPr>
          <p:nvPr/>
        </p:nvSpPr>
        <p:spPr bwMode="auto">
          <a:xfrm>
            <a:off x="95250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1" name="Line 31"/>
          <p:cNvSpPr>
            <a:spLocks noChangeShapeType="1"/>
          </p:cNvSpPr>
          <p:nvPr/>
        </p:nvSpPr>
        <p:spPr bwMode="auto">
          <a:xfrm>
            <a:off x="96774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2" name="Line 32"/>
          <p:cNvSpPr>
            <a:spLocks noChangeShapeType="1"/>
          </p:cNvSpPr>
          <p:nvPr/>
        </p:nvSpPr>
        <p:spPr bwMode="auto">
          <a:xfrm>
            <a:off x="98298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3" name="Line 33"/>
          <p:cNvSpPr>
            <a:spLocks noChangeShapeType="1"/>
          </p:cNvSpPr>
          <p:nvPr/>
        </p:nvSpPr>
        <p:spPr bwMode="auto">
          <a:xfrm>
            <a:off x="9982200" y="25146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14" name="Text Box 34"/>
          <p:cNvSpPr txBox="1">
            <a:spLocks noChangeArrowheads="1"/>
          </p:cNvSpPr>
          <p:nvPr/>
        </p:nvSpPr>
        <p:spPr bwMode="auto">
          <a:xfrm>
            <a:off x="19050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6115" name="Text Box 35"/>
          <p:cNvSpPr txBox="1">
            <a:spLocks noChangeArrowheads="1"/>
          </p:cNvSpPr>
          <p:nvPr/>
        </p:nvSpPr>
        <p:spPr bwMode="auto">
          <a:xfrm>
            <a:off x="23622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a:t>
            </a:r>
          </a:p>
        </p:txBody>
      </p:sp>
      <p:sp>
        <p:nvSpPr>
          <p:cNvPr id="46116" name="Text Box 36"/>
          <p:cNvSpPr txBox="1">
            <a:spLocks noChangeArrowheads="1"/>
          </p:cNvSpPr>
          <p:nvPr/>
        </p:nvSpPr>
        <p:spPr bwMode="auto">
          <a:xfrm>
            <a:off x="29718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5</a:t>
            </a:r>
          </a:p>
        </p:txBody>
      </p:sp>
      <p:sp>
        <p:nvSpPr>
          <p:cNvPr id="46117" name="Text Box 37"/>
          <p:cNvSpPr txBox="1">
            <a:spLocks noChangeArrowheads="1"/>
          </p:cNvSpPr>
          <p:nvPr/>
        </p:nvSpPr>
        <p:spPr bwMode="auto">
          <a:xfrm>
            <a:off x="34290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8</a:t>
            </a:r>
          </a:p>
        </p:txBody>
      </p:sp>
      <p:sp>
        <p:nvSpPr>
          <p:cNvPr id="46118" name="Text Box 38"/>
          <p:cNvSpPr txBox="1">
            <a:spLocks noChangeArrowheads="1"/>
          </p:cNvSpPr>
          <p:nvPr/>
        </p:nvSpPr>
        <p:spPr bwMode="auto">
          <a:xfrm>
            <a:off x="4038600" y="22098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9</a:t>
            </a:r>
          </a:p>
        </p:txBody>
      </p:sp>
      <p:sp>
        <p:nvSpPr>
          <p:cNvPr id="46119" name="Text Box 39"/>
          <p:cNvSpPr txBox="1">
            <a:spLocks noChangeArrowheads="1"/>
          </p:cNvSpPr>
          <p:nvPr/>
        </p:nvSpPr>
        <p:spPr bwMode="auto">
          <a:xfrm>
            <a:off x="44958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12</a:t>
            </a:r>
          </a:p>
        </p:txBody>
      </p:sp>
      <p:sp>
        <p:nvSpPr>
          <p:cNvPr id="46120" name="Text Box 40"/>
          <p:cNvSpPr txBox="1">
            <a:spLocks noChangeArrowheads="1"/>
          </p:cNvSpPr>
          <p:nvPr/>
        </p:nvSpPr>
        <p:spPr bwMode="auto">
          <a:xfrm>
            <a:off x="50292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13</a:t>
            </a:r>
          </a:p>
        </p:txBody>
      </p:sp>
      <p:sp>
        <p:nvSpPr>
          <p:cNvPr id="46121" name="Text Box 41"/>
          <p:cNvSpPr txBox="1">
            <a:spLocks noChangeArrowheads="1"/>
          </p:cNvSpPr>
          <p:nvPr/>
        </p:nvSpPr>
        <p:spPr bwMode="auto">
          <a:xfrm>
            <a:off x="55626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16</a:t>
            </a:r>
          </a:p>
        </p:txBody>
      </p:sp>
      <p:sp>
        <p:nvSpPr>
          <p:cNvPr id="46122" name="Text Box 42"/>
          <p:cNvSpPr txBox="1">
            <a:spLocks noChangeArrowheads="1"/>
          </p:cNvSpPr>
          <p:nvPr/>
        </p:nvSpPr>
        <p:spPr bwMode="auto">
          <a:xfrm>
            <a:off x="60960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17</a:t>
            </a:r>
          </a:p>
        </p:txBody>
      </p:sp>
      <p:sp>
        <p:nvSpPr>
          <p:cNvPr id="46123" name="Text Box 43"/>
          <p:cNvSpPr txBox="1">
            <a:spLocks noChangeArrowheads="1"/>
          </p:cNvSpPr>
          <p:nvPr/>
        </p:nvSpPr>
        <p:spPr bwMode="auto">
          <a:xfrm>
            <a:off x="66294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20</a:t>
            </a:r>
          </a:p>
        </p:txBody>
      </p:sp>
      <p:sp>
        <p:nvSpPr>
          <p:cNvPr id="46124" name="Text Box 44"/>
          <p:cNvSpPr txBox="1">
            <a:spLocks noChangeArrowheads="1"/>
          </p:cNvSpPr>
          <p:nvPr/>
        </p:nvSpPr>
        <p:spPr bwMode="auto">
          <a:xfrm>
            <a:off x="71628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21</a:t>
            </a:r>
          </a:p>
        </p:txBody>
      </p:sp>
      <p:sp>
        <p:nvSpPr>
          <p:cNvPr id="46125" name="Text Box 45"/>
          <p:cNvSpPr txBox="1">
            <a:spLocks noChangeArrowheads="1"/>
          </p:cNvSpPr>
          <p:nvPr/>
        </p:nvSpPr>
        <p:spPr bwMode="auto">
          <a:xfrm>
            <a:off x="76962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24</a:t>
            </a:r>
          </a:p>
        </p:txBody>
      </p:sp>
      <p:sp>
        <p:nvSpPr>
          <p:cNvPr id="46126" name="Text Box 46"/>
          <p:cNvSpPr txBox="1">
            <a:spLocks noChangeArrowheads="1"/>
          </p:cNvSpPr>
          <p:nvPr/>
        </p:nvSpPr>
        <p:spPr bwMode="auto">
          <a:xfrm>
            <a:off x="82296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25</a:t>
            </a:r>
          </a:p>
        </p:txBody>
      </p:sp>
      <p:sp>
        <p:nvSpPr>
          <p:cNvPr id="46127" name="Text Box 47"/>
          <p:cNvSpPr txBox="1">
            <a:spLocks noChangeArrowheads="1"/>
          </p:cNvSpPr>
          <p:nvPr/>
        </p:nvSpPr>
        <p:spPr bwMode="auto">
          <a:xfrm>
            <a:off x="87630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28</a:t>
            </a:r>
          </a:p>
        </p:txBody>
      </p:sp>
      <p:sp>
        <p:nvSpPr>
          <p:cNvPr id="46128" name="Text Box 48"/>
          <p:cNvSpPr txBox="1">
            <a:spLocks noChangeArrowheads="1"/>
          </p:cNvSpPr>
          <p:nvPr/>
        </p:nvSpPr>
        <p:spPr bwMode="auto">
          <a:xfrm>
            <a:off x="92964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29</a:t>
            </a:r>
          </a:p>
        </p:txBody>
      </p:sp>
      <p:sp>
        <p:nvSpPr>
          <p:cNvPr id="46129" name="Text Box 49"/>
          <p:cNvSpPr txBox="1">
            <a:spLocks noChangeArrowheads="1"/>
          </p:cNvSpPr>
          <p:nvPr/>
        </p:nvSpPr>
        <p:spPr bwMode="auto">
          <a:xfrm>
            <a:off x="9829800" y="22098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32</a:t>
            </a:r>
          </a:p>
        </p:txBody>
      </p:sp>
      <p:sp>
        <p:nvSpPr>
          <p:cNvPr id="46130" name="Line 50"/>
          <p:cNvSpPr>
            <a:spLocks noChangeShapeType="1"/>
          </p:cNvSpPr>
          <p:nvPr/>
        </p:nvSpPr>
        <p:spPr bwMode="auto">
          <a:xfrm>
            <a:off x="5935663" y="403226"/>
            <a:ext cx="0" cy="5810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1" name="Line 51"/>
          <p:cNvSpPr>
            <a:spLocks noChangeShapeType="1"/>
          </p:cNvSpPr>
          <p:nvPr/>
        </p:nvSpPr>
        <p:spPr bwMode="auto">
          <a:xfrm>
            <a:off x="5942013" y="1368426"/>
            <a:ext cx="0" cy="352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2" name="Rectangle 52"/>
          <p:cNvSpPr>
            <a:spLocks noChangeArrowheads="1"/>
          </p:cNvSpPr>
          <p:nvPr/>
        </p:nvSpPr>
        <p:spPr bwMode="auto">
          <a:xfrm>
            <a:off x="4835525" y="990600"/>
            <a:ext cx="2216150" cy="381000"/>
          </a:xfrm>
          <a:prstGeom prst="rect">
            <a:avLst/>
          </a:prstGeom>
          <a:solidFill>
            <a:srgbClr val="00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6133" name="Text Box 53"/>
          <p:cNvSpPr txBox="1">
            <a:spLocks noChangeArrowheads="1"/>
          </p:cNvSpPr>
          <p:nvPr/>
        </p:nvSpPr>
        <p:spPr bwMode="auto">
          <a:xfrm>
            <a:off x="5029201" y="990600"/>
            <a:ext cx="21210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P-Box Permutation</a:t>
            </a:r>
          </a:p>
        </p:txBody>
      </p:sp>
      <p:sp>
        <p:nvSpPr>
          <p:cNvPr id="46134" name="Text Box 54"/>
          <p:cNvSpPr txBox="1">
            <a:spLocks noChangeArrowheads="1"/>
          </p:cNvSpPr>
          <p:nvPr/>
        </p:nvSpPr>
        <p:spPr bwMode="auto">
          <a:xfrm>
            <a:off x="5953125" y="457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6135" name="Text Box 55"/>
          <p:cNvSpPr txBox="1">
            <a:spLocks noChangeArrowheads="1"/>
          </p:cNvSpPr>
          <p:nvPr/>
        </p:nvSpPr>
        <p:spPr bwMode="auto">
          <a:xfrm>
            <a:off x="6016625" y="13970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27"/>
                </a:solidFill>
              </a:rPr>
              <a:t>32</a:t>
            </a:r>
          </a:p>
        </p:txBody>
      </p:sp>
      <p:sp>
        <p:nvSpPr>
          <p:cNvPr id="46136" name="Line 56"/>
          <p:cNvSpPr>
            <a:spLocks noChangeShapeType="1"/>
          </p:cNvSpPr>
          <p:nvPr/>
        </p:nvSpPr>
        <p:spPr bwMode="auto">
          <a:xfrm>
            <a:off x="2057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7" name="Line 57"/>
          <p:cNvSpPr>
            <a:spLocks noChangeShapeType="1"/>
          </p:cNvSpPr>
          <p:nvPr/>
        </p:nvSpPr>
        <p:spPr bwMode="auto">
          <a:xfrm>
            <a:off x="2209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8" name="Line 58"/>
          <p:cNvSpPr>
            <a:spLocks noChangeShapeType="1"/>
          </p:cNvSpPr>
          <p:nvPr/>
        </p:nvSpPr>
        <p:spPr bwMode="auto">
          <a:xfrm>
            <a:off x="2362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39" name="Line 59"/>
          <p:cNvSpPr>
            <a:spLocks noChangeShapeType="1"/>
          </p:cNvSpPr>
          <p:nvPr/>
        </p:nvSpPr>
        <p:spPr bwMode="auto">
          <a:xfrm>
            <a:off x="2514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0" name="Line 60"/>
          <p:cNvSpPr>
            <a:spLocks noChangeShapeType="1"/>
          </p:cNvSpPr>
          <p:nvPr/>
        </p:nvSpPr>
        <p:spPr bwMode="auto">
          <a:xfrm>
            <a:off x="3124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1" name="Line 61"/>
          <p:cNvSpPr>
            <a:spLocks noChangeShapeType="1"/>
          </p:cNvSpPr>
          <p:nvPr/>
        </p:nvSpPr>
        <p:spPr bwMode="auto">
          <a:xfrm>
            <a:off x="3276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2" name="Line 62"/>
          <p:cNvSpPr>
            <a:spLocks noChangeShapeType="1"/>
          </p:cNvSpPr>
          <p:nvPr/>
        </p:nvSpPr>
        <p:spPr bwMode="auto">
          <a:xfrm>
            <a:off x="3429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3" name="Line 63"/>
          <p:cNvSpPr>
            <a:spLocks noChangeShapeType="1"/>
          </p:cNvSpPr>
          <p:nvPr/>
        </p:nvSpPr>
        <p:spPr bwMode="auto">
          <a:xfrm>
            <a:off x="3581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4" name="Line 64"/>
          <p:cNvSpPr>
            <a:spLocks noChangeShapeType="1"/>
          </p:cNvSpPr>
          <p:nvPr/>
        </p:nvSpPr>
        <p:spPr bwMode="auto">
          <a:xfrm>
            <a:off x="4191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5" name="Line 65"/>
          <p:cNvSpPr>
            <a:spLocks noChangeShapeType="1"/>
          </p:cNvSpPr>
          <p:nvPr/>
        </p:nvSpPr>
        <p:spPr bwMode="auto">
          <a:xfrm>
            <a:off x="4343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6" name="Line 66"/>
          <p:cNvSpPr>
            <a:spLocks noChangeShapeType="1"/>
          </p:cNvSpPr>
          <p:nvPr/>
        </p:nvSpPr>
        <p:spPr bwMode="auto">
          <a:xfrm>
            <a:off x="4495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7" name="Line 67"/>
          <p:cNvSpPr>
            <a:spLocks noChangeShapeType="1"/>
          </p:cNvSpPr>
          <p:nvPr/>
        </p:nvSpPr>
        <p:spPr bwMode="auto">
          <a:xfrm>
            <a:off x="4648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8" name="Line 68"/>
          <p:cNvSpPr>
            <a:spLocks noChangeShapeType="1"/>
          </p:cNvSpPr>
          <p:nvPr/>
        </p:nvSpPr>
        <p:spPr bwMode="auto">
          <a:xfrm>
            <a:off x="5257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49" name="Line 69"/>
          <p:cNvSpPr>
            <a:spLocks noChangeShapeType="1"/>
          </p:cNvSpPr>
          <p:nvPr/>
        </p:nvSpPr>
        <p:spPr bwMode="auto">
          <a:xfrm>
            <a:off x="5410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0" name="Line 70"/>
          <p:cNvSpPr>
            <a:spLocks noChangeShapeType="1"/>
          </p:cNvSpPr>
          <p:nvPr/>
        </p:nvSpPr>
        <p:spPr bwMode="auto">
          <a:xfrm>
            <a:off x="5562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1" name="Line 71"/>
          <p:cNvSpPr>
            <a:spLocks noChangeShapeType="1"/>
          </p:cNvSpPr>
          <p:nvPr/>
        </p:nvSpPr>
        <p:spPr bwMode="auto">
          <a:xfrm>
            <a:off x="5715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2" name="Line 72"/>
          <p:cNvSpPr>
            <a:spLocks noChangeShapeType="1"/>
          </p:cNvSpPr>
          <p:nvPr/>
        </p:nvSpPr>
        <p:spPr bwMode="auto">
          <a:xfrm>
            <a:off x="6324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3" name="Line 73"/>
          <p:cNvSpPr>
            <a:spLocks noChangeShapeType="1"/>
          </p:cNvSpPr>
          <p:nvPr/>
        </p:nvSpPr>
        <p:spPr bwMode="auto">
          <a:xfrm>
            <a:off x="6477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4" name="Line 74"/>
          <p:cNvSpPr>
            <a:spLocks noChangeShapeType="1"/>
          </p:cNvSpPr>
          <p:nvPr/>
        </p:nvSpPr>
        <p:spPr bwMode="auto">
          <a:xfrm>
            <a:off x="6629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5" name="Line 75"/>
          <p:cNvSpPr>
            <a:spLocks noChangeShapeType="1"/>
          </p:cNvSpPr>
          <p:nvPr/>
        </p:nvSpPr>
        <p:spPr bwMode="auto">
          <a:xfrm>
            <a:off x="6781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6" name="Line 76"/>
          <p:cNvSpPr>
            <a:spLocks noChangeShapeType="1"/>
          </p:cNvSpPr>
          <p:nvPr/>
        </p:nvSpPr>
        <p:spPr bwMode="auto">
          <a:xfrm>
            <a:off x="7391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7" name="Line 77"/>
          <p:cNvSpPr>
            <a:spLocks noChangeShapeType="1"/>
          </p:cNvSpPr>
          <p:nvPr/>
        </p:nvSpPr>
        <p:spPr bwMode="auto">
          <a:xfrm>
            <a:off x="7543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8" name="Line 78"/>
          <p:cNvSpPr>
            <a:spLocks noChangeShapeType="1"/>
          </p:cNvSpPr>
          <p:nvPr/>
        </p:nvSpPr>
        <p:spPr bwMode="auto">
          <a:xfrm>
            <a:off x="7696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59" name="Line 79"/>
          <p:cNvSpPr>
            <a:spLocks noChangeShapeType="1"/>
          </p:cNvSpPr>
          <p:nvPr/>
        </p:nvSpPr>
        <p:spPr bwMode="auto">
          <a:xfrm>
            <a:off x="7848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0" name="Line 80"/>
          <p:cNvSpPr>
            <a:spLocks noChangeShapeType="1"/>
          </p:cNvSpPr>
          <p:nvPr/>
        </p:nvSpPr>
        <p:spPr bwMode="auto">
          <a:xfrm>
            <a:off x="8458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1" name="Line 81"/>
          <p:cNvSpPr>
            <a:spLocks noChangeShapeType="1"/>
          </p:cNvSpPr>
          <p:nvPr/>
        </p:nvSpPr>
        <p:spPr bwMode="auto">
          <a:xfrm>
            <a:off x="86106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2" name="Line 82"/>
          <p:cNvSpPr>
            <a:spLocks noChangeShapeType="1"/>
          </p:cNvSpPr>
          <p:nvPr/>
        </p:nvSpPr>
        <p:spPr bwMode="auto">
          <a:xfrm>
            <a:off x="8763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3" name="Line 83"/>
          <p:cNvSpPr>
            <a:spLocks noChangeShapeType="1"/>
          </p:cNvSpPr>
          <p:nvPr/>
        </p:nvSpPr>
        <p:spPr bwMode="auto">
          <a:xfrm>
            <a:off x="8915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4" name="Line 84"/>
          <p:cNvSpPr>
            <a:spLocks noChangeShapeType="1"/>
          </p:cNvSpPr>
          <p:nvPr/>
        </p:nvSpPr>
        <p:spPr bwMode="auto">
          <a:xfrm>
            <a:off x="95250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5" name="Line 85"/>
          <p:cNvSpPr>
            <a:spLocks noChangeShapeType="1"/>
          </p:cNvSpPr>
          <p:nvPr/>
        </p:nvSpPr>
        <p:spPr bwMode="auto">
          <a:xfrm>
            <a:off x="96774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6" name="Line 86"/>
          <p:cNvSpPr>
            <a:spLocks noChangeShapeType="1"/>
          </p:cNvSpPr>
          <p:nvPr/>
        </p:nvSpPr>
        <p:spPr bwMode="auto">
          <a:xfrm>
            <a:off x="98298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7" name="Line 87"/>
          <p:cNvSpPr>
            <a:spLocks noChangeShapeType="1"/>
          </p:cNvSpPr>
          <p:nvPr/>
        </p:nvSpPr>
        <p:spPr bwMode="auto">
          <a:xfrm>
            <a:off x="9982200" y="4953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68" name="Text Box 88"/>
          <p:cNvSpPr txBox="1">
            <a:spLocks noChangeArrowheads="1"/>
          </p:cNvSpPr>
          <p:nvPr/>
        </p:nvSpPr>
        <p:spPr bwMode="auto">
          <a:xfrm>
            <a:off x="19050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a:t>
            </a:r>
          </a:p>
        </p:txBody>
      </p:sp>
      <p:sp>
        <p:nvSpPr>
          <p:cNvPr id="46169" name="Text Box 89"/>
          <p:cNvSpPr txBox="1">
            <a:spLocks noChangeArrowheads="1"/>
          </p:cNvSpPr>
          <p:nvPr/>
        </p:nvSpPr>
        <p:spPr bwMode="auto">
          <a:xfrm>
            <a:off x="23622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4</a:t>
            </a:r>
          </a:p>
        </p:txBody>
      </p:sp>
      <p:sp>
        <p:nvSpPr>
          <p:cNvPr id="46170" name="Text Box 90"/>
          <p:cNvSpPr txBox="1">
            <a:spLocks noChangeArrowheads="1"/>
          </p:cNvSpPr>
          <p:nvPr/>
        </p:nvSpPr>
        <p:spPr bwMode="auto">
          <a:xfrm>
            <a:off x="29718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5</a:t>
            </a:r>
          </a:p>
        </p:txBody>
      </p:sp>
      <p:sp>
        <p:nvSpPr>
          <p:cNvPr id="46171" name="Text Box 91"/>
          <p:cNvSpPr txBox="1">
            <a:spLocks noChangeArrowheads="1"/>
          </p:cNvSpPr>
          <p:nvPr/>
        </p:nvSpPr>
        <p:spPr bwMode="auto">
          <a:xfrm>
            <a:off x="34290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8</a:t>
            </a:r>
          </a:p>
        </p:txBody>
      </p:sp>
      <p:sp>
        <p:nvSpPr>
          <p:cNvPr id="46172" name="Text Box 92"/>
          <p:cNvSpPr txBox="1">
            <a:spLocks noChangeArrowheads="1"/>
          </p:cNvSpPr>
          <p:nvPr/>
        </p:nvSpPr>
        <p:spPr bwMode="auto">
          <a:xfrm>
            <a:off x="4038600" y="62484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9</a:t>
            </a:r>
          </a:p>
        </p:txBody>
      </p:sp>
      <p:sp>
        <p:nvSpPr>
          <p:cNvPr id="46173" name="Text Box 93"/>
          <p:cNvSpPr txBox="1">
            <a:spLocks noChangeArrowheads="1"/>
          </p:cNvSpPr>
          <p:nvPr/>
        </p:nvSpPr>
        <p:spPr bwMode="auto">
          <a:xfrm>
            <a:off x="44958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12</a:t>
            </a:r>
          </a:p>
        </p:txBody>
      </p:sp>
      <p:sp>
        <p:nvSpPr>
          <p:cNvPr id="46174" name="Text Box 94"/>
          <p:cNvSpPr txBox="1">
            <a:spLocks noChangeArrowheads="1"/>
          </p:cNvSpPr>
          <p:nvPr/>
        </p:nvSpPr>
        <p:spPr bwMode="auto">
          <a:xfrm>
            <a:off x="50292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13</a:t>
            </a:r>
          </a:p>
        </p:txBody>
      </p:sp>
      <p:sp>
        <p:nvSpPr>
          <p:cNvPr id="46175" name="Text Box 95"/>
          <p:cNvSpPr txBox="1">
            <a:spLocks noChangeArrowheads="1"/>
          </p:cNvSpPr>
          <p:nvPr/>
        </p:nvSpPr>
        <p:spPr bwMode="auto">
          <a:xfrm>
            <a:off x="55626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16</a:t>
            </a:r>
          </a:p>
        </p:txBody>
      </p:sp>
      <p:sp>
        <p:nvSpPr>
          <p:cNvPr id="46176" name="Text Box 96"/>
          <p:cNvSpPr txBox="1">
            <a:spLocks noChangeArrowheads="1"/>
          </p:cNvSpPr>
          <p:nvPr/>
        </p:nvSpPr>
        <p:spPr bwMode="auto">
          <a:xfrm>
            <a:off x="60960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17</a:t>
            </a:r>
          </a:p>
        </p:txBody>
      </p:sp>
      <p:sp>
        <p:nvSpPr>
          <p:cNvPr id="46177" name="Text Box 97"/>
          <p:cNvSpPr txBox="1">
            <a:spLocks noChangeArrowheads="1"/>
          </p:cNvSpPr>
          <p:nvPr/>
        </p:nvSpPr>
        <p:spPr bwMode="auto">
          <a:xfrm>
            <a:off x="66294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20</a:t>
            </a:r>
          </a:p>
        </p:txBody>
      </p:sp>
      <p:sp>
        <p:nvSpPr>
          <p:cNvPr id="46178" name="Text Box 98"/>
          <p:cNvSpPr txBox="1">
            <a:spLocks noChangeArrowheads="1"/>
          </p:cNvSpPr>
          <p:nvPr/>
        </p:nvSpPr>
        <p:spPr bwMode="auto">
          <a:xfrm>
            <a:off x="71628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21</a:t>
            </a:r>
          </a:p>
        </p:txBody>
      </p:sp>
      <p:sp>
        <p:nvSpPr>
          <p:cNvPr id="46179" name="Text Box 99"/>
          <p:cNvSpPr txBox="1">
            <a:spLocks noChangeArrowheads="1"/>
          </p:cNvSpPr>
          <p:nvPr/>
        </p:nvSpPr>
        <p:spPr bwMode="auto">
          <a:xfrm>
            <a:off x="76962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24</a:t>
            </a:r>
          </a:p>
        </p:txBody>
      </p:sp>
      <p:sp>
        <p:nvSpPr>
          <p:cNvPr id="46180" name="Text Box 100"/>
          <p:cNvSpPr txBox="1">
            <a:spLocks noChangeArrowheads="1"/>
          </p:cNvSpPr>
          <p:nvPr/>
        </p:nvSpPr>
        <p:spPr bwMode="auto">
          <a:xfrm>
            <a:off x="82296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25</a:t>
            </a:r>
          </a:p>
        </p:txBody>
      </p:sp>
      <p:sp>
        <p:nvSpPr>
          <p:cNvPr id="46181" name="Text Box 101"/>
          <p:cNvSpPr txBox="1">
            <a:spLocks noChangeArrowheads="1"/>
          </p:cNvSpPr>
          <p:nvPr/>
        </p:nvSpPr>
        <p:spPr bwMode="auto">
          <a:xfrm>
            <a:off x="87630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28</a:t>
            </a:r>
          </a:p>
        </p:txBody>
      </p:sp>
      <p:sp>
        <p:nvSpPr>
          <p:cNvPr id="46182" name="Text Box 102"/>
          <p:cNvSpPr txBox="1">
            <a:spLocks noChangeArrowheads="1"/>
          </p:cNvSpPr>
          <p:nvPr/>
        </p:nvSpPr>
        <p:spPr bwMode="auto">
          <a:xfrm>
            <a:off x="92964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29</a:t>
            </a:r>
          </a:p>
        </p:txBody>
      </p:sp>
      <p:sp>
        <p:nvSpPr>
          <p:cNvPr id="46183" name="Text Box 103"/>
          <p:cNvSpPr txBox="1">
            <a:spLocks noChangeArrowheads="1"/>
          </p:cNvSpPr>
          <p:nvPr/>
        </p:nvSpPr>
        <p:spPr bwMode="auto">
          <a:xfrm>
            <a:off x="9829800" y="6248400"/>
            <a:ext cx="412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27"/>
                </a:solidFill>
              </a:rPr>
              <a:t>32</a:t>
            </a:r>
          </a:p>
        </p:txBody>
      </p:sp>
      <p:sp>
        <p:nvSpPr>
          <p:cNvPr id="46184" name="Rectangle 104"/>
          <p:cNvSpPr>
            <a:spLocks noChangeArrowheads="1"/>
          </p:cNvSpPr>
          <p:nvPr/>
        </p:nvSpPr>
        <p:spPr bwMode="auto">
          <a:xfrm>
            <a:off x="1752600" y="3810000"/>
            <a:ext cx="8534400" cy="1143000"/>
          </a:xfrm>
          <a:prstGeom prst="rect">
            <a:avLst/>
          </a:prstGeom>
          <a:solidFill>
            <a:srgbClr val="000080"/>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6185" name="Line 105"/>
          <p:cNvSpPr>
            <a:spLocks noChangeShapeType="1"/>
          </p:cNvSpPr>
          <p:nvPr/>
        </p:nvSpPr>
        <p:spPr bwMode="auto">
          <a:xfrm flipH="1">
            <a:off x="2057400" y="3810000"/>
            <a:ext cx="3657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86" name="Line 106"/>
          <p:cNvSpPr>
            <a:spLocks noChangeShapeType="1"/>
          </p:cNvSpPr>
          <p:nvPr/>
        </p:nvSpPr>
        <p:spPr bwMode="auto">
          <a:xfrm flipH="1">
            <a:off x="2209800" y="3810000"/>
            <a:ext cx="1219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87" name="Line 107"/>
          <p:cNvSpPr>
            <a:spLocks noChangeShapeType="1"/>
          </p:cNvSpPr>
          <p:nvPr/>
        </p:nvSpPr>
        <p:spPr bwMode="auto">
          <a:xfrm flipH="1">
            <a:off x="2362200" y="3810000"/>
            <a:ext cx="4419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88" name="Line 108"/>
          <p:cNvSpPr>
            <a:spLocks noChangeShapeType="1"/>
          </p:cNvSpPr>
          <p:nvPr/>
        </p:nvSpPr>
        <p:spPr bwMode="auto">
          <a:xfrm flipH="1">
            <a:off x="2514600" y="3810000"/>
            <a:ext cx="4876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89" name="Line 109"/>
          <p:cNvSpPr>
            <a:spLocks noChangeShapeType="1"/>
          </p:cNvSpPr>
          <p:nvPr/>
        </p:nvSpPr>
        <p:spPr bwMode="auto">
          <a:xfrm flipH="1">
            <a:off x="3124200" y="3810000"/>
            <a:ext cx="6400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0" name="Line 110"/>
          <p:cNvSpPr>
            <a:spLocks noChangeShapeType="1"/>
          </p:cNvSpPr>
          <p:nvPr/>
        </p:nvSpPr>
        <p:spPr bwMode="auto">
          <a:xfrm flipH="1">
            <a:off x="3276600" y="3810000"/>
            <a:ext cx="1371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1" name="Line 111"/>
          <p:cNvSpPr>
            <a:spLocks noChangeShapeType="1"/>
          </p:cNvSpPr>
          <p:nvPr/>
        </p:nvSpPr>
        <p:spPr bwMode="auto">
          <a:xfrm flipH="1">
            <a:off x="3429000" y="3810000"/>
            <a:ext cx="5486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2" name="Line 112"/>
          <p:cNvSpPr>
            <a:spLocks noChangeShapeType="1"/>
          </p:cNvSpPr>
          <p:nvPr/>
        </p:nvSpPr>
        <p:spPr bwMode="auto">
          <a:xfrm flipH="1">
            <a:off x="3581400" y="3810000"/>
            <a:ext cx="2743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3" name="Line 113"/>
          <p:cNvSpPr>
            <a:spLocks noChangeShapeType="1"/>
          </p:cNvSpPr>
          <p:nvPr/>
        </p:nvSpPr>
        <p:spPr bwMode="auto">
          <a:xfrm>
            <a:off x="2057400" y="3810000"/>
            <a:ext cx="2133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4" name="Line 114"/>
          <p:cNvSpPr>
            <a:spLocks noChangeShapeType="1"/>
          </p:cNvSpPr>
          <p:nvPr/>
        </p:nvSpPr>
        <p:spPr bwMode="auto">
          <a:xfrm flipH="1">
            <a:off x="4343400" y="3810000"/>
            <a:ext cx="1219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5" name="Line 115"/>
          <p:cNvSpPr>
            <a:spLocks noChangeShapeType="1"/>
          </p:cNvSpPr>
          <p:nvPr/>
        </p:nvSpPr>
        <p:spPr bwMode="auto">
          <a:xfrm flipH="1">
            <a:off x="4495800" y="3810000"/>
            <a:ext cx="3200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6" name="Line 116"/>
          <p:cNvSpPr>
            <a:spLocks noChangeShapeType="1"/>
          </p:cNvSpPr>
          <p:nvPr/>
        </p:nvSpPr>
        <p:spPr bwMode="auto">
          <a:xfrm flipH="1">
            <a:off x="4648200" y="3810000"/>
            <a:ext cx="3962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7" name="Line 117"/>
          <p:cNvSpPr>
            <a:spLocks noChangeShapeType="1"/>
          </p:cNvSpPr>
          <p:nvPr/>
        </p:nvSpPr>
        <p:spPr bwMode="auto">
          <a:xfrm>
            <a:off x="3124200" y="3810000"/>
            <a:ext cx="2133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8" name="Line 118"/>
          <p:cNvSpPr>
            <a:spLocks noChangeShapeType="1"/>
          </p:cNvSpPr>
          <p:nvPr/>
        </p:nvSpPr>
        <p:spPr bwMode="auto">
          <a:xfrm flipH="1">
            <a:off x="5410200" y="3810000"/>
            <a:ext cx="1066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199" name="Line 119"/>
          <p:cNvSpPr>
            <a:spLocks noChangeShapeType="1"/>
          </p:cNvSpPr>
          <p:nvPr/>
        </p:nvSpPr>
        <p:spPr bwMode="auto">
          <a:xfrm flipH="1">
            <a:off x="5562600" y="3810000"/>
            <a:ext cx="4267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0" name="Line 120"/>
          <p:cNvSpPr>
            <a:spLocks noChangeShapeType="1"/>
          </p:cNvSpPr>
          <p:nvPr/>
        </p:nvSpPr>
        <p:spPr bwMode="auto">
          <a:xfrm>
            <a:off x="4343400" y="3810000"/>
            <a:ext cx="1371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1" name="Line 121"/>
          <p:cNvSpPr>
            <a:spLocks noChangeShapeType="1"/>
          </p:cNvSpPr>
          <p:nvPr/>
        </p:nvSpPr>
        <p:spPr bwMode="auto">
          <a:xfrm>
            <a:off x="2209800" y="3810000"/>
            <a:ext cx="4114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2" name="Line 122"/>
          <p:cNvSpPr>
            <a:spLocks noChangeShapeType="1"/>
          </p:cNvSpPr>
          <p:nvPr/>
        </p:nvSpPr>
        <p:spPr bwMode="auto">
          <a:xfrm>
            <a:off x="3581400" y="3810000"/>
            <a:ext cx="2895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3" name="Line 123"/>
          <p:cNvSpPr>
            <a:spLocks noChangeShapeType="1"/>
          </p:cNvSpPr>
          <p:nvPr/>
        </p:nvSpPr>
        <p:spPr bwMode="auto">
          <a:xfrm flipH="1">
            <a:off x="6629400" y="3810000"/>
            <a:ext cx="1219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4" name="Line 124"/>
          <p:cNvSpPr>
            <a:spLocks noChangeShapeType="1"/>
          </p:cNvSpPr>
          <p:nvPr/>
        </p:nvSpPr>
        <p:spPr bwMode="auto">
          <a:xfrm>
            <a:off x="5410200" y="3810000"/>
            <a:ext cx="1371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5" name="Line 125"/>
          <p:cNvSpPr>
            <a:spLocks noChangeShapeType="1"/>
          </p:cNvSpPr>
          <p:nvPr/>
        </p:nvSpPr>
        <p:spPr bwMode="auto">
          <a:xfrm flipH="1">
            <a:off x="7391400" y="3810000"/>
            <a:ext cx="2590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6" name="Line 126"/>
          <p:cNvSpPr>
            <a:spLocks noChangeShapeType="1"/>
          </p:cNvSpPr>
          <p:nvPr/>
        </p:nvSpPr>
        <p:spPr bwMode="auto">
          <a:xfrm flipH="1">
            <a:off x="7543800" y="3810000"/>
            <a:ext cx="1219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7" name="Line 127"/>
          <p:cNvSpPr>
            <a:spLocks noChangeShapeType="1"/>
          </p:cNvSpPr>
          <p:nvPr/>
        </p:nvSpPr>
        <p:spPr bwMode="auto">
          <a:xfrm>
            <a:off x="2362200" y="3810000"/>
            <a:ext cx="53340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8" name="Line 128"/>
          <p:cNvSpPr>
            <a:spLocks noChangeShapeType="1"/>
          </p:cNvSpPr>
          <p:nvPr/>
        </p:nvSpPr>
        <p:spPr bwMode="auto">
          <a:xfrm>
            <a:off x="4191000" y="3810000"/>
            <a:ext cx="3657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09" name="Line 129"/>
          <p:cNvSpPr>
            <a:spLocks noChangeShapeType="1"/>
          </p:cNvSpPr>
          <p:nvPr/>
        </p:nvSpPr>
        <p:spPr bwMode="auto">
          <a:xfrm>
            <a:off x="6629400" y="3810000"/>
            <a:ext cx="1828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0" name="Line 130"/>
          <p:cNvSpPr>
            <a:spLocks noChangeShapeType="1"/>
          </p:cNvSpPr>
          <p:nvPr/>
        </p:nvSpPr>
        <p:spPr bwMode="auto">
          <a:xfrm>
            <a:off x="5257800" y="3810000"/>
            <a:ext cx="3352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1" name="Line 131"/>
          <p:cNvSpPr>
            <a:spLocks noChangeShapeType="1"/>
          </p:cNvSpPr>
          <p:nvPr/>
        </p:nvSpPr>
        <p:spPr bwMode="auto">
          <a:xfrm flipH="1">
            <a:off x="8763000" y="3810000"/>
            <a:ext cx="914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2" name="Line 132"/>
          <p:cNvSpPr>
            <a:spLocks noChangeShapeType="1"/>
          </p:cNvSpPr>
          <p:nvPr/>
        </p:nvSpPr>
        <p:spPr bwMode="auto">
          <a:xfrm>
            <a:off x="3276600" y="3810000"/>
            <a:ext cx="5638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3" name="Line 133"/>
          <p:cNvSpPr>
            <a:spLocks noChangeShapeType="1"/>
          </p:cNvSpPr>
          <p:nvPr/>
        </p:nvSpPr>
        <p:spPr bwMode="auto">
          <a:xfrm>
            <a:off x="7543800" y="3810000"/>
            <a:ext cx="1981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4" name="Line 134"/>
          <p:cNvSpPr>
            <a:spLocks noChangeShapeType="1"/>
          </p:cNvSpPr>
          <p:nvPr/>
        </p:nvSpPr>
        <p:spPr bwMode="auto">
          <a:xfrm>
            <a:off x="4495800" y="3810000"/>
            <a:ext cx="5181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5" name="Line 135"/>
          <p:cNvSpPr>
            <a:spLocks noChangeShapeType="1"/>
          </p:cNvSpPr>
          <p:nvPr/>
        </p:nvSpPr>
        <p:spPr bwMode="auto">
          <a:xfrm>
            <a:off x="2514600" y="3810000"/>
            <a:ext cx="7315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6216" name="Line 136"/>
          <p:cNvSpPr>
            <a:spLocks noChangeShapeType="1"/>
          </p:cNvSpPr>
          <p:nvPr/>
        </p:nvSpPr>
        <p:spPr bwMode="auto">
          <a:xfrm>
            <a:off x="8458200" y="3810000"/>
            <a:ext cx="15240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pic>
        <p:nvPicPr>
          <p:cNvPr id="137" name="Picture 3" descr="Q:\maamir\lecturefigers\crypto7.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745669" y="2856835"/>
            <a:ext cx="4144206" cy="3049331"/>
          </a:xfrm>
          <a:prstGeom prst="rect">
            <a:avLst/>
          </a:prstGeom>
          <a:solidFill>
            <a:schemeClr val="bg1"/>
          </a:solidFill>
          <a:ln w="38100">
            <a:solidFill>
              <a:srgbClr val="FFFF00"/>
            </a:solidFill>
          </a:ln>
        </p:spPr>
      </p:pic>
    </p:spTree>
    <p:extLst>
      <p:ext uri="{BB962C8B-B14F-4D97-AF65-F5344CB8AC3E}">
        <p14:creationId xmlns:p14="http://schemas.microsoft.com/office/powerpoint/2010/main" val="1802303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FFB91D"/>
                </a:solidFill>
                <a:ea typeface="+mj-ea"/>
                <a:cs typeface="+mj-cs"/>
              </a:rPr>
              <a:t>Cryptography</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701018557"/>
              </p:ext>
            </p:extLst>
          </p:nvPr>
        </p:nvGraphicFramePr>
        <p:xfrm>
          <a:off x="1981200" y="1981201"/>
          <a:ext cx="8229600" cy="4495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2920686" y="561648"/>
            <a:ext cx="5383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rgbClr val="FFC000"/>
                </a:solidFill>
              </a:rPr>
              <a:t>IP</a:t>
            </a:r>
            <a:r>
              <a:rPr lang="en-US" sz="3600" b="1" baseline="30000" dirty="0">
                <a:solidFill>
                  <a:srgbClr val="FFC000"/>
                </a:solidFill>
              </a:rPr>
              <a:t>-1</a:t>
            </a:r>
            <a:r>
              <a:rPr lang="en-US" sz="3600" b="1" dirty="0">
                <a:solidFill>
                  <a:srgbClr val="FFC000"/>
                </a:solidFill>
              </a:rPr>
              <a:t> (Final Permutation):</a:t>
            </a:r>
          </a:p>
        </p:txBody>
      </p:sp>
      <p:grpSp>
        <p:nvGrpSpPr>
          <p:cNvPr id="47107" name="Group 3"/>
          <p:cNvGrpSpPr>
            <a:grpSpLocks/>
          </p:cNvGrpSpPr>
          <p:nvPr/>
        </p:nvGrpSpPr>
        <p:grpSpPr bwMode="auto">
          <a:xfrm flipH="1">
            <a:off x="1752600" y="1828800"/>
            <a:ext cx="8686800" cy="4402138"/>
            <a:chOff x="144" y="1152"/>
            <a:chExt cx="5472" cy="2773"/>
          </a:xfrm>
        </p:grpSpPr>
        <p:grpSp>
          <p:nvGrpSpPr>
            <p:cNvPr id="47108" name="Group 4"/>
            <p:cNvGrpSpPr>
              <a:grpSpLocks/>
            </p:cNvGrpSpPr>
            <p:nvPr/>
          </p:nvGrpSpPr>
          <p:grpSpPr bwMode="auto">
            <a:xfrm>
              <a:off x="144" y="1344"/>
              <a:ext cx="5472" cy="192"/>
              <a:chOff x="0" y="1344"/>
              <a:chExt cx="6144" cy="192"/>
            </a:xfrm>
          </p:grpSpPr>
          <p:sp>
            <p:nvSpPr>
              <p:cNvPr id="47109" name="Rectangle 5"/>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7110" name="Line 6"/>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1" name="Line 7"/>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2" name="Line 8"/>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3" name="Line 9"/>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4" name="Line 10"/>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5" name="Line 11"/>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6" name="Line 12"/>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7" name="Line 13"/>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8" name="Line 14"/>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9" name="Line 15"/>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0" name="Line 16"/>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1" name="Line 17"/>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2" name="Line 18"/>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3" name="Line 19"/>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4" name="Line 20"/>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5" name="Line 21"/>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6" name="Line 22"/>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7" name="Line 23"/>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8" name="Line 24"/>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9" name="Line 25"/>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0" name="Line 26"/>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1" name="Line 27"/>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2" name="Line 28"/>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3" name="Line 29"/>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4" name="Line 30"/>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5" name="Line 31"/>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6" name="Line 32"/>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7" name="Line 33"/>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8" name="Line 34"/>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9" name="Line 35"/>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0" name="Line 36"/>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1" name="Line 37"/>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2" name="Line 38"/>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3" name="Line 39"/>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4" name="Line 40"/>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5" name="Line 41"/>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6" name="Line 42"/>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7" name="Line 43"/>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8" name="Line 44"/>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9" name="Line 45"/>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0" name="Line 46"/>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1" name="Line 47"/>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2" name="Line 48"/>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3" name="Line 49"/>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4" name="Line 50"/>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5" name="Line 51"/>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6" name="Line 52"/>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7" name="Line 53"/>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8" name="Line 54"/>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9" name="Line 55"/>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0" name="Line 56"/>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1" name="Line 57"/>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2" name="Line 58"/>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3" name="Line 59"/>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4" name="Line 60"/>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5" name="Line 61"/>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6" name="Line 62"/>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7" name="Line 63"/>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8" name="Line 64"/>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9" name="Line 65"/>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0" name="Line 66"/>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1" name="Line 67"/>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2" name="Line 68"/>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173" name="Group 69"/>
            <p:cNvGrpSpPr>
              <a:grpSpLocks/>
            </p:cNvGrpSpPr>
            <p:nvPr/>
          </p:nvGrpSpPr>
          <p:grpSpPr bwMode="auto">
            <a:xfrm>
              <a:off x="144" y="3552"/>
              <a:ext cx="5472" cy="192"/>
              <a:chOff x="0" y="1344"/>
              <a:chExt cx="6144" cy="192"/>
            </a:xfrm>
          </p:grpSpPr>
          <p:sp>
            <p:nvSpPr>
              <p:cNvPr id="47174" name="Rectangle 70"/>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7175" name="Line 71"/>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6" name="Line 72"/>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7" name="Line 73"/>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8" name="Line 74"/>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9" name="Line 75"/>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0" name="Line 76"/>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1" name="Line 77"/>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2" name="Line 78"/>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3" name="Line 79"/>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4" name="Line 80"/>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5" name="Line 81"/>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6" name="Line 82"/>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7" name="Line 83"/>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8" name="Line 84"/>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9" name="Line 85"/>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0" name="Line 86"/>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1" name="Line 87"/>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2" name="Line 88"/>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3" name="Line 89"/>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4" name="Line 90"/>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5" name="Line 91"/>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6" name="Line 92"/>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7" name="Line 93"/>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8" name="Line 94"/>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9" name="Line 95"/>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0" name="Line 96"/>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1" name="Line 97"/>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2" name="Line 98"/>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3" name="Line 99"/>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4" name="Line 100"/>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5" name="Line 101"/>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6" name="Line 102"/>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7" name="Line 103"/>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8" name="Line 104"/>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9" name="Line 105"/>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0" name="Line 106"/>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1" name="Line 107"/>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2" name="Line 108"/>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3" name="Line 109"/>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4" name="Line 110"/>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5" name="Line 111"/>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6" name="Line 112"/>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7" name="Line 113"/>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8" name="Line 114"/>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9" name="Line 115"/>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0" name="Line 116"/>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1" name="Line 117"/>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2" name="Line 118"/>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3" name="Line 119"/>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4" name="Line 120"/>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5" name="Line 121"/>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6" name="Line 122"/>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7" name="Line 123"/>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8" name="Line 124"/>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9" name="Line 125"/>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0" name="Line 126"/>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1" name="Line 127"/>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2" name="Line 128"/>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3" name="Line 129"/>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4" name="Line 130"/>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5" name="Line 131"/>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6" name="Line 132"/>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7" name="Line 133"/>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238" name="Group 134"/>
            <p:cNvGrpSpPr>
              <a:grpSpLocks/>
            </p:cNvGrpSpPr>
            <p:nvPr/>
          </p:nvGrpSpPr>
          <p:grpSpPr bwMode="auto">
            <a:xfrm flipV="1">
              <a:off x="696" y="1432"/>
              <a:ext cx="4879" cy="2217"/>
              <a:chOff x="696" y="1432"/>
              <a:chExt cx="4879" cy="2217"/>
            </a:xfrm>
          </p:grpSpPr>
          <p:sp>
            <p:nvSpPr>
              <p:cNvPr id="47239" name="Line 135"/>
              <p:cNvSpPr>
                <a:spLocks noChangeShapeType="1"/>
              </p:cNvSpPr>
              <p:nvPr/>
            </p:nvSpPr>
            <p:spPr bwMode="auto">
              <a:xfrm>
                <a:off x="696" y="1456"/>
                <a:ext cx="4879" cy="2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0" name="Line 136"/>
              <p:cNvSpPr>
                <a:spLocks noChangeShapeType="1"/>
              </p:cNvSpPr>
              <p:nvPr/>
            </p:nvSpPr>
            <p:spPr bwMode="auto">
              <a:xfrm>
                <a:off x="1376" y="1448"/>
                <a:ext cx="4108" cy="21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1" name="Line 137"/>
              <p:cNvSpPr>
                <a:spLocks noChangeShapeType="1"/>
              </p:cNvSpPr>
              <p:nvPr/>
            </p:nvSpPr>
            <p:spPr bwMode="auto">
              <a:xfrm>
                <a:off x="2080" y="1432"/>
                <a:ext cx="3325" cy="22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2" name="Line 138"/>
              <p:cNvSpPr>
                <a:spLocks noChangeShapeType="1"/>
              </p:cNvSpPr>
              <p:nvPr/>
            </p:nvSpPr>
            <p:spPr bwMode="auto">
              <a:xfrm>
                <a:off x="2752" y="1432"/>
                <a:ext cx="2568" cy="22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3" name="Line 139"/>
              <p:cNvSpPr>
                <a:spLocks noChangeShapeType="1"/>
              </p:cNvSpPr>
              <p:nvPr/>
            </p:nvSpPr>
            <p:spPr bwMode="auto">
              <a:xfrm>
                <a:off x="3432" y="1432"/>
                <a:ext cx="1803" cy="22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4" name="Line 140"/>
              <p:cNvSpPr>
                <a:spLocks noChangeShapeType="1"/>
              </p:cNvSpPr>
              <p:nvPr/>
            </p:nvSpPr>
            <p:spPr bwMode="auto">
              <a:xfrm>
                <a:off x="4120" y="1432"/>
                <a:ext cx="1029"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5" name="Line 141"/>
              <p:cNvSpPr>
                <a:spLocks noChangeShapeType="1"/>
              </p:cNvSpPr>
              <p:nvPr/>
            </p:nvSpPr>
            <p:spPr bwMode="auto">
              <a:xfrm>
                <a:off x="4800" y="1432"/>
                <a:ext cx="261"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6" name="Line 142"/>
              <p:cNvSpPr>
                <a:spLocks noChangeShapeType="1"/>
              </p:cNvSpPr>
              <p:nvPr/>
            </p:nvSpPr>
            <p:spPr bwMode="auto">
              <a:xfrm flipH="1">
                <a:off x="4978" y="1432"/>
                <a:ext cx="510"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247" name="Group 143"/>
            <p:cNvGrpSpPr>
              <a:grpSpLocks/>
            </p:cNvGrpSpPr>
            <p:nvPr/>
          </p:nvGrpSpPr>
          <p:grpSpPr bwMode="auto">
            <a:xfrm flipV="1">
              <a:off x="528" y="1432"/>
              <a:ext cx="4792" cy="2216"/>
              <a:chOff x="528" y="1432"/>
              <a:chExt cx="4792" cy="2216"/>
            </a:xfrm>
          </p:grpSpPr>
          <p:sp>
            <p:nvSpPr>
              <p:cNvPr id="47248" name="Line 144"/>
              <p:cNvSpPr>
                <a:spLocks noChangeShapeType="1"/>
              </p:cNvSpPr>
              <p:nvPr/>
            </p:nvSpPr>
            <p:spPr bwMode="auto">
              <a:xfrm>
                <a:off x="528" y="1440"/>
                <a:ext cx="4368"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9" name="Line 145"/>
              <p:cNvSpPr>
                <a:spLocks noChangeShapeType="1"/>
              </p:cNvSpPr>
              <p:nvPr/>
            </p:nvSpPr>
            <p:spPr bwMode="auto">
              <a:xfrm>
                <a:off x="1216" y="1440"/>
                <a:ext cx="3592" cy="219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0" name="Line 146"/>
              <p:cNvSpPr>
                <a:spLocks noChangeShapeType="1"/>
              </p:cNvSpPr>
              <p:nvPr/>
            </p:nvSpPr>
            <p:spPr bwMode="auto">
              <a:xfrm>
                <a:off x="1896" y="1432"/>
                <a:ext cx="282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1" name="Line 147"/>
              <p:cNvSpPr>
                <a:spLocks noChangeShapeType="1"/>
              </p:cNvSpPr>
              <p:nvPr/>
            </p:nvSpPr>
            <p:spPr bwMode="auto">
              <a:xfrm>
                <a:off x="2576" y="1440"/>
                <a:ext cx="2056"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2" name="Line 148"/>
              <p:cNvSpPr>
                <a:spLocks noChangeShapeType="1"/>
              </p:cNvSpPr>
              <p:nvPr/>
            </p:nvSpPr>
            <p:spPr bwMode="auto">
              <a:xfrm>
                <a:off x="3272" y="1432"/>
                <a:ext cx="1280"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3" name="Line 149"/>
              <p:cNvSpPr>
                <a:spLocks noChangeShapeType="1"/>
              </p:cNvSpPr>
              <p:nvPr/>
            </p:nvSpPr>
            <p:spPr bwMode="auto">
              <a:xfrm>
                <a:off x="3944" y="1440"/>
                <a:ext cx="512"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4" name="Line 150"/>
              <p:cNvSpPr>
                <a:spLocks noChangeShapeType="1"/>
              </p:cNvSpPr>
              <p:nvPr/>
            </p:nvSpPr>
            <p:spPr bwMode="auto">
              <a:xfrm flipH="1">
                <a:off x="4376" y="1440"/>
                <a:ext cx="26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5" name="Line 151"/>
              <p:cNvSpPr>
                <a:spLocks noChangeShapeType="1"/>
              </p:cNvSpPr>
              <p:nvPr/>
            </p:nvSpPr>
            <p:spPr bwMode="auto">
              <a:xfrm flipH="1">
                <a:off x="4296" y="1432"/>
                <a:ext cx="102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256" name="Group 152"/>
            <p:cNvGrpSpPr>
              <a:grpSpLocks/>
            </p:cNvGrpSpPr>
            <p:nvPr/>
          </p:nvGrpSpPr>
          <p:grpSpPr bwMode="auto">
            <a:xfrm flipV="1">
              <a:off x="354" y="1440"/>
              <a:ext cx="4788" cy="2208"/>
              <a:chOff x="354" y="1440"/>
              <a:chExt cx="4788" cy="2208"/>
            </a:xfrm>
          </p:grpSpPr>
          <p:sp>
            <p:nvSpPr>
              <p:cNvPr id="47257" name="Line 153"/>
              <p:cNvSpPr>
                <a:spLocks noChangeShapeType="1"/>
              </p:cNvSpPr>
              <p:nvPr/>
            </p:nvSpPr>
            <p:spPr bwMode="auto">
              <a:xfrm>
                <a:off x="354" y="1446"/>
                <a:ext cx="3852" cy="21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8" name="Line 154"/>
              <p:cNvSpPr>
                <a:spLocks noChangeShapeType="1"/>
              </p:cNvSpPr>
              <p:nvPr/>
            </p:nvSpPr>
            <p:spPr bwMode="auto">
              <a:xfrm>
                <a:off x="1038" y="1440"/>
                <a:ext cx="3078"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9" name="Line 155"/>
              <p:cNvSpPr>
                <a:spLocks noChangeShapeType="1"/>
              </p:cNvSpPr>
              <p:nvPr/>
            </p:nvSpPr>
            <p:spPr bwMode="auto">
              <a:xfrm>
                <a:off x="1722" y="1440"/>
                <a:ext cx="2316"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0" name="Line 156"/>
              <p:cNvSpPr>
                <a:spLocks noChangeShapeType="1"/>
              </p:cNvSpPr>
              <p:nvPr/>
            </p:nvSpPr>
            <p:spPr bwMode="auto">
              <a:xfrm>
                <a:off x="2412" y="1446"/>
                <a:ext cx="1536"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1" name="Line 157"/>
              <p:cNvSpPr>
                <a:spLocks noChangeShapeType="1"/>
              </p:cNvSpPr>
              <p:nvPr/>
            </p:nvSpPr>
            <p:spPr bwMode="auto">
              <a:xfrm>
                <a:off x="3096" y="1440"/>
                <a:ext cx="768"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2" name="Line 158"/>
              <p:cNvSpPr>
                <a:spLocks noChangeShapeType="1"/>
              </p:cNvSpPr>
              <p:nvPr/>
            </p:nvSpPr>
            <p:spPr bwMode="auto">
              <a:xfrm>
                <a:off x="3774" y="1446"/>
                <a:ext cx="6" cy="21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3" name="Line 159"/>
              <p:cNvSpPr>
                <a:spLocks noChangeShapeType="1"/>
              </p:cNvSpPr>
              <p:nvPr/>
            </p:nvSpPr>
            <p:spPr bwMode="auto">
              <a:xfrm flipH="1">
                <a:off x="3690" y="1446"/>
                <a:ext cx="774"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4" name="Line 160"/>
              <p:cNvSpPr>
                <a:spLocks noChangeShapeType="1"/>
              </p:cNvSpPr>
              <p:nvPr/>
            </p:nvSpPr>
            <p:spPr bwMode="auto">
              <a:xfrm flipH="1">
                <a:off x="3612" y="1446"/>
                <a:ext cx="1530"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265" name="Group 161"/>
            <p:cNvGrpSpPr>
              <a:grpSpLocks/>
            </p:cNvGrpSpPr>
            <p:nvPr/>
          </p:nvGrpSpPr>
          <p:grpSpPr bwMode="auto">
            <a:xfrm flipV="1">
              <a:off x="192" y="1440"/>
              <a:ext cx="4788" cy="2214"/>
              <a:chOff x="192" y="1440"/>
              <a:chExt cx="4788" cy="2214"/>
            </a:xfrm>
          </p:grpSpPr>
          <p:sp>
            <p:nvSpPr>
              <p:cNvPr id="47266" name="Line 162"/>
              <p:cNvSpPr>
                <a:spLocks noChangeShapeType="1"/>
              </p:cNvSpPr>
              <p:nvPr/>
            </p:nvSpPr>
            <p:spPr bwMode="auto">
              <a:xfrm>
                <a:off x="192" y="1446"/>
                <a:ext cx="3330"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7" name="Line 163"/>
              <p:cNvSpPr>
                <a:spLocks noChangeShapeType="1"/>
              </p:cNvSpPr>
              <p:nvPr/>
            </p:nvSpPr>
            <p:spPr bwMode="auto">
              <a:xfrm>
                <a:off x="870" y="1452"/>
                <a:ext cx="2568"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8" name="Line 164"/>
              <p:cNvSpPr>
                <a:spLocks noChangeShapeType="1"/>
              </p:cNvSpPr>
              <p:nvPr/>
            </p:nvSpPr>
            <p:spPr bwMode="auto">
              <a:xfrm>
                <a:off x="1560" y="1440"/>
                <a:ext cx="1788" cy="220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9" name="Line 165"/>
              <p:cNvSpPr>
                <a:spLocks noChangeShapeType="1"/>
              </p:cNvSpPr>
              <p:nvPr/>
            </p:nvSpPr>
            <p:spPr bwMode="auto">
              <a:xfrm>
                <a:off x="2238" y="1446"/>
                <a:ext cx="1032"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0" name="Line 166"/>
              <p:cNvSpPr>
                <a:spLocks noChangeShapeType="1"/>
              </p:cNvSpPr>
              <p:nvPr/>
            </p:nvSpPr>
            <p:spPr bwMode="auto">
              <a:xfrm>
                <a:off x="2934" y="1440"/>
                <a:ext cx="246"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1" name="Line 167"/>
              <p:cNvSpPr>
                <a:spLocks noChangeShapeType="1"/>
              </p:cNvSpPr>
              <p:nvPr/>
            </p:nvSpPr>
            <p:spPr bwMode="auto">
              <a:xfrm flipH="1">
                <a:off x="3096" y="1440"/>
                <a:ext cx="516"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2" name="Line 168"/>
              <p:cNvSpPr>
                <a:spLocks noChangeShapeType="1"/>
              </p:cNvSpPr>
              <p:nvPr/>
            </p:nvSpPr>
            <p:spPr bwMode="auto">
              <a:xfrm flipH="1">
                <a:off x="3006" y="1440"/>
                <a:ext cx="1296" cy="221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3" name="Line 169"/>
              <p:cNvSpPr>
                <a:spLocks noChangeShapeType="1"/>
              </p:cNvSpPr>
              <p:nvPr/>
            </p:nvSpPr>
            <p:spPr bwMode="auto">
              <a:xfrm flipH="1">
                <a:off x="2928" y="1446"/>
                <a:ext cx="2052"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7274" name="Line 170"/>
            <p:cNvSpPr>
              <a:spLocks noChangeShapeType="1"/>
            </p:cNvSpPr>
            <p:nvPr/>
          </p:nvSpPr>
          <p:spPr bwMode="auto">
            <a:xfrm flipH="1" flipV="1">
              <a:off x="2244" y="1446"/>
              <a:ext cx="3330"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5" name="Line 171"/>
            <p:cNvSpPr>
              <a:spLocks noChangeShapeType="1"/>
            </p:cNvSpPr>
            <p:nvPr/>
          </p:nvSpPr>
          <p:spPr bwMode="auto">
            <a:xfrm flipH="1" flipV="1">
              <a:off x="2328" y="1452"/>
              <a:ext cx="2568"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6" name="Line 172"/>
            <p:cNvSpPr>
              <a:spLocks noChangeShapeType="1"/>
            </p:cNvSpPr>
            <p:nvPr/>
          </p:nvSpPr>
          <p:spPr bwMode="auto">
            <a:xfrm flipH="1" flipV="1">
              <a:off x="2418" y="1440"/>
              <a:ext cx="1788" cy="22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7" name="Line 173"/>
            <p:cNvSpPr>
              <a:spLocks noChangeShapeType="1"/>
            </p:cNvSpPr>
            <p:nvPr/>
          </p:nvSpPr>
          <p:spPr bwMode="auto">
            <a:xfrm flipH="1" flipV="1">
              <a:off x="2496" y="1446"/>
              <a:ext cx="1032"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8" name="Line 174"/>
            <p:cNvSpPr>
              <a:spLocks noChangeShapeType="1"/>
            </p:cNvSpPr>
            <p:nvPr/>
          </p:nvSpPr>
          <p:spPr bwMode="auto">
            <a:xfrm flipH="1" flipV="1">
              <a:off x="2586" y="1440"/>
              <a:ext cx="246"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9" name="Line 175"/>
            <p:cNvSpPr>
              <a:spLocks noChangeShapeType="1"/>
            </p:cNvSpPr>
            <p:nvPr/>
          </p:nvSpPr>
          <p:spPr bwMode="auto">
            <a:xfrm flipV="1">
              <a:off x="2154" y="1440"/>
              <a:ext cx="516"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0" name="Line 176"/>
            <p:cNvSpPr>
              <a:spLocks noChangeShapeType="1"/>
            </p:cNvSpPr>
            <p:nvPr/>
          </p:nvSpPr>
          <p:spPr bwMode="auto">
            <a:xfrm flipV="1">
              <a:off x="1464" y="1440"/>
              <a:ext cx="1296" cy="22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1" name="Line 177"/>
            <p:cNvSpPr>
              <a:spLocks noChangeShapeType="1"/>
            </p:cNvSpPr>
            <p:nvPr/>
          </p:nvSpPr>
          <p:spPr bwMode="auto">
            <a:xfrm flipV="1">
              <a:off x="786" y="1446"/>
              <a:ext cx="2052"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2" name="Line 178"/>
            <p:cNvSpPr>
              <a:spLocks noChangeShapeType="1"/>
            </p:cNvSpPr>
            <p:nvPr/>
          </p:nvSpPr>
          <p:spPr bwMode="auto">
            <a:xfrm flipH="1" flipV="1">
              <a:off x="1560" y="1458"/>
              <a:ext cx="3852" cy="21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3" name="Line 179"/>
            <p:cNvSpPr>
              <a:spLocks noChangeShapeType="1"/>
            </p:cNvSpPr>
            <p:nvPr/>
          </p:nvSpPr>
          <p:spPr bwMode="auto">
            <a:xfrm flipH="1" flipV="1">
              <a:off x="1650" y="1452"/>
              <a:ext cx="3078"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4" name="Line 180"/>
            <p:cNvSpPr>
              <a:spLocks noChangeShapeType="1"/>
            </p:cNvSpPr>
            <p:nvPr/>
          </p:nvSpPr>
          <p:spPr bwMode="auto">
            <a:xfrm flipH="1" flipV="1">
              <a:off x="1728" y="1452"/>
              <a:ext cx="2316"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5" name="Line 181"/>
            <p:cNvSpPr>
              <a:spLocks noChangeShapeType="1"/>
            </p:cNvSpPr>
            <p:nvPr/>
          </p:nvSpPr>
          <p:spPr bwMode="auto">
            <a:xfrm flipH="1" flipV="1">
              <a:off x="1818" y="1458"/>
              <a:ext cx="1536"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6" name="Line 182"/>
            <p:cNvSpPr>
              <a:spLocks noChangeShapeType="1"/>
            </p:cNvSpPr>
            <p:nvPr/>
          </p:nvSpPr>
          <p:spPr bwMode="auto">
            <a:xfrm flipH="1" flipV="1">
              <a:off x="1902" y="1452"/>
              <a:ext cx="768"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7" name="Line 183"/>
            <p:cNvSpPr>
              <a:spLocks noChangeShapeType="1"/>
            </p:cNvSpPr>
            <p:nvPr/>
          </p:nvSpPr>
          <p:spPr bwMode="auto">
            <a:xfrm flipH="1" flipV="1">
              <a:off x="1986" y="1458"/>
              <a:ext cx="6" cy="21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8" name="Line 184"/>
            <p:cNvSpPr>
              <a:spLocks noChangeShapeType="1"/>
            </p:cNvSpPr>
            <p:nvPr/>
          </p:nvSpPr>
          <p:spPr bwMode="auto">
            <a:xfrm flipV="1">
              <a:off x="1302" y="1458"/>
              <a:ext cx="774"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9" name="Line 185"/>
            <p:cNvSpPr>
              <a:spLocks noChangeShapeType="1"/>
            </p:cNvSpPr>
            <p:nvPr/>
          </p:nvSpPr>
          <p:spPr bwMode="auto">
            <a:xfrm flipV="1">
              <a:off x="624" y="1458"/>
              <a:ext cx="1530"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0" name="Line 186"/>
            <p:cNvSpPr>
              <a:spLocks noChangeShapeType="1"/>
            </p:cNvSpPr>
            <p:nvPr/>
          </p:nvSpPr>
          <p:spPr bwMode="auto">
            <a:xfrm flipH="1" flipV="1">
              <a:off x="868" y="1458"/>
              <a:ext cx="4368"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1" name="Line 187"/>
            <p:cNvSpPr>
              <a:spLocks noChangeShapeType="1"/>
            </p:cNvSpPr>
            <p:nvPr/>
          </p:nvSpPr>
          <p:spPr bwMode="auto">
            <a:xfrm flipH="1" flipV="1">
              <a:off x="956" y="1458"/>
              <a:ext cx="3592" cy="219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2" name="Line 188"/>
            <p:cNvSpPr>
              <a:spLocks noChangeShapeType="1"/>
            </p:cNvSpPr>
            <p:nvPr/>
          </p:nvSpPr>
          <p:spPr bwMode="auto">
            <a:xfrm flipH="1" flipV="1">
              <a:off x="1044" y="1450"/>
              <a:ext cx="282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3" name="Line 189"/>
            <p:cNvSpPr>
              <a:spLocks noChangeShapeType="1"/>
            </p:cNvSpPr>
            <p:nvPr/>
          </p:nvSpPr>
          <p:spPr bwMode="auto">
            <a:xfrm flipH="1" flipV="1">
              <a:off x="1132" y="1458"/>
              <a:ext cx="2056"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4" name="Line 190"/>
            <p:cNvSpPr>
              <a:spLocks noChangeShapeType="1"/>
            </p:cNvSpPr>
            <p:nvPr/>
          </p:nvSpPr>
          <p:spPr bwMode="auto">
            <a:xfrm flipH="1" flipV="1">
              <a:off x="1212" y="1450"/>
              <a:ext cx="1280"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5" name="Line 191"/>
            <p:cNvSpPr>
              <a:spLocks noChangeShapeType="1"/>
            </p:cNvSpPr>
            <p:nvPr/>
          </p:nvSpPr>
          <p:spPr bwMode="auto">
            <a:xfrm flipH="1" flipV="1">
              <a:off x="1308" y="1458"/>
              <a:ext cx="512"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6" name="Line 192"/>
            <p:cNvSpPr>
              <a:spLocks noChangeShapeType="1"/>
            </p:cNvSpPr>
            <p:nvPr/>
          </p:nvSpPr>
          <p:spPr bwMode="auto">
            <a:xfrm flipV="1">
              <a:off x="1124" y="1458"/>
              <a:ext cx="26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7" name="Line 193"/>
            <p:cNvSpPr>
              <a:spLocks noChangeShapeType="1"/>
            </p:cNvSpPr>
            <p:nvPr/>
          </p:nvSpPr>
          <p:spPr bwMode="auto">
            <a:xfrm flipV="1">
              <a:off x="444" y="1450"/>
              <a:ext cx="102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8" name="Line 194"/>
            <p:cNvSpPr>
              <a:spLocks noChangeShapeType="1"/>
            </p:cNvSpPr>
            <p:nvPr/>
          </p:nvSpPr>
          <p:spPr bwMode="auto">
            <a:xfrm flipH="1" flipV="1">
              <a:off x="192" y="1480"/>
              <a:ext cx="4879" cy="218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9" name="Line 195"/>
            <p:cNvSpPr>
              <a:spLocks noChangeShapeType="1"/>
            </p:cNvSpPr>
            <p:nvPr/>
          </p:nvSpPr>
          <p:spPr bwMode="auto">
            <a:xfrm flipH="1" flipV="1">
              <a:off x="283" y="1472"/>
              <a:ext cx="4108" cy="219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0" name="Line 196"/>
            <p:cNvSpPr>
              <a:spLocks noChangeShapeType="1"/>
            </p:cNvSpPr>
            <p:nvPr/>
          </p:nvSpPr>
          <p:spPr bwMode="auto">
            <a:xfrm flipH="1" flipV="1">
              <a:off x="362" y="1456"/>
              <a:ext cx="3325" cy="2209"/>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1" name="Line 197"/>
            <p:cNvSpPr>
              <a:spLocks noChangeShapeType="1"/>
            </p:cNvSpPr>
            <p:nvPr/>
          </p:nvSpPr>
          <p:spPr bwMode="auto">
            <a:xfrm flipH="1" flipV="1">
              <a:off x="447" y="1456"/>
              <a:ext cx="2568" cy="221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2" name="Line 198"/>
            <p:cNvSpPr>
              <a:spLocks noChangeShapeType="1"/>
            </p:cNvSpPr>
            <p:nvPr/>
          </p:nvSpPr>
          <p:spPr bwMode="auto">
            <a:xfrm flipH="1" flipV="1">
              <a:off x="532" y="1456"/>
              <a:ext cx="1803" cy="221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3" name="Line 199"/>
            <p:cNvSpPr>
              <a:spLocks noChangeShapeType="1"/>
            </p:cNvSpPr>
            <p:nvPr/>
          </p:nvSpPr>
          <p:spPr bwMode="auto">
            <a:xfrm flipH="1" flipV="1">
              <a:off x="618" y="1456"/>
              <a:ext cx="1029"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4" name="Line 200"/>
            <p:cNvSpPr>
              <a:spLocks noChangeShapeType="1"/>
            </p:cNvSpPr>
            <p:nvPr/>
          </p:nvSpPr>
          <p:spPr bwMode="auto">
            <a:xfrm flipH="1" flipV="1">
              <a:off x="706" y="1456"/>
              <a:ext cx="261"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5" name="Line 201"/>
            <p:cNvSpPr>
              <a:spLocks noChangeShapeType="1"/>
            </p:cNvSpPr>
            <p:nvPr/>
          </p:nvSpPr>
          <p:spPr bwMode="auto">
            <a:xfrm flipV="1">
              <a:off x="279" y="1456"/>
              <a:ext cx="510"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6" name="Text Box 202"/>
            <p:cNvSpPr txBox="1">
              <a:spLocks noChangeArrowheads="1"/>
            </p:cNvSpPr>
            <p:nvPr/>
          </p:nvSpPr>
          <p:spPr bwMode="auto">
            <a:xfrm>
              <a:off x="4896" y="1152"/>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7307" name="Text Box 203"/>
            <p:cNvSpPr txBox="1">
              <a:spLocks noChangeArrowheads="1"/>
            </p:cNvSpPr>
            <p:nvPr/>
          </p:nvSpPr>
          <p:spPr bwMode="auto">
            <a:xfrm>
              <a:off x="4176"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7308" name="Text Box 204"/>
            <p:cNvSpPr txBox="1">
              <a:spLocks noChangeArrowheads="1"/>
            </p:cNvSpPr>
            <p:nvPr/>
          </p:nvSpPr>
          <p:spPr bwMode="auto">
            <a:xfrm>
              <a:off x="3504"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7309" name="Text Box 205"/>
            <p:cNvSpPr txBox="1">
              <a:spLocks noChangeArrowheads="1"/>
            </p:cNvSpPr>
            <p:nvPr/>
          </p:nvSpPr>
          <p:spPr bwMode="auto">
            <a:xfrm>
              <a:off x="2808"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7310" name="Text Box 206"/>
            <p:cNvSpPr txBox="1">
              <a:spLocks noChangeArrowheads="1"/>
            </p:cNvSpPr>
            <p:nvPr/>
          </p:nvSpPr>
          <p:spPr bwMode="auto">
            <a:xfrm>
              <a:off x="2120"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7311" name="Text Box 207"/>
            <p:cNvSpPr txBox="1">
              <a:spLocks noChangeArrowheads="1"/>
            </p:cNvSpPr>
            <p:nvPr/>
          </p:nvSpPr>
          <p:spPr bwMode="auto">
            <a:xfrm>
              <a:off x="1432"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7312" name="Text Box 208"/>
            <p:cNvSpPr txBox="1">
              <a:spLocks noChangeArrowheads="1"/>
            </p:cNvSpPr>
            <p:nvPr/>
          </p:nvSpPr>
          <p:spPr bwMode="auto">
            <a:xfrm>
              <a:off x="760" y="1160"/>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sp>
          <p:nvSpPr>
            <p:cNvPr id="47313" name="Text Box 209"/>
            <p:cNvSpPr txBox="1">
              <a:spLocks noChangeArrowheads="1"/>
            </p:cNvSpPr>
            <p:nvPr/>
          </p:nvSpPr>
          <p:spPr bwMode="auto">
            <a:xfrm>
              <a:off x="4896" y="37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7314" name="Text Box 210"/>
            <p:cNvSpPr txBox="1">
              <a:spLocks noChangeArrowheads="1"/>
            </p:cNvSpPr>
            <p:nvPr/>
          </p:nvSpPr>
          <p:spPr bwMode="auto">
            <a:xfrm>
              <a:off x="4176"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7315" name="Text Box 211"/>
            <p:cNvSpPr txBox="1">
              <a:spLocks noChangeArrowheads="1"/>
            </p:cNvSpPr>
            <p:nvPr/>
          </p:nvSpPr>
          <p:spPr bwMode="auto">
            <a:xfrm>
              <a:off x="3504"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7316" name="Text Box 212"/>
            <p:cNvSpPr txBox="1">
              <a:spLocks noChangeArrowheads="1"/>
            </p:cNvSpPr>
            <p:nvPr/>
          </p:nvSpPr>
          <p:spPr bwMode="auto">
            <a:xfrm>
              <a:off x="2808"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7317" name="Text Box 213"/>
            <p:cNvSpPr txBox="1">
              <a:spLocks noChangeArrowheads="1"/>
            </p:cNvSpPr>
            <p:nvPr/>
          </p:nvSpPr>
          <p:spPr bwMode="auto">
            <a:xfrm>
              <a:off x="2120"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7318" name="Text Box 214"/>
            <p:cNvSpPr txBox="1">
              <a:spLocks noChangeArrowheads="1"/>
            </p:cNvSpPr>
            <p:nvPr/>
          </p:nvSpPr>
          <p:spPr bwMode="auto">
            <a:xfrm>
              <a:off x="1432"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7319" name="Text Box 215"/>
            <p:cNvSpPr txBox="1">
              <a:spLocks noChangeArrowheads="1"/>
            </p:cNvSpPr>
            <p:nvPr/>
          </p:nvSpPr>
          <p:spPr bwMode="auto">
            <a:xfrm>
              <a:off x="760" y="37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grpSp>
    </p:spTree>
    <p:extLst>
      <p:ext uri="{BB962C8B-B14F-4D97-AF65-F5344CB8AC3E}">
        <p14:creationId xmlns:p14="http://schemas.microsoft.com/office/powerpoint/2010/main" val="73109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2920686" y="561648"/>
            <a:ext cx="53832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rgbClr val="FFC000"/>
                </a:solidFill>
              </a:rPr>
              <a:t>IP</a:t>
            </a:r>
            <a:r>
              <a:rPr lang="en-US" sz="3600" b="1" baseline="30000" dirty="0">
                <a:solidFill>
                  <a:srgbClr val="FFC000"/>
                </a:solidFill>
              </a:rPr>
              <a:t>-1</a:t>
            </a:r>
            <a:r>
              <a:rPr lang="en-US" sz="3600" b="1" dirty="0">
                <a:solidFill>
                  <a:srgbClr val="FFC000"/>
                </a:solidFill>
              </a:rPr>
              <a:t> (Final Permutation):</a:t>
            </a:r>
          </a:p>
        </p:txBody>
      </p:sp>
      <p:grpSp>
        <p:nvGrpSpPr>
          <p:cNvPr id="47107" name="Group 3"/>
          <p:cNvGrpSpPr>
            <a:grpSpLocks/>
          </p:cNvGrpSpPr>
          <p:nvPr/>
        </p:nvGrpSpPr>
        <p:grpSpPr bwMode="auto">
          <a:xfrm flipH="1">
            <a:off x="1752600" y="1828800"/>
            <a:ext cx="8686800" cy="4402138"/>
            <a:chOff x="144" y="1152"/>
            <a:chExt cx="5472" cy="2773"/>
          </a:xfrm>
        </p:grpSpPr>
        <p:grpSp>
          <p:nvGrpSpPr>
            <p:cNvPr id="47108" name="Group 4"/>
            <p:cNvGrpSpPr>
              <a:grpSpLocks/>
            </p:cNvGrpSpPr>
            <p:nvPr/>
          </p:nvGrpSpPr>
          <p:grpSpPr bwMode="auto">
            <a:xfrm>
              <a:off x="144" y="1344"/>
              <a:ext cx="5472" cy="192"/>
              <a:chOff x="0" y="1344"/>
              <a:chExt cx="6144" cy="192"/>
            </a:xfrm>
          </p:grpSpPr>
          <p:sp>
            <p:nvSpPr>
              <p:cNvPr id="47109" name="Rectangle 5"/>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7110" name="Line 6"/>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1" name="Line 7"/>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2" name="Line 8"/>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3" name="Line 9"/>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4" name="Line 10"/>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5" name="Line 11"/>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6" name="Line 12"/>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7" name="Line 13"/>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8" name="Line 14"/>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19" name="Line 15"/>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0" name="Line 16"/>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1" name="Line 17"/>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2" name="Line 18"/>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3" name="Line 19"/>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4" name="Line 20"/>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5" name="Line 21"/>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6" name="Line 22"/>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7" name="Line 23"/>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8" name="Line 24"/>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29" name="Line 25"/>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0" name="Line 26"/>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1" name="Line 27"/>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2" name="Line 28"/>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3" name="Line 29"/>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4" name="Line 30"/>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5" name="Line 31"/>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6" name="Line 32"/>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7" name="Line 33"/>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8" name="Line 34"/>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39" name="Line 35"/>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0" name="Line 36"/>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1" name="Line 37"/>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2" name="Line 38"/>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3" name="Line 39"/>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4" name="Line 40"/>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5" name="Line 41"/>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6" name="Line 42"/>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7" name="Line 43"/>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8" name="Line 44"/>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49" name="Line 45"/>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0" name="Line 46"/>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1" name="Line 47"/>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2" name="Line 48"/>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3" name="Line 49"/>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4" name="Line 50"/>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5" name="Line 51"/>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6" name="Line 52"/>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7" name="Line 53"/>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8" name="Line 54"/>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59" name="Line 55"/>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0" name="Line 56"/>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1" name="Line 57"/>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2" name="Line 58"/>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3" name="Line 59"/>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4" name="Line 60"/>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5" name="Line 61"/>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6" name="Line 62"/>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7" name="Line 63"/>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8" name="Line 64"/>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69" name="Line 65"/>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0" name="Line 66"/>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1" name="Line 67"/>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2" name="Line 68"/>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173" name="Group 69"/>
            <p:cNvGrpSpPr>
              <a:grpSpLocks/>
            </p:cNvGrpSpPr>
            <p:nvPr/>
          </p:nvGrpSpPr>
          <p:grpSpPr bwMode="auto">
            <a:xfrm>
              <a:off x="144" y="3552"/>
              <a:ext cx="5472" cy="192"/>
              <a:chOff x="0" y="1344"/>
              <a:chExt cx="6144" cy="192"/>
            </a:xfrm>
          </p:grpSpPr>
          <p:sp>
            <p:nvSpPr>
              <p:cNvPr id="47174" name="Rectangle 70"/>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7175" name="Line 71"/>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6" name="Line 72"/>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7" name="Line 73"/>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8" name="Line 74"/>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79" name="Line 75"/>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0" name="Line 76"/>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1" name="Line 77"/>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2" name="Line 78"/>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3" name="Line 79"/>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4" name="Line 80"/>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5" name="Line 81"/>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6" name="Line 82"/>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7" name="Line 83"/>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8" name="Line 84"/>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89" name="Line 85"/>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0" name="Line 86"/>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1" name="Line 87"/>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2" name="Line 88"/>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3" name="Line 89"/>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4" name="Line 90"/>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5" name="Line 91"/>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6" name="Line 92"/>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7" name="Line 93"/>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8" name="Line 94"/>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199" name="Line 95"/>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0" name="Line 96"/>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1" name="Line 97"/>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2" name="Line 98"/>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3" name="Line 99"/>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4" name="Line 100"/>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5" name="Line 101"/>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6" name="Line 102"/>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7" name="Line 103"/>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8" name="Line 104"/>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09" name="Line 105"/>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0" name="Line 106"/>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1" name="Line 107"/>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2" name="Line 108"/>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3" name="Line 109"/>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4" name="Line 110"/>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5" name="Line 111"/>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6" name="Line 112"/>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7" name="Line 113"/>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8" name="Line 114"/>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19" name="Line 115"/>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0" name="Line 116"/>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1" name="Line 117"/>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2" name="Line 118"/>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3" name="Line 119"/>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4" name="Line 120"/>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5" name="Line 121"/>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6" name="Line 122"/>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7" name="Line 123"/>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8" name="Line 124"/>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29" name="Line 125"/>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0" name="Line 126"/>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1" name="Line 127"/>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2" name="Line 128"/>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3" name="Line 129"/>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4" name="Line 130"/>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5" name="Line 131"/>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6" name="Line 132"/>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37" name="Line 133"/>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238" name="Group 134"/>
            <p:cNvGrpSpPr>
              <a:grpSpLocks/>
            </p:cNvGrpSpPr>
            <p:nvPr/>
          </p:nvGrpSpPr>
          <p:grpSpPr bwMode="auto">
            <a:xfrm flipV="1">
              <a:off x="696" y="1432"/>
              <a:ext cx="4879" cy="2217"/>
              <a:chOff x="696" y="1432"/>
              <a:chExt cx="4879" cy="2217"/>
            </a:xfrm>
          </p:grpSpPr>
          <p:sp>
            <p:nvSpPr>
              <p:cNvPr id="47239" name="Line 135"/>
              <p:cNvSpPr>
                <a:spLocks noChangeShapeType="1"/>
              </p:cNvSpPr>
              <p:nvPr/>
            </p:nvSpPr>
            <p:spPr bwMode="auto">
              <a:xfrm>
                <a:off x="696" y="1456"/>
                <a:ext cx="4879" cy="2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0" name="Line 136"/>
              <p:cNvSpPr>
                <a:spLocks noChangeShapeType="1"/>
              </p:cNvSpPr>
              <p:nvPr/>
            </p:nvSpPr>
            <p:spPr bwMode="auto">
              <a:xfrm>
                <a:off x="1376" y="1448"/>
                <a:ext cx="4108" cy="21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1" name="Line 137"/>
              <p:cNvSpPr>
                <a:spLocks noChangeShapeType="1"/>
              </p:cNvSpPr>
              <p:nvPr/>
            </p:nvSpPr>
            <p:spPr bwMode="auto">
              <a:xfrm>
                <a:off x="2080" y="1432"/>
                <a:ext cx="3325" cy="22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2" name="Line 138"/>
              <p:cNvSpPr>
                <a:spLocks noChangeShapeType="1"/>
              </p:cNvSpPr>
              <p:nvPr/>
            </p:nvSpPr>
            <p:spPr bwMode="auto">
              <a:xfrm>
                <a:off x="2752" y="1432"/>
                <a:ext cx="2568" cy="22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3" name="Line 139"/>
              <p:cNvSpPr>
                <a:spLocks noChangeShapeType="1"/>
              </p:cNvSpPr>
              <p:nvPr/>
            </p:nvSpPr>
            <p:spPr bwMode="auto">
              <a:xfrm>
                <a:off x="3432" y="1432"/>
                <a:ext cx="1803" cy="22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4" name="Line 140"/>
              <p:cNvSpPr>
                <a:spLocks noChangeShapeType="1"/>
              </p:cNvSpPr>
              <p:nvPr/>
            </p:nvSpPr>
            <p:spPr bwMode="auto">
              <a:xfrm>
                <a:off x="4120" y="1432"/>
                <a:ext cx="1029"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5" name="Line 141"/>
              <p:cNvSpPr>
                <a:spLocks noChangeShapeType="1"/>
              </p:cNvSpPr>
              <p:nvPr/>
            </p:nvSpPr>
            <p:spPr bwMode="auto">
              <a:xfrm>
                <a:off x="4800" y="1432"/>
                <a:ext cx="261"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6" name="Line 142"/>
              <p:cNvSpPr>
                <a:spLocks noChangeShapeType="1"/>
              </p:cNvSpPr>
              <p:nvPr/>
            </p:nvSpPr>
            <p:spPr bwMode="auto">
              <a:xfrm flipH="1">
                <a:off x="4978" y="1432"/>
                <a:ext cx="510" cy="22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247" name="Group 143"/>
            <p:cNvGrpSpPr>
              <a:grpSpLocks/>
            </p:cNvGrpSpPr>
            <p:nvPr/>
          </p:nvGrpSpPr>
          <p:grpSpPr bwMode="auto">
            <a:xfrm flipV="1">
              <a:off x="528" y="1432"/>
              <a:ext cx="4792" cy="2216"/>
              <a:chOff x="528" y="1432"/>
              <a:chExt cx="4792" cy="2216"/>
            </a:xfrm>
          </p:grpSpPr>
          <p:sp>
            <p:nvSpPr>
              <p:cNvPr id="47248" name="Line 144"/>
              <p:cNvSpPr>
                <a:spLocks noChangeShapeType="1"/>
              </p:cNvSpPr>
              <p:nvPr/>
            </p:nvSpPr>
            <p:spPr bwMode="auto">
              <a:xfrm>
                <a:off x="528" y="1440"/>
                <a:ext cx="4368"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49" name="Line 145"/>
              <p:cNvSpPr>
                <a:spLocks noChangeShapeType="1"/>
              </p:cNvSpPr>
              <p:nvPr/>
            </p:nvSpPr>
            <p:spPr bwMode="auto">
              <a:xfrm>
                <a:off x="1216" y="1440"/>
                <a:ext cx="3592" cy="219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0" name="Line 146"/>
              <p:cNvSpPr>
                <a:spLocks noChangeShapeType="1"/>
              </p:cNvSpPr>
              <p:nvPr/>
            </p:nvSpPr>
            <p:spPr bwMode="auto">
              <a:xfrm>
                <a:off x="1896" y="1432"/>
                <a:ext cx="282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1" name="Line 147"/>
              <p:cNvSpPr>
                <a:spLocks noChangeShapeType="1"/>
              </p:cNvSpPr>
              <p:nvPr/>
            </p:nvSpPr>
            <p:spPr bwMode="auto">
              <a:xfrm>
                <a:off x="2576" y="1440"/>
                <a:ext cx="2056"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2" name="Line 148"/>
              <p:cNvSpPr>
                <a:spLocks noChangeShapeType="1"/>
              </p:cNvSpPr>
              <p:nvPr/>
            </p:nvSpPr>
            <p:spPr bwMode="auto">
              <a:xfrm>
                <a:off x="3272" y="1432"/>
                <a:ext cx="1280"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3" name="Line 149"/>
              <p:cNvSpPr>
                <a:spLocks noChangeShapeType="1"/>
              </p:cNvSpPr>
              <p:nvPr/>
            </p:nvSpPr>
            <p:spPr bwMode="auto">
              <a:xfrm>
                <a:off x="3944" y="1440"/>
                <a:ext cx="512" cy="220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4" name="Line 150"/>
              <p:cNvSpPr>
                <a:spLocks noChangeShapeType="1"/>
              </p:cNvSpPr>
              <p:nvPr/>
            </p:nvSpPr>
            <p:spPr bwMode="auto">
              <a:xfrm flipH="1">
                <a:off x="4376" y="1440"/>
                <a:ext cx="26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5" name="Line 151"/>
              <p:cNvSpPr>
                <a:spLocks noChangeShapeType="1"/>
              </p:cNvSpPr>
              <p:nvPr/>
            </p:nvSpPr>
            <p:spPr bwMode="auto">
              <a:xfrm flipH="1">
                <a:off x="4296" y="1432"/>
                <a:ext cx="1024"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256" name="Group 152"/>
            <p:cNvGrpSpPr>
              <a:grpSpLocks/>
            </p:cNvGrpSpPr>
            <p:nvPr/>
          </p:nvGrpSpPr>
          <p:grpSpPr bwMode="auto">
            <a:xfrm flipV="1">
              <a:off x="354" y="1440"/>
              <a:ext cx="4788" cy="2208"/>
              <a:chOff x="354" y="1440"/>
              <a:chExt cx="4788" cy="2208"/>
            </a:xfrm>
          </p:grpSpPr>
          <p:sp>
            <p:nvSpPr>
              <p:cNvPr id="47257" name="Line 153"/>
              <p:cNvSpPr>
                <a:spLocks noChangeShapeType="1"/>
              </p:cNvSpPr>
              <p:nvPr/>
            </p:nvSpPr>
            <p:spPr bwMode="auto">
              <a:xfrm>
                <a:off x="354" y="1446"/>
                <a:ext cx="3852" cy="21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8" name="Line 154"/>
              <p:cNvSpPr>
                <a:spLocks noChangeShapeType="1"/>
              </p:cNvSpPr>
              <p:nvPr/>
            </p:nvSpPr>
            <p:spPr bwMode="auto">
              <a:xfrm>
                <a:off x="1038" y="1440"/>
                <a:ext cx="3078"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59" name="Line 155"/>
              <p:cNvSpPr>
                <a:spLocks noChangeShapeType="1"/>
              </p:cNvSpPr>
              <p:nvPr/>
            </p:nvSpPr>
            <p:spPr bwMode="auto">
              <a:xfrm>
                <a:off x="1722" y="1440"/>
                <a:ext cx="2316"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0" name="Line 156"/>
              <p:cNvSpPr>
                <a:spLocks noChangeShapeType="1"/>
              </p:cNvSpPr>
              <p:nvPr/>
            </p:nvSpPr>
            <p:spPr bwMode="auto">
              <a:xfrm>
                <a:off x="2412" y="1446"/>
                <a:ext cx="1536"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1" name="Line 157"/>
              <p:cNvSpPr>
                <a:spLocks noChangeShapeType="1"/>
              </p:cNvSpPr>
              <p:nvPr/>
            </p:nvSpPr>
            <p:spPr bwMode="auto">
              <a:xfrm>
                <a:off x="3096" y="1440"/>
                <a:ext cx="768"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2" name="Line 158"/>
              <p:cNvSpPr>
                <a:spLocks noChangeShapeType="1"/>
              </p:cNvSpPr>
              <p:nvPr/>
            </p:nvSpPr>
            <p:spPr bwMode="auto">
              <a:xfrm>
                <a:off x="3774" y="1446"/>
                <a:ext cx="6" cy="21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3" name="Line 159"/>
              <p:cNvSpPr>
                <a:spLocks noChangeShapeType="1"/>
              </p:cNvSpPr>
              <p:nvPr/>
            </p:nvSpPr>
            <p:spPr bwMode="auto">
              <a:xfrm flipH="1">
                <a:off x="3690" y="1446"/>
                <a:ext cx="774"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4" name="Line 160"/>
              <p:cNvSpPr>
                <a:spLocks noChangeShapeType="1"/>
              </p:cNvSpPr>
              <p:nvPr/>
            </p:nvSpPr>
            <p:spPr bwMode="auto">
              <a:xfrm flipH="1">
                <a:off x="3612" y="1446"/>
                <a:ext cx="1530" cy="220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7265" name="Group 161"/>
            <p:cNvGrpSpPr>
              <a:grpSpLocks/>
            </p:cNvGrpSpPr>
            <p:nvPr/>
          </p:nvGrpSpPr>
          <p:grpSpPr bwMode="auto">
            <a:xfrm flipV="1">
              <a:off x="192" y="1440"/>
              <a:ext cx="4788" cy="2214"/>
              <a:chOff x="192" y="1440"/>
              <a:chExt cx="4788" cy="2214"/>
            </a:xfrm>
          </p:grpSpPr>
          <p:sp>
            <p:nvSpPr>
              <p:cNvPr id="47266" name="Line 162"/>
              <p:cNvSpPr>
                <a:spLocks noChangeShapeType="1"/>
              </p:cNvSpPr>
              <p:nvPr/>
            </p:nvSpPr>
            <p:spPr bwMode="auto">
              <a:xfrm>
                <a:off x="192" y="1446"/>
                <a:ext cx="3330"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7" name="Line 163"/>
              <p:cNvSpPr>
                <a:spLocks noChangeShapeType="1"/>
              </p:cNvSpPr>
              <p:nvPr/>
            </p:nvSpPr>
            <p:spPr bwMode="auto">
              <a:xfrm>
                <a:off x="870" y="1452"/>
                <a:ext cx="2568"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8" name="Line 164"/>
              <p:cNvSpPr>
                <a:spLocks noChangeShapeType="1"/>
              </p:cNvSpPr>
              <p:nvPr/>
            </p:nvSpPr>
            <p:spPr bwMode="auto">
              <a:xfrm>
                <a:off x="1560" y="1440"/>
                <a:ext cx="1788" cy="220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69" name="Line 165"/>
              <p:cNvSpPr>
                <a:spLocks noChangeShapeType="1"/>
              </p:cNvSpPr>
              <p:nvPr/>
            </p:nvSpPr>
            <p:spPr bwMode="auto">
              <a:xfrm>
                <a:off x="2238" y="1446"/>
                <a:ext cx="1032" cy="21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0" name="Line 166"/>
              <p:cNvSpPr>
                <a:spLocks noChangeShapeType="1"/>
              </p:cNvSpPr>
              <p:nvPr/>
            </p:nvSpPr>
            <p:spPr bwMode="auto">
              <a:xfrm>
                <a:off x="2934" y="1440"/>
                <a:ext cx="246"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1" name="Line 167"/>
              <p:cNvSpPr>
                <a:spLocks noChangeShapeType="1"/>
              </p:cNvSpPr>
              <p:nvPr/>
            </p:nvSpPr>
            <p:spPr bwMode="auto">
              <a:xfrm flipH="1">
                <a:off x="3096" y="1440"/>
                <a:ext cx="516"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2" name="Line 168"/>
              <p:cNvSpPr>
                <a:spLocks noChangeShapeType="1"/>
              </p:cNvSpPr>
              <p:nvPr/>
            </p:nvSpPr>
            <p:spPr bwMode="auto">
              <a:xfrm flipH="1">
                <a:off x="3006" y="1440"/>
                <a:ext cx="1296" cy="221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3" name="Line 169"/>
              <p:cNvSpPr>
                <a:spLocks noChangeShapeType="1"/>
              </p:cNvSpPr>
              <p:nvPr/>
            </p:nvSpPr>
            <p:spPr bwMode="auto">
              <a:xfrm flipH="1">
                <a:off x="2928" y="1446"/>
                <a:ext cx="2052" cy="220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7274" name="Line 170"/>
            <p:cNvSpPr>
              <a:spLocks noChangeShapeType="1"/>
            </p:cNvSpPr>
            <p:nvPr/>
          </p:nvSpPr>
          <p:spPr bwMode="auto">
            <a:xfrm flipH="1" flipV="1">
              <a:off x="2244" y="1446"/>
              <a:ext cx="3330"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5" name="Line 171"/>
            <p:cNvSpPr>
              <a:spLocks noChangeShapeType="1"/>
            </p:cNvSpPr>
            <p:nvPr/>
          </p:nvSpPr>
          <p:spPr bwMode="auto">
            <a:xfrm flipH="1" flipV="1">
              <a:off x="2328" y="1452"/>
              <a:ext cx="2568"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6" name="Line 172"/>
            <p:cNvSpPr>
              <a:spLocks noChangeShapeType="1"/>
            </p:cNvSpPr>
            <p:nvPr/>
          </p:nvSpPr>
          <p:spPr bwMode="auto">
            <a:xfrm flipH="1" flipV="1">
              <a:off x="2418" y="1440"/>
              <a:ext cx="1788" cy="22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7" name="Line 173"/>
            <p:cNvSpPr>
              <a:spLocks noChangeShapeType="1"/>
            </p:cNvSpPr>
            <p:nvPr/>
          </p:nvSpPr>
          <p:spPr bwMode="auto">
            <a:xfrm flipH="1" flipV="1">
              <a:off x="2496" y="1446"/>
              <a:ext cx="1032" cy="2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8" name="Line 174"/>
            <p:cNvSpPr>
              <a:spLocks noChangeShapeType="1"/>
            </p:cNvSpPr>
            <p:nvPr/>
          </p:nvSpPr>
          <p:spPr bwMode="auto">
            <a:xfrm flipH="1" flipV="1">
              <a:off x="2586" y="1440"/>
              <a:ext cx="246"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79" name="Line 175"/>
            <p:cNvSpPr>
              <a:spLocks noChangeShapeType="1"/>
            </p:cNvSpPr>
            <p:nvPr/>
          </p:nvSpPr>
          <p:spPr bwMode="auto">
            <a:xfrm flipV="1">
              <a:off x="2154" y="1440"/>
              <a:ext cx="516"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0" name="Line 176"/>
            <p:cNvSpPr>
              <a:spLocks noChangeShapeType="1"/>
            </p:cNvSpPr>
            <p:nvPr/>
          </p:nvSpPr>
          <p:spPr bwMode="auto">
            <a:xfrm flipV="1">
              <a:off x="1464" y="1440"/>
              <a:ext cx="1296" cy="22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1" name="Line 177"/>
            <p:cNvSpPr>
              <a:spLocks noChangeShapeType="1"/>
            </p:cNvSpPr>
            <p:nvPr/>
          </p:nvSpPr>
          <p:spPr bwMode="auto">
            <a:xfrm flipV="1">
              <a:off x="786" y="1446"/>
              <a:ext cx="2052"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2" name="Line 178"/>
            <p:cNvSpPr>
              <a:spLocks noChangeShapeType="1"/>
            </p:cNvSpPr>
            <p:nvPr/>
          </p:nvSpPr>
          <p:spPr bwMode="auto">
            <a:xfrm flipH="1" flipV="1">
              <a:off x="1560" y="1458"/>
              <a:ext cx="3852" cy="21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3" name="Line 179"/>
            <p:cNvSpPr>
              <a:spLocks noChangeShapeType="1"/>
            </p:cNvSpPr>
            <p:nvPr/>
          </p:nvSpPr>
          <p:spPr bwMode="auto">
            <a:xfrm flipH="1" flipV="1">
              <a:off x="1650" y="1452"/>
              <a:ext cx="3078"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4" name="Line 180"/>
            <p:cNvSpPr>
              <a:spLocks noChangeShapeType="1"/>
            </p:cNvSpPr>
            <p:nvPr/>
          </p:nvSpPr>
          <p:spPr bwMode="auto">
            <a:xfrm flipH="1" flipV="1">
              <a:off x="1728" y="1452"/>
              <a:ext cx="2316" cy="220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5" name="Line 181"/>
            <p:cNvSpPr>
              <a:spLocks noChangeShapeType="1"/>
            </p:cNvSpPr>
            <p:nvPr/>
          </p:nvSpPr>
          <p:spPr bwMode="auto">
            <a:xfrm flipH="1" flipV="1">
              <a:off x="1818" y="1458"/>
              <a:ext cx="1536"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6" name="Line 182"/>
            <p:cNvSpPr>
              <a:spLocks noChangeShapeType="1"/>
            </p:cNvSpPr>
            <p:nvPr/>
          </p:nvSpPr>
          <p:spPr bwMode="auto">
            <a:xfrm flipH="1" flipV="1">
              <a:off x="1902" y="1452"/>
              <a:ext cx="768"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7" name="Line 183"/>
            <p:cNvSpPr>
              <a:spLocks noChangeShapeType="1"/>
            </p:cNvSpPr>
            <p:nvPr/>
          </p:nvSpPr>
          <p:spPr bwMode="auto">
            <a:xfrm flipH="1" flipV="1">
              <a:off x="1986" y="1458"/>
              <a:ext cx="6" cy="2196"/>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8" name="Line 184"/>
            <p:cNvSpPr>
              <a:spLocks noChangeShapeType="1"/>
            </p:cNvSpPr>
            <p:nvPr/>
          </p:nvSpPr>
          <p:spPr bwMode="auto">
            <a:xfrm flipV="1">
              <a:off x="1302" y="1458"/>
              <a:ext cx="774"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89" name="Line 185"/>
            <p:cNvSpPr>
              <a:spLocks noChangeShapeType="1"/>
            </p:cNvSpPr>
            <p:nvPr/>
          </p:nvSpPr>
          <p:spPr bwMode="auto">
            <a:xfrm flipV="1">
              <a:off x="624" y="1458"/>
              <a:ext cx="1530" cy="2202"/>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0" name="Line 186"/>
            <p:cNvSpPr>
              <a:spLocks noChangeShapeType="1"/>
            </p:cNvSpPr>
            <p:nvPr/>
          </p:nvSpPr>
          <p:spPr bwMode="auto">
            <a:xfrm flipH="1" flipV="1">
              <a:off x="868" y="1458"/>
              <a:ext cx="4368"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1" name="Line 187"/>
            <p:cNvSpPr>
              <a:spLocks noChangeShapeType="1"/>
            </p:cNvSpPr>
            <p:nvPr/>
          </p:nvSpPr>
          <p:spPr bwMode="auto">
            <a:xfrm flipH="1" flipV="1">
              <a:off x="956" y="1458"/>
              <a:ext cx="3592" cy="219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2" name="Line 188"/>
            <p:cNvSpPr>
              <a:spLocks noChangeShapeType="1"/>
            </p:cNvSpPr>
            <p:nvPr/>
          </p:nvSpPr>
          <p:spPr bwMode="auto">
            <a:xfrm flipH="1" flipV="1">
              <a:off x="1044" y="1450"/>
              <a:ext cx="282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3" name="Line 189"/>
            <p:cNvSpPr>
              <a:spLocks noChangeShapeType="1"/>
            </p:cNvSpPr>
            <p:nvPr/>
          </p:nvSpPr>
          <p:spPr bwMode="auto">
            <a:xfrm flipH="1" flipV="1">
              <a:off x="1132" y="1458"/>
              <a:ext cx="2056"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4" name="Line 190"/>
            <p:cNvSpPr>
              <a:spLocks noChangeShapeType="1"/>
            </p:cNvSpPr>
            <p:nvPr/>
          </p:nvSpPr>
          <p:spPr bwMode="auto">
            <a:xfrm flipH="1" flipV="1">
              <a:off x="1212" y="1450"/>
              <a:ext cx="1280"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5" name="Line 191"/>
            <p:cNvSpPr>
              <a:spLocks noChangeShapeType="1"/>
            </p:cNvSpPr>
            <p:nvPr/>
          </p:nvSpPr>
          <p:spPr bwMode="auto">
            <a:xfrm flipH="1" flipV="1">
              <a:off x="1308" y="1458"/>
              <a:ext cx="512" cy="2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6" name="Line 192"/>
            <p:cNvSpPr>
              <a:spLocks noChangeShapeType="1"/>
            </p:cNvSpPr>
            <p:nvPr/>
          </p:nvSpPr>
          <p:spPr bwMode="auto">
            <a:xfrm flipV="1">
              <a:off x="1124" y="1458"/>
              <a:ext cx="26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7" name="Line 193"/>
            <p:cNvSpPr>
              <a:spLocks noChangeShapeType="1"/>
            </p:cNvSpPr>
            <p:nvPr/>
          </p:nvSpPr>
          <p:spPr bwMode="auto">
            <a:xfrm flipV="1">
              <a:off x="444" y="1450"/>
              <a:ext cx="1024" cy="220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8" name="Line 194"/>
            <p:cNvSpPr>
              <a:spLocks noChangeShapeType="1"/>
            </p:cNvSpPr>
            <p:nvPr/>
          </p:nvSpPr>
          <p:spPr bwMode="auto">
            <a:xfrm flipH="1" flipV="1">
              <a:off x="192" y="1480"/>
              <a:ext cx="4879" cy="218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299" name="Line 195"/>
            <p:cNvSpPr>
              <a:spLocks noChangeShapeType="1"/>
            </p:cNvSpPr>
            <p:nvPr/>
          </p:nvSpPr>
          <p:spPr bwMode="auto">
            <a:xfrm flipH="1" flipV="1">
              <a:off x="283" y="1472"/>
              <a:ext cx="4108" cy="219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0" name="Line 196"/>
            <p:cNvSpPr>
              <a:spLocks noChangeShapeType="1"/>
            </p:cNvSpPr>
            <p:nvPr/>
          </p:nvSpPr>
          <p:spPr bwMode="auto">
            <a:xfrm flipH="1" flipV="1">
              <a:off x="362" y="1456"/>
              <a:ext cx="3325" cy="2209"/>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1" name="Line 197"/>
            <p:cNvSpPr>
              <a:spLocks noChangeShapeType="1"/>
            </p:cNvSpPr>
            <p:nvPr/>
          </p:nvSpPr>
          <p:spPr bwMode="auto">
            <a:xfrm flipH="1" flipV="1">
              <a:off x="447" y="1456"/>
              <a:ext cx="2568" cy="221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2" name="Line 198"/>
            <p:cNvSpPr>
              <a:spLocks noChangeShapeType="1"/>
            </p:cNvSpPr>
            <p:nvPr/>
          </p:nvSpPr>
          <p:spPr bwMode="auto">
            <a:xfrm flipH="1" flipV="1">
              <a:off x="532" y="1456"/>
              <a:ext cx="1803" cy="221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3" name="Line 199"/>
            <p:cNvSpPr>
              <a:spLocks noChangeShapeType="1"/>
            </p:cNvSpPr>
            <p:nvPr/>
          </p:nvSpPr>
          <p:spPr bwMode="auto">
            <a:xfrm flipH="1" flipV="1">
              <a:off x="618" y="1456"/>
              <a:ext cx="1029"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4" name="Line 200"/>
            <p:cNvSpPr>
              <a:spLocks noChangeShapeType="1"/>
            </p:cNvSpPr>
            <p:nvPr/>
          </p:nvSpPr>
          <p:spPr bwMode="auto">
            <a:xfrm flipH="1" flipV="1">
              <a:off x="706" y="1456"/>
              <a:ext cx="261"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5" name="Line 201"/>
            <p:cNvSpPr>
              <a:spLocks noChangeShapeType="1"/>
            </p:cNvSpPr>
            <p:nvPr/>
          </p:nvSpPr>
          <p:spPr bwMode="auto">
            <a:xfrm flipV="1">
              <a:off x="279" y="1456"/>
              <a:ext cx="510" cy="2211"/>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7306" name="Text Box 202"/>
            <p:cNvSpPr txBox="1">
              <a:spLocks noChangeArrowheads="1"/>
            </p:cNvSpPr>
            <p:nvPr/>
          </p:nvSpPr>
          <p:spPr bwMode="auto">
            <a:xfrm>
              <a:off x="4896" y="1152"/>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7307" name="Text Box 203"/>
            <p:cNvSpPr txBox="1">
              <a:spLocks noChangeArrowheads="1"/>
            </p:cNvSpPr>
            <p:nvPr/>
          </p:nvSpPr>
          <p:spPr bwMode="auto">
            <a:xfrm>
              <a:off x="4176"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7308" name="Text Box 204"/>
            <p:cNvSpPr txBox="1">
              <a:spLocks noChangeArrowheads="1"/>
            </p:cNvSpPr>
            <p:nvPr/>
          </p:nvSpPr>
          <p:spPr bwMode="auto">
            <a:xfrm>
              <a:off x="3504"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7309" name="Text Box 205"/>
            <p:cNvSpPr txBox="1">
              <a:spLocks noChangeArrowheads="1"/>
            </p:cNvSpPr>
            <p:nvPr/>
          </p:nvSpPr>
          <p:spPr bwMode="auto">
            <a:xfrm>
              <a:off x="2808"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7310" name="Text Box 206"/>
            <p:cNvSpPr txBox="1">
              <a:spLocks noChangeArrowheads="1"/>
            </p:cNvSpPr>
            <p:nvPr/>
          </p:nvSpPr>
          <p:spPr bwMode="auto">
            <a:xfrm>
              <a:off x="2120"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7311" name="Text Box 207"/>
            <p:cNvSpPr txBox="1">
              <a:spLocks noChangeArrowheads="1"/>
            </p:cNvSpPr>
            <p:nvPr/>
          </p:nvSpPr>
          <p:spPr bwMode="auto">
            <a:xfrm>
              <a:off x="1432" y="11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7312" name="Text Box 208"/>
            <p:cNvSpPr txBox="1">
              <a:spLocks noChangeArrowheads="1"/>
            </p:cNvSpPr>
            <p:nvPr/>
          </p:nvSpPr>
          <p:spPr bwMode="auto">
            <a:xfrm>
              <a:off x="760" y="1160"/>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sp>
          <p:nvSpPr>
            <p:cNvPr id="47313" name="Text Box 209"/>
            <p:cNvSpPr txBox="1">
              <a:spLocks noChangeArrowheads="1"/>
            </p:cNvSpPr>
            <p:nvPr/>
          </p:nvSpPr>
          <p:spPr bwMode="auto">
            <a:xfrm>
              <a:off x="4896" y="37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7314" name="Text Box 210"/>
            <p:cNvSpPr txBox="1">
              <a:spLocks noChangeArrowheads="1"/>
            </p:cNvSpPr>
            <p:nvPr/>
          </p:nvSpPr>
          <p:spPr bwMode="auto">
            <a:xfrm>
              <a:off x="4176"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7315" name="Text Box 211"/>
            <p:cNvSpPr txBox="1">
              <a:spLocks noChangeArrowheads="1"/>
            </p:cNvSpPr>
            <p:nvPr/>
          </p:nvSpPr>
          <p:spPr bwMode="auto">
            <a:xfrm>
              <a:off x="3504"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7316" name="Text Box 212"/>
            <p:cNvSpPr txBox="1">
              <a:spLocks noChangeArrowheads="1"/>
            </p:cNvSpPr>
            <p:nvPr/>
          </p:nvSpPr>
          <p:spPr bwMode="auto">
            <a:xfrm>
              <a:off x="2808"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7317" name="Text Box 213"/>
            <p:cNvSpPr txBox="1">
              <a:spLocks noChangeArrowheads="1"/>
            </p:cNvSpPr>
            <p:nvPr/>
          </p:nvSpPr>
          <p:spPr bwMode="auto">
            <a:xfrm>
              <a:off x="2120"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7318" name="Text Box 214"/>
            <p:cNvSpPr txBox="1">
              <a:spLocks noChangeArrowheads="1"/>
            </p:cNvSpPr>
            <p:nvPr/>
          </p:nvSpPr>
          <p:spPr bwMode="auto">
            <a:xfrm>
              <a:off x="1432" y="3744"/>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7319" name="Text Box 215"/>
            <p:cNvSpPr txBox="1">
              <a:spLocks noChangeArrowheads="1"/>
            </p:cNvSpPr>
            <p:nvPr/>
          </p:nvSpPr>
          <p:spPr bwMode="auto">
            <a:xfrm>
              <a:off x="760" y="3752"/>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grpSp>
      <p:grpSp>
        <p:nvGrpSpPr>
          <p:cNvPr id="3" name="Group 2"/>
          <p:cNvGrpSpPr/>
          <p:nvPr/>
        </p:nvGrpSpPr>
        <p:grpSpPr>
          <a:xfrm>
            <a:off x="3606428" y="2657632"/>
            <a:ext cx="4697462" cy="2721091"/>
            <a:chOff x="2082428" y="2657631"/>
            <a:chExt cx="4697462" cy="2721091"/>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428" y="2657631"/>
              <a:ext cx="4697462" cy="2721091"/>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4486275" y="2657631"/>
              <a:ext cx="2174875" cy="2571569"/>
            </a:xfrm>
            <a:prstGeom prst="roundRect">
              <a:avLst/>
            </a:prstGeom>
            <a:noFill/>
            <a:ln w="3810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528776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701546" y="954074"/>
            <a:ext cx="40783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00"/>
                </a:solidFill>
              </a:rPr>
              <a:t>Initial Key Permutation</a:t>
            </a:r>
          </a:p>
        </p:txBody>
      </p:sp>
      <p:grpSp>
        <p:nvGrpSpPr>
          <p:cNvPr id="48131" name="Group 3"/>
          <p:cNvGrpSpPr>
            <a:grpSpLocks/>
          </p:cNvGrpSpPr>
          <p:nvPr/>
        </p:nvGrpSpPr>
        <p:grpSpPr bwMode="auto">
          <a:xfrm flipH="1">
            <a:off x="1752600" y="2133600"/>
            <a:ext cx="8686800" cy="304800"/>
            <a:chOff x="0" y="1344"/>
            <a:chExt cx="6144" cy="192"/>
          </a:xfrm>
        </p:grpSpPr>
        <p:sp>
          <p:nvSpPr>
            <p:cNvPr id="48132" name="Rectangle 4"/>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8133" name="Line 5"/>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4" name="Line 6"/>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5" name="Line 7"/>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6" name="Line 8"/>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7" name="Line 9"/>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8" name="Line 10"/>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9" name="Line 11"/>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0" name="Line 12"/>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1" name="Line 13"/>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2" name="Line 14"/>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3" name="Line 15"/>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4" name="Line 16"/>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5" name="Line 17"/>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6" name="Line 18"/>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7" name="Line 19"/>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8" name="Line 20"/>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9" name="Line 21"/>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0" name="Line 22"/>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1" name="Line 23"/>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2" name="Line 24"/>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3" name="Line 25"/>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4" name="Line 26"/>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5" name="Line 27"/>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6" name="Line 28"/>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7" name="Line 29"/>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8" name="Line 30"/>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9" name="Line 31"/>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0" name="Line 32"/>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1" name="Line 33"/>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2" name="Line 34"/>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3" name="Line 35"/>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4" name="Line 36"/>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5" name="Line 37"/>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6" name="Line 38"/>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7" name="Line 39"/>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8" name="Line 40"/>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9" name="Line 41"/>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0" name="Line 42"/>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1" name="Line 43"/>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2" name="Line 44"/>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3" name="Line 45"/>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4" name="Line 46"/>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5" name="Line 47"/>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6" name="Line 48"/>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7" name="Line 49"/>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8" name="Line 50"/>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9" name="Line 51"/>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0" name="Line 52"/>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1" name="Line 53"/>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2" name="Line 54"/>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3" name="Line 55"/>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4" name="Line 56"/>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5" name="Line 57"/>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6" name="Line 58"/>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7" name="Line 59"/>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8" name="Line 60"/>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9" name="Line 61"/>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0" name="Line 62"/>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1" name="Line 63"/>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2" name="Line 64"/>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3" name="Line 65"/>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4" name="Line 66"/>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5" name="Line 67"/>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8196" name="Rectangle 68"/>
          <p:cNvSpPr>
            <a:spLocks noChangeArrowheads="1"/>
          </p:cNvSpPr>
          <p:nvPr/>
        </p:nvSpPr>
        <p:spPr bwMode="auto">
          <a:xfrm flipH="1">
            <a:off x="1752600" y="5638800"/>
            <a:ext cx="7620000" cy="304800"/>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8197" name="Line 69"/>
          <p:cNvSpPr>
            <a:spLocks noChangeShapeType="1"/>
          </p:cNvSpPr>
          <p:nvPr/>
        </p:nvSpPr>
        <p:spPr bwMode="auto">
          <a:xfrm flipH="1">
            <a:off x="92186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8" name="Line 70"/>
          <p:cNvSpPr>
            <a:spLocks noChangeShapeType="1"/>
          </p:cNvSpPr>
          <p:nvPr/>
        </p:nvSpPr>
        <p:spPr bwMode="auto">
          <a:xfrm flipH="1">
            <a:off x="90820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9" name="Line 71"/>
          <p:cNvSpPr>
            <a:spLocks noChangeShapeType="1"/>
          </p:cNvSpPr>
          <p:nvPr/>
        </p:nvSpPr>
        <p:spPr bwMode="auto">
          <a:xfrm flipH="1">
            <a:off x="894715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0" name="Line 72"/>
          <p:cNvSpPr>
            <a:spLocks noChangeShapeType="1"/>
          </p:cNvSpPr>
          <p:nvPr/>
        </p:nvSpPr>
        <p:spPr bwMode="auto">
          <a:xfrm flipH="1">
            <a:off x="88106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1" name="Line 73"/>
          <p:cNvSpPr>
            <a:spLocks noChangeShapeType="1"/>
          </p:cNvSpPr>
          <p:nvPr/>
        </p:nvSpPr>
        <p:spPr bwMode="auto">
          <a:xfrm flipH="1">
            <a:off x="86756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2" name="Line 74"/>
          <p:cNvSpPr>
            <a:spLocks noChangeShapeType="1"/>
          </p:cNvSpPr>
          <p:nvPr/>
        </p:nvSpPr>
        <p:spPr bwMode="auto">
          <a:xfrm flipH="1">
            <a:off x="85391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3" name="Line 75"/>
          <p:cNvSpPr>
            <a:spLocks noChangeShapeType="1"/>
          </p:cNvSpPr>
          <p:nvPr/>
        </p:nvSpPr>
        <p:spPr bwMode="auto">
          <a:xfrm flipH="1">
            <a:off x="84042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4" name="Line 76"/>
          <p:cNvSpPr>
            <a:spLocks noChangeShapeType="1"/>
          </p:cNvSpPr>
          <p:nvPr/>
        </p:nvSpPr>
        <p:spPr bwMode="auto">
          <a:xfrm flipH="1">
            <a:off x="826770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5" name="Line 77"/>
          <p:cNvSpPr>
            <a:spLocks noChangeShapeType="1"/>
          </p:cNvSpPr>
          <p:nvPr/>
        </p:nvSpPr>
        <p:spPr bwMode="auto">
          <a:xfrm flipH="1">
            <a:off x="81327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6" name="Line 78"/>
          <p:cNvSpPr>
            <a:spLocks noChangeShapeType="1"/>
          </p:cNvSpPr>
          <p:nvPr/>
        </p:nvSpPr>
        <p:spPr bwMode="auto">
          <a:xfrm flipH="1">
            <a:off x="79962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7" name="Line 79"/>
          <p:cNvSpPr>
            <a:spLocks noChangeShapeType="1"/>
          </p:cNvSpPr>
          <p:nvPr/>
        </p:nvSpPr>
        <p:spPr bwMode="auto">
          <a:xfrm flipH="1">
            <a:off x="786130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8" name="Line 80"/>
          <p:cNvSpPr>
            <a:spLocks noChangeShapeType="1"/>
          </p:cNvSpPr>
          <p:nvPr/>
        </p:nvSpPr>
        <p:spPr bwMode="auto">
          <a:xfrm flipH="1">
            <a:off x="77247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9" name="Line 81"/>
          <p:cNvSpPr>
            <a:spLocks noChangeShapeType="1"/>
          </p:cNvSpPr>
          <p:nvPr/>
        </p:nvSpPr>
        <p:spPr bwMode="auto">
          <a:xfrm flipH="1">
            <a:off x="75898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0" name="Line 82"/>
          <p:cNvSpPr>
            <a:spLocks noChangeShapeType="1"/>
          </p:cNvSpPr>
          <p:nvPr/>
        </p:nvSpPr>
        <p:spPr bwMode="auto">
          <a:xfrm flipH="1">
            <a:off x="74533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1" name="Line 83"/>
          <p:cNvSpPr>
            <a:spLocks noChangeShapeType="1"/>
          </p:cNvSpPr>
          <p:nvPr/>
        </p:nvSpPr>
        <p:spPr bwMode="auto">
          <a:xfrm flipH="1">
            <a:off x="73183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2" name="Line 84"/>
          <p:cNvSpPr>
            <a:spLocks noChangeShapeType="1"/>
          </p:cNvSpPr>
          <p:nvPr/>
        </p:nvSpPr>
        <p:spPr bwMode="auto">
          <a:xfrm flipH="1">
            <a:off x="718185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3" name="Line 85"/>
          <p:cNvSpPr>
            <a:spLocks noChangeShapeType="1"/>
          </p:cNvSpPr>
          <p:nvPr/>
        </p:nvSpPr>
        <p:spPr bwMode="auto">
          <a:xfrm flipH="1">
            <a:off x="70469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4" name="Line 86"/>
          <p:cNvSpPr>
            <a:spLocks noChangeShapeType="1"/>
          </p:cNvSpPr>
          <p:nvPr/>
        </p:nvSpPr>
        <p:spPr bwMode="auto">
          <a:xfrm flipH="1">
            <a:off x="69103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5" name="Line 87"/>
          <p:cNvSpPr>
            <a:spLocks noChangeShapeType="1"/>
          </p:cNvSpPr>
          <p:nvPr/>
        </p:nvSpPr>
        <p:spPr bwMode="auto">
          <a:xfrm flipH="1">
            <a:off x="677545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6" name="Line 88"/>
          <p:cNvSpPr>
            <a:spLocks noChangeShapeType="1"/>
          </p:cNvSpPr>
          <p:nvPr/>
        </p:nvSpPr>
        <p:spPr bwMode="auto">
          <a:xfrm flipH="1">
            <a:off x="66389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7" name="Line 89"/>
          <p:cNvSpPr>
            <a:spLocks noChangeShapeType="1"/>
          </p:cNvSpPr>
          <p:nvPr/>
        </p:nvSpPr>
        <p:spPr bwMode="auto">
          <a:xfrm flipH="1">
            <a:off x="65039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8" name="Line 90"/>
          <p:cNvSpPr>
            <a:spLocks noChangeShapeType="1"/>
          </p:cNvSpPr>
          <p:nvPr/>
        </p:nvSpPr>
        <p:spPr bwMode="auto">
          <a:xfrm flipH="1">
            <a:off x="63674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9" name="Line 91"/>
          <p:cNvSpPr>
            <a:spLocks noChangeShapeType="1"/>
          </p:cNvSpPr>
          <p:nvPr/>
        </p:nvSpPr>
        <p:spPr bwMode="auto">
          <a:xfrm flipH="1">
            <a:off x="62325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0" name="Line 92"/>
          <p:cNvSpPr>
            <a:spLocks noChangeShapeType="1"/>
          </p:cNvSpPr>
          <p:nvPr/>
        </p:nvSpPr>
        <p:spPr bwMode="auto">
          <a:xfrm flipH="1">
            <a:off x="609600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1" name="Line 93"/>
          <p:cNvSpPr>
            <a:spLocks noChangeShapeType="1"/>
          </p:cNvSpPr>
          <p:nvPr/>
        </p:nvSpPr>
        <p:spPr bwMode="auto">
          <a:xfrm flipH="1">
            <a:off x="59610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2" name="Line 94"/>
          <p:cNvSpPr>
            <a:spLocks noChangeShapeType="1"/>
          </p:cNvSpPr>
          <p:nvPr/>
        </p:nvSpPr>
        <p:spPr bwMode="auto">
          <a:xfrm flipH="1">
            <a:off x="58245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3" name="Line 95"/>
          <p:cNvSpPr>
            <a:spLocks noChangeShapeType="1"/>
          </p:cNvSpPr>
          <p:nvPr/>
        </p:nvSpPr>
        <p:spPr bwMode="auto">
          <a:xfrm flipH="1">
            <a:off x="568960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4" name="Line 96"/>
          <p:cNvSpPr>
            <a:spLocks noChangeShapeType="1"/>
          </p:cNvSpPr>
          <p:nvPr/>
        </p:nvSpPr>
        <p:spPr bwMode="auto">
          <a:xfrm flipH="1">
            <a:off x="55530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5" name="Line 97"/>
          <p:cNvSpPr>
            <a:spLocks noChangeShapeType="1"/>
          </p:cNvSpPr>
          <p:nvPr/>
        </p:nvSpPr>
        <p:spPr bwMode="auto">
          <a:xfrm flipH="1">
            <a:off x="54181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6" name="Line 98"/>
          <p:cNvSpPr>
            <a:spLocks noChangeShapeType="1"/>
          </p:cNvSpPr>
          <p:nvPr/>
        </p:nvSpPr>
        <p:spPr bwMode="auto">
          <a:xfrm flipH="1">
            <a:off x="52816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7" name="Line 99"/>
          <p:cNvSpPr>
            <a:spLocks noChangeShapeType="1"/>
          </p:cNvSpPr>
          <p:nvPr/>
        </p:nvSpPr>
        <p:spPr bwMode="auto">
          <a:xfrm flipH="1">
            <a:off x="51466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8" name="Line 100"/>
          <p:cNvSpPr>
            <a:spLocks noChangeShapeType="1"/>
          </p:cNvSpPr>
          <p:nvPr/>
        </p:nvSpPr>
        <p:spPr bwMode="auto">
          <a:xfrm flipH="1">
            <a:off x="501015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9" name="Line 101"/>
          <p:cNvSpPr>
            <a:spLocks noChangeShapeType="1"/>
          </p:cNvSpPr>
          <p:nvPr/>
        </p:nvSpPr>
        <p:spPr bwMode="auto">
          <a:xfrm flipH="1">
            <a:off x="48752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0" name="Line 102"/>
          <p:cNvSpPr>
            <a:spLocks noChangeShapeType="1"/>
          </p:cNvSpPr>
          <p:nvPr/>
        </p:nvSpPr>
        <p:spPr bwMode="auto">
          <a:xfrm flipH="1">
            <a:off x="47386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1" name="Line 103"/>
          <p:cNvSpPr>
            <a:spLocks noChangeShapeType="1"/>
          </p:cNvSpPr>
          <p:nvPr/>
        </p:nvSpPr>
        <p:spPr bwMode="auto">
          <a:xfrm flipH="1">
            <a:off x="460375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2" name="Line 104"/>
          <p:cNvSpPr>
            <a:spLocks noChangeShapeType="1"/>
          </p:cNvSpPr>
          <p:nvPr/>
        </p:nvSpPr>
        <p:spPr bwMode="auto">
          <a:xfrm flipH="1">
            <a:off x="44672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3" name="Line 105"/>
          <p:cNvSpPr>
            <a:spLocks noChangeShapeType="1"/>
          </p:cNvSpPr>
          <p:nvPr/>
        </p:nvSpPr>
        <p:spPr bwMode="auto">
          <a:xfrm flipH="1">
            <a:off x="43322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4" name="Line 106"/>
          <p:cNvSpPr>
            <a:spLocks noChangeShapeType="1"/>
          </p:cNvSpPr>
          <p:nvPr/>
        </p:nvSpPr>
        <p:spPr bwMode="auto">
          <a:xfrm flipH="1">
            <a:off x="41957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5" name="Line 107"/>
          <p:cNvSpPr>
            <a:spLocks noChangeShapeType="1"/>
          </p:cNvSpPr>
          <p:nvPr/>
        </p:nvSpPr>
        <p:spPr bwMode="auto">
          <a:xfrm flipH="1">
            <a:off x="40608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6" name="Line 108"/>
          <p:cNvSpPr>
            <a:spLocks noChangeShapeType="1"/>
          </p:cNvSpPr>
          <p:nvPr/>
        </p:nvSpPr>
        <p:spPr bwMode="auto">
          <a:xfrm flipH="1">
            <a:off x="392430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7" name="Line 109"/>
          <p:cNvSpPr>
            <a:spLocks noChangeShapeType="1"/>
          </p:cNvSpPr>
          <p:nvPr/>
        </p:nvSpPr>
        <p:spPr bwMode="auto">
          <a:xfrm flipH="1">
            <a:off x="37893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8" name="Line 110"/>
          <p:cNvSpPr>
            <a:spLocks noChangeShapeType="1"/>
          </p:cNvSpPr>
          <p:nvPr/>
        </p:nvSpPr>
        <p:spPr bwMode="auto">
          <a:xfrm flipH="1">
            <a:off x="36528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9" name="Line 111"/>
          <p:cNvSpPr>
            <a:spLocks noChangeShapeType="1"/>
          </p:cNvSpPr>
          <p:nvPr/>
        </p:nvSpPr>
        <p:spPr bwMode="auto">
          <a:xfrm flipH="1">
            <a:off x="351790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0" name="Line 112"/>
          <p:cNvSpPr>
            <a:spLocks noChangeShapeType="1"/>
          </p:cNvSpPr>
          <p:nvPr/>
        </p:nvSpPr>
        <p:spPr bwMode="auto">
          <a:xfrm flipH="1">
            <a:off x="33813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1" name="Line 113"/>
          <p:cNvSpPr>
            <a:spLocks noChangeShapeType="1"/>
          </p:cNvSpPr>
          <p:nvPr/>
        </p:nvSpPr>
        <p:spPr bwMode="auto">
          <a:xfrm flipH="1">
            <a:off x="32464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2" name="Line 114"/>
          <p:cNvSpPr>
            <a:spLocks noChangeShapeType="1"/>
          </p:cNvSpPr>
          <p:nvPr/>
        </p:nvSpPr>
        <p:spPr bwMode="auto">
          <a:xfrm flipH="1">
            <a:off x="31099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3" name="Line 115"/>
          <p:cNvSpPr>
            <a:spLocks noChangeShapeType="1"/>
          </p:cNvSpPr>
          <p:nvPr/>
        </p:nvSpPr>
        <p:spPr bwMode="auto">
          <a:xfrm flipH="1">
            <a:off x="29749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4" name="Line 116"/>
          <p:cNvSpPr>
            <a:spLocks noChangeShapeType="1"/>
          </p:cNvSpPr>
          <p:nvPr/>
        </p:nvSpPr>
        <p:spPr bwMode="auto">
          <a:xfrm flipH="1">
            <a:off x="283845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5" name="Line 117"/>
          <p:cNvSpPr>
            <a:spLocks noChangeShapeType="1"/>
          </p:cNvSpPr>
          <p:nvPr/>
        </p:nvSpPr>
        <p:spPr bwMode="auto">
          <a:xfrm flipH="1">
            <a:off x="27035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6" name="Line 118"/>
          <p:cNvSpPr>
            <a:spLocks noChangeShapeType="1"/>
          </p:cNvSpPr>
          <p:nvPr/>
        </p:nvSpPr>
        <p:spPr bwMode="auto">
          <a:xfrm flipH="1">
            <a:off x="25669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7" name="Line 119"/>
          <p:cNvSpPr>
            <a:spLocks noChangeShapeType="1"/>
          </p:cNvSpPr>
          <p:nvPr/>
        </p:nvSpPr>
        <p:spPr bwMode="auto">
          <a:xfrm flipH="1">
            <a:off x="243205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8" name="Line 120"/>
          <p:cNvSpPr>
            <a:spLocks noChangeShapeType="1"/>
          </p:cNvSpPr>
          <p:nvPr/>
        </p:nvSpPr>
        <p:spPr bwMode="auto">
          <a:xfrm flipH="1">
            <a:off x="22955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9" name="Line 121"/>
          <p:cNvSpPr>
            <a:spLocks noChangeShapeType="1"/>
          </p:cNvSpPr>
          <p:nvPr/>
        </p:nvSpPr>
        <p:spPr bwMode="auto">
          <a:xfrm flipH="1">
            <a:off x="21605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50" name="Line 122"/>
          <p:cNvSpPr>
            <a:spLocks noChangeShapeType="1"/>
          </p:cNvSpPr>
          <p:nvPr/>
        </p:nvSpPr>
        <p:spPr bwMode="auto">
          <a:xfrm flipH="1">
            <a:off x="20240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51" name="Line 123"/>
          <p:cNvSpPr>
            <a:spLocks noChangeShapeType="1"/>
          </p:cNvSpPr>
          <p:nvPr/>
        </p:nvSpPr>
        <p:spPr bwMode="auto">
          <a:xfrm flipH="1">
            <a:off x="18891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52" name="Text Box 124"/>
          <p:cNvSpPr txBox="1">
            <a:spLocks noChangeArrowheads="1"/>
          </p:cNvSpPr>
          <p:nvPr/>
        </p:nvSpPr>
        <p:spPr bwMode="auto">
          <a:xfrm flipH="1">
            <a:off x="2627314" y="1828800"/>
            <a:ext cx="2682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8253" name="Text Box 125"/>
          <p:cNvSpPr txBox="1">
            <a:spLocks noChangeArrowheads="1"/>
          </p:cNvSpPr>
          <p:nvPr/>
        </p:nvSpPr>
        <p:spPr bwMode="auto">
          <a:xfrm flipH="1">
            <a:off x="36861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8254" name="Text Box 126"/>
          <p:cNvSpPr txBox="1">
            <a:spLocks noChangeArrowheads="1"/>
          </p:cNvSpPr>
          <p:nvPr/>
        </p:nvSpPr>
        <p:spPr bwMode="auto">
          <a:xfrm flipH="1">
            <a:off x="47529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8255" name="Text Box 127"/>
          <p:cNvSpPr txBox="1">
            <a:spLocks noChangeArrowheads="1"/>
          </p:cNvSpPr>
          <p:nvPr/>
        </p:nvSpPr>
        <p:spPr bwMode="auto">
          <a:xfrm flipH="1">
            <a:off x="58578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8256" name="Text Box 128"/>
          <p:cNvSpPr txBox="1">
            <a:spLocks noChangeArrowheads="1"/>
          </p:cNvSpPr>
          <p:nvPr/>
        </p:nvSpPr>
        <p:spPr bwMode="auto">
          <a:xfrm flipH="1">
            <a:off x="69500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8257" name="Text Box 129"/>
          <p:cNvSpPr txBox="1">
            <a:spLocks noChangeArrowheads="1"/>
          </p:cNvSpPr>
          <p:nvPr/>
        </p:nvSpPr>
        <p:spPr bwMode="auto">
          <a:xfrm flipH="1">
            <a:off x="80422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8258" name="Text Box 130"/>
          <p:cNvSpPr txBox="1">
            <a:spLocks noChangeArrowheads="1"/>
          </p:cNvSpPr>
          <p:nvPr/>
        </p:nvSpPr>
        <p:spPr bwMode="auto">
          <a:xfrm flipH="1">
            <a:off x="9109076" y="1841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sp>
        <p:nvSpPr>
          <p:cNvPr id="48259" name="Text Box 131"/>
          <p:cNvSpPr txBox="1">
            <a:spLocks noChangeArrowheads="1"/>
          </p:cNvSpPr>
          <p:nvPr/>
        </p:nvSpPr>
        <p:spPr bwMode="auto">
          <a:xfrm flipH="1">
            <a:off x="2627314" y="5943600"/>
            <a:ext cx="2682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8260" name="Text Box 132"/>
          <p:cNvSpPr txBox="1">
            <a:spLocks noChangeArrowheads="1"/>
          </p:cNvSpPr>
          <p:nvPr/>
        </p:nvSpPr>
        <p:spPr bwMode="auto">
          <a:xfrm flipH="1">
            <a:off x="36861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8261" name="Text Box 133"/>
          <p:cNvSpPr txBox="1">
            <a:spLocks noChangeArrowheads="1"/>
          </p:cNvSpPr>
          <p:nvPr/>
        </p:nvSpPr>
        <p:spPr bwMode="auto">
          <a:xfrm flipH="1">
            <a:off x="47529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8262" name="Text Box 134"/>
          <p:cNvSpPr txBox="1">
            <a:spLocks noChangeArrowheads="1"/>
          </p:cNvSpPr>
          <p:nvPr/>
        </p:nvSpPr>
        <p:spPr bwMode="auto">
          <a:xfrm flipH="1">
            <a:off x="58578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8263" name="Text Box 135"/>
          <p:cNvSpPr txBox="1">
            <a:spLocks noChangeArrowheads="1"/>
          </p:cNvSpPr>
          <p:nvPr/>
        </p:nvSpPr>
        <p:spPr bwMode="auto">
          <a:xfrm flipH="1">
            <a:off x="69500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8264" name="Text Box 136"/>
          <p:cNvSpPr txBox="1">
            <a:spLocks noChangeArrowheads="1"/>
          </p:cNvSpPr>
          <p:nvPr/>
        </p:nvSpPr>
        <p:spPr bwMode="auto">
          <a:xfrm flipH="1">
            <a:off x="80422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8265" name="Text Box 137"/>
          <p:cNvSpPr txBox="1">
            <a:spLocks noChangeArrowheads="1"/>
          </p:cNvSpPr>
          <p:nvPr/>
        </p:nvSpPr>
        <p:spPr bwMode="auto">
          <a:xfrm flipH="1">
            <a:off x="9109076" y="59563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sp>
        <p:nvSpPr>
          <p:cNvPr id="48266" name="Rectangle 138"/>
          <p:cNvSpPr>
            <a:spLocks noChangeArrowheads="1"/>
          </p:cNvSpPr>
          <p:nvPr/>
        </p:nvSpPr>
        <p:spPr bwMode="auto">
          <a:xfrm>
            <a:off x="2701925" y="2143126"/>
            <a:ext cx="133350" cy="295275"/>
          </a:xfrm>
          <a:prstGeom prst="rect">
            <a:avLst/>
          </a:prstGeom>
          <a:solidFill>
            <a:srgbClr val="FFFF00"/>
          </a:solidFill>
          <a:ln>
            <a:noFill/>
          </a:ln>
          <a:effectLst/>
          <a:extLst/>
        </p:spPr>
        <p:txBody>
          <a:bodyPr wrap="none" anchor="ctr"/>
          <a:lstStyle/>
          <a:p>
            <a:endParaRPr lang="en-IE"/>
          </a:p>
        </p:txBody>
      </p:sp>
      <p:sp>
        <p:nvSpPr>
          <p:cNvPr id="48267" name="Rectangle 139"/>
          <p:cNvSpPr>
            <a:spLocks noChangeArrowheads="1"/>
          </p:cNvSpPr>
          <p:nvPr/>
        </p:nvSpPr>
        <p:spPr bwMode="auto">
          <a:xfrm>
            <a:off x="3786188" y="2138364"/>
            <a:ext cx="133350" cy="295275"/>
          </a:xfrm>
          <a:prstGeom prst="rect">
            <a:avLst/>
          </a:prstGeom>
          <a:solidFill>
            <a:srgbClr val="FFFF00"/>
          </a:solidFill>
          <a:ln>
            <a:noFill/>
          </a:ln>
          <a:effectLst/>
          <a:extLst/>
        </p:spPr>
        <p:txBody>
          <a:bodyPr wrap="none" anchor="ctr"/>
          <a:lstStyle/>
          <a:p>
            <a:endParaRPr lang="en-IE"/>
          </a:p>
        </p:txBody>
      </p:sp>
      <p:sp>
        <p:nvSpPr>
          <p:cNvPr id="48268" name="Rectangle 140"/>
          <p:cNvSpPr>
            <a:spLocks noChangeArrowheads="1"/>
          </p:cNvSpPr>
          <p:nvPr/>
        </p:nvSpPr>
        <p:spPr bwMode="auto">
          <a:xfrm>
            <a:off x="4870450" y="2141539"/>
            <a:ext cx="133350" cy="295275"/>
          </a:xfrm>
          <a:prstGeom prst="rect">
            <a:avLst/>
          </a:prstGeom>
          <a:solidFill>
            <a:srgbClr val="FFFF00"/>
          </a:solidFill>
          <a:ln>
            <a:noFill/>
          </a:ln>
          <a:effectLst/>
          <a:extLst/>
        </p:spPr>
        <p:txBody>
          <a:bodyPr wrap="none" anchor="ctr"/>
          <a:lstStyle/>
          <a:p>
            <a:endParaRPr lang="en-IE"/>
          </a:p>
        </p:txBody>
      </p:sp>
      <p:sp>
        <p:nvSpPr>
          <p:cNvPr id="48269" name="Rectangle 141"/>
          <p:cNvSpPr>
            <a:spLocks noChangeArrowheads="1"/>
          </p:cNvSpPr>
          <p:nvPr/>
        </p:nvSpPr>
        <p:spPr bwMode="auto">
          <a:xfrm>
            <a:off x="5961063" y="2136776"/>
            <a:ext cx="133350" cy="295275"/>
          </a:xfrm>
          <a:prstGeom prst="rect">
            <a:avLst/>
          </a:prstGeom>
          <a:solidFill>
            <a:srgbClr val="FFFF00"/>
          </a:solidFill>
          <a:ln>
            <a:noFill/>
          </a:ln>
          <a:effectLst/>
          <a:extLst/>
        </p:spPr>
        <p:txBody>
          <a:bodyPr wrap="none" anchor="ctr"/>
          <a:lstStyle/>
          <a:p>
            <a:endParaRPr lang="en-IE"/>
          </a:p>
        </p:txBody>
      </p:sp>
      <p:sp>
        <p:nvSpPr>
          <p:cNvPr id="48270" name="Rectangle 142"/>
          <p:cNvSpPr>
            <a:spLocks noChangeArrowheads="1"/>
          </p:cNvSpPr>
          <p:nvPr/>
        </p:nvSpPr>
        <p:spPr bwMode="auto">
          <a:xfrm>
            <a:off x="7046913" y="2141539"/>
            <a:ext cx="133350" cy="295275"/>
          </a:xfrm>
          <a:prstGeom prst="rect">
            <a:avLst/>
          </a:prstGeom>
          <a:solidFill>
            <a:srgbClr val="FFFF00"/>
          </a:solidFill>
          <a:ln>
            <a:noFill/>
          </a:ln>
          <a:effectLst/>
          <a:extLst/>
        </p:spPr>
        <p:txBody>
          <a:bodyPr wrap="none" anchor="ctr"/>
          <a:lstStyle/>
          <a:p>
            <a:endParaRPr lang="en-IE"/>
          </a:p>
        </p:txBody>
      </p:sp>
      <p:sp>
        <p:nvSpPr>
          <p:cNvPr id="48271" name="Rectangle 143"/>
          <p:cNvSpPr>
            <a:spLocks noChangeArrowheads="1"/>
          </p:cNvSpPr>
          <p:nvPr/>
        </p:nvSpPr>
        <p:spPr bwMode="auto">
          <a:xfrm>
            <a:off x="8131175" y="2138364"/>
            <a:ext cx="133350" cy="295275"/>
          </a:xfrm>
          <a:prstGeom prst="rect">
            <a:avLst/>
          </a:prstGeom>
          <a:solidFill>
            <a:srgbClr val="FFFF00"/>
          </a:solidFill>
          <a:ln>
            <a:noFill/>
          </a:ln>
          <a:effectLst/>
          <a:extLst/>
        </p:spPr>
        <p:txBody>
          <a:bodyPr wrap="none" anchor="ctr"/>
          <a:lstStyle/>
          <a:p>
            <a:endParaRPr lang="en-IE"/>
          </a:p>
        </p:txBody>
      </p:sp>
      <p:sp>
        <p:nvSpPr>
          <p:cNvPr id="48272" name="Rectangle 144"/>
          <p:cNvSpPr>
            <a:spLocks noChangeArrowheads="1"/>
          </p:cNvSpPr>
          <p:nvPr/>
        </p:nvSpPr>
        <p:spPr bwMode="auto">
          <a:xfrm>
            <a:off x="9217025" y="2138364"/>
            <a:ext cx="133350" cy="295275"/>
          </a:xfrm>
          <a:prstGeom prst="rect">
            <a:avLst/>
          </a:prstGeom>
          <a:solidFill>
            <a:srgbClr val="FFFF00"/>
          </a:solidFill>
          <a:ln>
            <a:noFill/>
          </a:ln>
          <a:effectLst/>
          <a:extLst/>
        </p:spPr>
        <p:txBody>
          <a:bodyPr wrap="none" anchor="ctr"/>
          <a:lstStyle/>
          <a:p>
            <a:endParaRPr lang="en-IE"/>
          </a:p>
        </p:txBody>
      </p:sp>
      <p:sp>
        <p:nvSpPr>
          <p:cNvPr id="48273" name="Rectangle 145"/>
          <p:cNvSpPr>
            <a:spLocks noChangeArrowheads="1"/>
          </p:cNvSpPr>
          <p:nvPr/>
        </p:nvSpPr>
        <p:spPr bwMode="auto">
          <a:xfrm>
            <a:off x="10302875" y="2143126"/>
            <a:ext cx="133350" cy="295275"/>
          </a:xfrm>
          <a:prstGeom prst="rect">
            <a:avLst/>
          </a:prstGeom>
          <a:solidFill>
            <a:srgbClr val="FFFF00"/>
          </a:solidFill>
          <a:ln>
            <a:noFill/>
          </a:ln>
          <a:effectLst/>
          <a:extLst/>
        </p:spPr>
        <p:txBody>
          <a:bodyPr wrap="none" anchor="ctr"/>
          <a:lstStyle/>
          <a:p>
            <a:endParaRPr lang="en-IE"/>
          </a:p>
        </p:txBody>
      </p:sp>
      <p:sp>
        <p:nvSpPr>
          <p:cNvPr id="48274" name="Line 146"/>
          <p:cNvSpPr>
            <a:spLocks noChangeShapeType="1"/>
          </p:cNvSpPr>
          <p:nvPr/>
        </p:nvSpPr>
        <p:spPr bwMode="auto">
          <a:xfrm flipV="1">
            <a:off x="1819275" y="2305050"/>
            <a:ext cx="7600950" cy="3486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5" name="Line 147"/>
          <p:cNvSpPr>
            <a:spLocks noChangeShapeType="1"/>
          </p:cNvSpPr>
          <p:nvPr/>
        </p:nvSpPr>
        <p:spPr bwMode="auto">
          <a:xfrm flipV="1">
            <a:off x="1943101" y="2276475"/>
            <a:ext cx="6391275" cy="3524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6" name="Line 148"/>
          <p:cNvSpPr>
            <a:spLocks noChangeShapeType="1"/>
          </p:cNvSpPr>
          <p:nvPr/>
        </p:nvSpPr>
        <p:spPr bwMode="auto">
          <a:xfrm flipV="1">
            <a:off x="2085975" y="2286001"/>
            <a:ext cx="5162550" cy="349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7" name="Line 149"/>
          <p:cNvSpPr>
            <a:spLocks noChangeShapeType="1"/>
          </p:cNvSpPr>
          <p:nvPr/>
        </p:nvSpPr>
        <p:spPr bwMode="auto">
          <a:xfrm flipV="1">
            <a:off x="2228850" y="2276475"/>
            <a:ext cx="3943350"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8" name="Line 150"/>
          <p:cNvSpPr>
            <a:spLocks noChangeShapeType="1"/>
          </p:cNvSpPr>
          <p:nvPr/>
        </p:nvSpPr>
        <p:spPr bwMode="auto">
          <a:xfrm flipV="1">
            <a:off x="2352676" y="2276476"/>
            <a:ext cx="273367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9" name="Line 151"/>
          <p:cNvSpPr>
            <a:spLocks noChangeShapeType="1"/>
          </p:cNvSpPr>
          <p:nvPr/>
        </p:nvSpPr>
        <p:spPr bwMode="auto">
          <a:xfrm flipV="1">
            <a:off x="2486026" y="2286001"/>
            <a:ext cx="1514475" cy="349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0" name="Line 152"/>
          <p:cNvSpPr>
            <a:spLocks noChangeShapeType="1"/>
          </p:cNvSpPr>
          <p:nvPr/>
        </p:nvSpPr>
        <p:spPr bwMode="auto">
          <a:xfrm flipV="1">
            <a:off x="2628900" y="2295526"/>
            <a:ext cx="266700" cy="349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1" name="Line 153"/>
          <p:cNvSpPr>
            <a:spLocks noChangeShapeType="1"/>
          </p:cNvSpPr>
          <p:nvPr/>
        </p:nvSpPr>
        <p:spPr bwMode="auto">
          <a:xfrm flipH="1" flipV="1">
            <a:off x="1819275" y="2266950"/>
            <a:ext cx="952500" cy="3524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2" name="Line 154"/>
          <p:cNvSpPr>
            <a:spLocks noChangeShapeType="1"/>
          </p:cNvSpPr>
          <p:nvPr/>
        </p:nvSpPr>
        <p:spPr bwMode="auto">
          <a:xfrm flipV="1">
            <a:off x="2914650" y="2286000"/>
            <a:ext cx="6648450"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3" name="Line 155"/>
          <p:cNvSpPr>
            <a:spLocks noChangeShapeType="1"/>
          </p:cNvSpPr>
          <p:nvPr/>
        </p:nvSpPr>
        <p:spPr bwMode="auto">
          <a:xfrm flipV="1">
            <a:off x="3028951" y="2276475"/>
            <a:ext cx="543877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4" name="Line 156"/>
          <p:cNvSpPr>
            <a:spLocks noChangeShapeType="1"/>
          </p:cNvSpPr>
          <p:nvPr/>
        </p:nvSpPr>
        <p:spPr bwMode="auto">
          <a:xfrm flipV="1">
            <a:off x="3171825" y="2266951"/>
            <a:ext cx="4210050"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5" name="Line 157"/>
          <p:cNvSpPr>
            <a:spLocks noChangeShapeType="1"/>
          </p:cNvSpPr>
          <p:nvPr/>
        </p:nvSpPr>
        <p:spPr bwMode="auto">
          <a:xfrm flipV="1">
            <a:off x="3305175" y="2266951"/>
            <a:ext cx="2990850"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6" name="Line 158"/>
          <p:cNvSpPr>
            <a:spLocks noChangeShapeType="1"/>
          </p:cNvSpPr>
          <p:nvPr/>
        </p:nvSpPr>
        <p:spPr bwMode="auto">
          <a:xfrm flipV="1">
            <a:off x="3448051" y="2286001"/>
            <a:ext cx="1762125" cy="349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7" name="Line 159"/>
          <p:cNvSpPr>
            <a:spLocks noChangeShapeType="1"/>
          </p:cNvSpPr>
          <p:nvPr/>
        </p:nvSpPr>
        <p:spPr bwMode="auto">
          <a:xfrm flipV="1">
            <a:off x="3571875" y="2305050"/>
            <a:ext cx="552450" cy="3486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8" name="Line 160"/>
          <p:cNvSpPr>
            <a:spLocks noChangeShapeType="1"/>
          </p:cNvSpPr>
          <p:nvPr/>
        </p:nvSpPr>
        <p:spPr bwMode="auto">
          <a:xfrm flipH="1" flipV="1">
            <a:off x="1943100" y="2295526"/>
            <a:ext cx="1898650" cy="3508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9" name="Line 161"/>
          <p:cNvSpPr>
            <a:spLocks noChangeShapeType="1"/>
          </p:cNvSpPr>
          <p:nvPr/>
        </p:nvSpPr>
        <p:spPr bwMode="auto">
          <a:xfrm flipV="1">
            <a:off x="3981450" y="2276476"/>
            <a:ext cx="5715000"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0" name="Line 162"/>
          <p:cNvSpPr>
            <a:spLocks noChangeShapeType="1"/>
          </p:cNvSpPr>
          <p:nvPr/>
        </p:nvSpPr>
        <p:spPr bwMode="auto">
          <a:xfrm flipV="1">
            <a:off x="4117976" y="2286000"/>
            <a:ext cx="449262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1" name="Line 163"/>
          <p:cNvSpPr>
            <a:spLocks noChangeShapeType="1"/>
          </p:cNvSpPr>
          <p:nvPr/>
        </p:nvSpPr>
        <p:spPr bwMode="auto">
          <a:xfrm flipV="1">
            <a:off x="4251326" y="2286001"/>
            <a:ext cx="3273425" cy="3508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2" name="Line 164"/>
          <p:cNvSpPr>
            <a:spLocks noChangeShapeType="1"/>
          </p:cNvSpPr>
          <p:nvPr/>
        </p:nvSpPr>
        <p:spPr bwMode="auto">
          <a:xfrm flipV="1">
            <a:off x="4381500" y="2276476"/>
            <a:ext cx="2057400"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3" name="Line 165"/>
          <p:cNvSpPr>
            <a:spLocks noChangeShapeType="1"/>
          </p:cNvSpPr>
          <p:nvPr/>
        </p:nvSpPr>
        <p:spPr bwMode="auto">
          <a:xfrm flipV="1">
            <a:off x="4521201" y="2286000"/>
            <a:ext cx="8223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4" name="Line 166"/>
          <p:cNvSpPr>
            <a:spLocks noChangeShapeType="1"/>
          </p:cNvSpPr>
          <p:nvPr/>
        </p:nvSpPr>
        <p:spPr bwMode="auto">
          <a:xfrm flipH="1" flipV="1">
            <a:off x="4257675" y="2295526"/>
            <a:ext cx="406400"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5" name="Line 167"/>
          <p:cNvSpPr>
            <a:spLocks noChangeShapeType="1"/>
          </p:cNvSpPr>
          <p:nvPr/>
        </p:nvSpPr>
        <p:spPr bwMode="auto">
          <a:xfrm flipH="1" flipV="1">
            <a:off x="3171826" y="2276476"/>
            <a:ext cx="162877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6" name="Line 168"/>
          <p:cNvSpPr>
            <a:spLocks noChangeShapeType="1"/>
          </p:cNvSpPr>
          <p:nvPr/>
        </p:nvSpPr>
        <p:spPr bwMode="auto">
          <a:xfrm flipH="1" flipV="1">
            <a:off x="2085975" y="2286000"/>
            <a:ext cx="2844800" cy="3498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7" name="Line 169"/>
          <p:cNvSpPr>
            <a:spLocks noChangeShapeType="1"/>
          </p:cNvSpPr>
          <p:nvPr/>
        </p:nvSpPr>
        <p:spPr bwMode="auto">
          <a:xfrm flipV="1">
            <a:off x="5076826" y="2276475"/>
            <a:ext cx="475297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8" name="Line 170"/>
          <p:cNvSpPr>
            <a:spLocks noChangeShapeType="1"/>
          </p:cNvSpPr>
          <p:nvPr/>
        </p:nvSpPr>
        <p:spPr bwMode="auto">
          <a:xfrm flipV="1">
            <a:off x="5203826" y="2286001"/>
            <a:ext cx="3540125"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9" name="Line 171"/>
          <p:cNvSpPr>
            <a:spLocks noChangeShapeType="1"/>
          </p:cNvSpPr>
          <p:nvPr/>
        </p:nvSpPr>
        <p:spPr bwMode="auto">
          <a:xfrm flipV="1">
            <a:off x="5346700" y="2276476"/>
            <a:ext cx="2311400"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0" name="Line 172"/>
          <p:cNvSpPr>
            <a:spLocks noChangeShapeType="1"/>
          </p:cNvSpPr>
          <p:nvPr/>
        </p:nvSpPr>
        <p:spPr bwMode="auto">
          <a:xfrm flipV="1">
            <a:off x="5476876" y="2276476"/>
            <a:ext cx="109537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1" name="Line 173"/>
          <p:cNvSpPr>
            <a:spLocks noChangeShapeType="1"/>
          </p:cNvSpPr>
          <p:nvPr/>
        </p:nvSpPr>
        <p:spPr bwMode="auto">
          <a:xfrm flipV="1">
            <a:off x="5622925" y="2276476"/>
            <a:ext cx="4616450" cy="3508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2" name="Line 174"/>
          <p:cNvSpPr>
            <a:spLocks noChangeShapeType="1"/>
          </p:cNvSpPr>
          <p:nvPr/>
        </p:nvSpPr>
        <p:spPr bwMode="auto">
          <a:xfrm flipV="1">
            <a:off x="5743575" y="2286001"/>
            <a:ext cx="3409950"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3" name="Line 175"/>
          <p:cNvSpPr>
            <a:spLocks noChangeShapeType="1"/>
          </p:cNvSpPr>
          <p:nvPr/>
        </p:nvSpPr>
        <p:spPr bwMode="auto">
          <a:xfrm flipV="1">
            <a:off x="5880100" y="2286001"/>
            <a:ext cx="2178050" cy="3508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4" name="Line 176"/>
          <p:cNvSpPr>
            <a:spLocks noChangeShapeType="1"/>
          </p:cNvSpPr>
          <p:nvPr/>
        </p:nvSpPr>
        <p:spPr bwMode="auto">
          <a:xfrm flipV="1">
            <a:off x="6013451" y="2286000"/>
            <a:ext cx="96837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5" name="Line 177"/>
          <p:cNvSpPr>
            <a:spLocks noChangeShapeType="1"/>
          </p:cNvSpPr>
          <p:nvPr/>
        </p:nvSpPr>
        <p:spPr bwMode="auto">
          <a:xfrm flipH="1" flipV="1">
            <a:off x="5895976" y="2276476"/>
            <a:ext cx="26352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6" name="Line 178"/>
          <p:cNvSpPr>
            <a:spLocks noChangeShapeType="1"/>
          </p:cNvSpPr>
          <p:nvPr/>
        </p:nvSpPr>
        <p:spPr bwMode="auto">
          <a:xfrm flipH="1" flipV="1">
            <a:off x="4800601" y="2276475"/>
            <a:ext cx="15081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7" name="Line 179"/>
          <p:cNvSpPr>
            <a:spLocks noChangeShapeType="1"/>
          </p:cNvSpPr>
          <p:nvPr/>
        </p:nvSpPr>
        <p:spPr bwMode="auto">
          <a:xfrm flipH="1" flipV="1">
            <a:off x="3714751" y="2276476"/>
            <a:ext cx="2714625"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8" name="Line 180"/>
          <p:cNvSpPr>
            <a:spLocks noChangeShapeType="1"/>
          </p:cNvSpPr>
          <p:nvPr/>
        </p:nvSpPr>
        <p:spPr bwMode="auto">
          <a:xfrm flipH="1" flipV="1">
            <a:off x="2628900" y="2276476"/>
            <a:ext cx="3937000"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9" name="Line 181"/>
          <p:cNvSpPr>
            <a:spLocks noChangeShapeType="1"/>
          </p:cNvSpPr>
          <p:nvPr/>
        </p:nvSpPr>
        <p:spPr bwMode="auto">
          <a:xfrm flipV="1">
            <a:off x="6696076" y="2276475"/>
            <a:ext cx="34004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0" name="Line 182"/>
          <p:cNvSpPr>
            <a:spLocks noChangeShapeType="1"/>
          </p:cNvSpPr>
          <p:nvPr/>
        </p:nvSpPr>
        <p:spPr bwMode="auto">
          <a:xfrm flipV="1">
            <a:off x="6832600" y="2286000"/>
            <a:ext cx="2178050" cy="3498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1" name="Line 183"/>
          <p:cNvSpPr>
            <a:spLocks noChangeShapeType="1"/>
          </p:cNvSpPr>
          <p:nvPr/>
        </p:nvSpPr>
        <p:spPr bwMode="auto">
          <a:xfrm flipV="1">
            <a:off x="6985001" y="2276476"/>
            <a:ext cx="93027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2" name="Line 184"/>
          <p:cNvSpPr>
            <a:spLocks noChangeShapeType="1"/>
          </p:cNvSpPr>
          <p:nvPr/>
        </p:nvSpPr>
        <p:spPr bwMode="auto">
          <a:xfrm flipH="1" flipV="1">
            <a:off x="6829426" y="2286000"/>
            <a:ext cx="269875" cy="3498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3" name="Line 185"/>
          <p:cNvSpPr>
            <a:spLocks noChangeShapeType="1"/>
          </p:cNvSpPr>
          <p:nvPr/>
        </p:nvSpPr>
        <p:spPr bwMode="auto">
          <a:xfrm flipH="1" flipV="1">
            <a:off x="5743576" y="2276475"/>
            <a:ext cx="150812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4" name="Line 186"/>
          <p:cNvSpPr>
            <a:spLocks noChangeShapeType="1"/>
          </p:cNvSpPr>
          <p:nvPr/>
        </p:nvSpPr>
        <p:spPr bwMode="auto">
          <a:xfrm flipH="1" flipV="1">
            <a:off x="4657726" y="2276475"/>
            <a:ext cx="27146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5" name="Line 187"/>
          <p:cNvSpPr>
            <a:spLocks noChangeShapeType="1"/>
          </p:cNvSpPr>
          <p:nvPr/>
        </p:nvSpPr>
        <p:spPr bwMode="auto">
          <a:xfrm flipH="1" flipV="1">
            <a:off x="3571876" y="2266951"/>
            <a:ext cx="3946525" cy="3527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6" name="Line 188"/>
          <p:cNvSpPr>
            <a:spLocks noChangeShapeType="1"/>
          </p:cNvSpPr>
          <p:nvPr/>
        </p:nvSpPr>
        <p:spPr bwMode="auto">
          <a:xfrm flipH="1" flipV="1">
            <a:off x="2486026" y="2276476"/>
            <a:ext cx="5165725"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7" name="Line 189"/>
          <p:cNvSpPr>
            <a:spLocks noChangeShapeType="1"/>
          </p:cNvSpPr>
          <p:nvPr/>
        </p:nvSpPr>
        <p:spPr bwMode="auto">
          <a:xfrm flipV="1">
            <a:off x="7781926" y="2286001"/>
            <a:ext cx="218122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8" name="Line 190"/>
          <p:cNvSpPr>
            <a:spLocks noChangeShapeType="1"/>
          </p:cNvSpPr>
          <p:nvPr/>
        </p:nvSpPr>
        <p:spPr bwMode="auto">
          <a:xfrm flipV="1">
            <a:off x="7924800" y="2295526"/>
            <a:ext cx="952500"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9" name="Line 191"/>
          <p:cNvSpPr>
            <a:spLocks noChangeShapeType="1"/>
          </p:cNvSpPr>
          <p:nvPr/>
        </p:nvSpPr>
        <p:spPr bwMode="auto">
          <a:xfrm flipH="1" flipV="1">
            <a:off x="7781925" y="2295525"/>
            <a:ext cx="273050"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0" name="Line 192"/>
          <p:cNvSpPr>
            <a:spLocks noChangeShapeType="1"/>
          </p:cNvSpPr>
          <p:nvPr/>
        </p:nvSpPr>
        <p:spPr bwMode="auto">
          <a:xfrm flipH="1" flipV="1">
            <a:off x="6715125" y="2286001"/>
            <a:ext cx="1473200"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1" name="Line 193"/>
          <p:cNvSpPr>
            <a:spLocks noChangeShapeType="1"/>
          </p:cNvSpPr>
          <p:nvPr/>
        </p:nvSpPr>
        <p:spPr bwMode="auto">
          <a:xfrm flipH="1" flipV="1">
            <a:off x="5619750" y="2276475"/>
            <a:ext cx="2705100" cy="3517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2" name="Line 194"/>
          <p:cNvSpPr>
            <a:spLocks noChangeShapeType="1"/>
          </p:cNvSpPr>
          <p:nvPr/>
        </p:nvSpPr>
        <p:spPr bwMode="auto">
          <a:xfrm flipH="1" flipV="1">
            <a:off x="4524375" y="2276475"/>
            <a:ext cx="3943350" cy="3517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3" name="Line 195"/>
          <p:cNvSpPr>
            <a:spLocks noChangeShapeType="1"/>
          </p:cNvSpPr>
          <p:nvPr/>
        </p:nvSpPr>
        <p:spPr bwMode="auto">
          <a:xfrm flipH="1" flipV="1">
            <a:off x="3438525" y="2286001"/>
            <a:ext cx="5162550"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4" name="Line 196"/>
          <p:cNvSpPr>
            <a:spLocks noChangeShapeType="1"/>
          </p:cNvSpPr>
          <p:nvPr/>
        </p:nvSpPr>
        <p:spPr bwMode="auto">
          <a:xfrm flipH="1" flipV="1">
            <a:off x="2352675" y="2286000"/>
            <a:ext cx="6381750"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5" name="Line 197"/>
          <p:cNvSpPr>
            <a:spLocks noChangeShapeType="1"/>
          </p:cNvSpPr>
          <p:nvPr/>
        </p:nvSpPr>
        <p:spPr bwMode="auto">
          <a:xfrm flipH="1" flipV="1">
            <a:off x="5486400" y="2286000"/>
            <a:ext cx="3397250"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6" name="Line 198"/>
          <p:cNvSpPr>
            <a:spLocks noChangeShapeType="1"/>
          </p:cNvSpPr>
          <p:nvPr/>
        </p:nvSpPr>
        <p:spPr bwMode="auto">
          <a:xfrm flipH="1" flipV="1">
            <a:off x="4391026" y="2295526"/>
            <a:ext cx="4619625"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7" name="Line 199"/>
          <p:cNvSpPr>
            <a:spLocks noChangeShapeType="1"/>
          </p:cNvSpPr>
          <p:nvPr/>
        </p:nvSpPr>
        <p:spPr bwMode="auto">
          <a:xfrm flipH="1" flipV="1">
            <a:off x="3305176" y="2286000"/>
            <a:ext cx="58388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8" name="Line 200"/>
          <p:cNvSpPr>
            <a:spLocks noChangeShapeType="1"/>
          </p:cNvSpPr>
          <p:nvPr/>
        </p:nvSpPr>
        <p:spPr bwMode="auto">
          <a:xfrm flipH="1" flipV="1">
            <a:off x="2219326" y="2286000"/>
            <a:ext cx="706437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9" name="Line 201"/>
          <p:cNvSpPr>
            <a:spLocks noChangeShapeType="1"/>
          </p:cNvSpPr>
          <p:nvPr/>
        </p:nvSpPr>
        <p:spPr bwMode="auto">
          <a:xfrm flipH="1" flipV="1">
            <a:off x="3028950" y="2295525"/>
            <a:ext cx="704850" cy="3486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30" name="Text Box 202"/>
          <p:cNvSpPr txBox="1">
            <a:spLocks noChangeArrowheads="1"/>
          </p:cNvSpPr>
          <p:nvPr/>
        </p:nvSpPr>
        <p:spPr bwMode="auto">
          <a:xfrm flipH="1">
            <a:off x="10194926" y="1841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64</a:t>
            </a:r>
          </a:p>
        </p:txBody>
      </p:sp>
      <p:sp>
        <p:nvSpPr>
          <p:cNvPr id="204" name="Text Box 2"/>
          <p:cNvSpPr txBox="1">
            <a:spLocks noChangeArrowheads="1"/>
          </p:cNvSpPr>
          <p:nvPr/>
        </p:nvSpPr>
        <p:spPr bwMode="auto">
          <a:xfrm>
            <a:off x="3816265" y="329636"/>
            <a:ext cx="44165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rgbClr val="FFC000"/>
                </a:solidFill>
              </a:rPr>
              <a:t>Generate Sub Keys</a:t>
            </a:r>
          </a:p>
        </p:txBody>
      </p:sp>
      <p:sp>
        <p:nvSpPr>
          <p:cNvPr id="205" name="Text Box 2"/>
          <p:cNvSpPr txBox="1">
            <a:spLocks noChangeArrowheads="1"/>
          </p:cNvSpPr>
          <p:nvPr/>
        </p:nvSpPr>
        <p:spPr bwMode="auto">
          <a:xfrm>
            <a:off x="9350376" y="3523317"/>
            <a:ext cx="11969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rgbClr val="FFFF00"/>
                </a:solidFill>
              </a:rPr>
              <a:t>Yellow box is parity bit – every 8th bit</a:t>
            </a:r>
          </a:p>
        </p:txBody>
      </p:sp>
      <p:cxnSp>
        <p:nvCxnSpPr>
          <p:cNvPr id="3" name="Straight Arrow Connector 2"/>
          <p:cNvCxnSpPr/>
          <p:nvPr/>
        </p:nvCxnSpPr>
        <p:spPr>
          <a:xfrm flipV="1">
            <a:off x="10032206" y="2438400"/>
            <a:ext cx="337344" cy="99060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6827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701546" y="954074"/>
            <a:ext cx="40783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00"/>
                </a:solidFill>
              </a:rPr>
              <a:t>Initial Key Permutation</a:t>
            </a:r>
          </a:p>
        </p:txBody>
      </p:sp>
      <p:grpSp>
        <p:nvGrpSpPr>
          <p:cNvPr id="48131" name="Group 3"/>
          <p:cNvGrpSpPr>
            <a:grpSpLocks/>
          </p:cNvGrpSpPr>
          <p:nvPr/>
        </p:nvGrpSpPr>
        <p:grpSpPr bwMode="auto">
          <a:xfrm flipH="1">
            <a:off x="1752600" y="2133600"/>
            <a:ext cx="8686800" cy="304800"/>
            <a:chOff x="0" y="1344"/>
            <a:chExt cx="6144" cy="192"/>
          </a:xfrm>
        </p:grpSpPr>
        <p:sp>
          <p:nvSpPr>
            <p:cNvPr id="48132" name="Rectangle 4"/>
            <p:cNvSpPr>
              <a:spLocks noChangeArrowheads="1"/>
            </p:cNvSpPr>
            <p:nvPr/>
          </p:nvSpPr>
          <p:spPr bwMode="auto">
            <a:xfrm>
              <a:off x="0" y="1344"/>
              <a:ext cx="6144"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8133" name="Line 5"/>
            <p:cNvSpPr>
              <a:spLocks noChangeShapeType="1"/>
            </p:cNvSpPr>
            <p:nvPr/>
          </p:nvSpPr>
          <p:spPr bwMode="auto">
            <a:xfrm>
              <a:off x="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4" name="Line 6"/>
            <p:cNvSpPr>
              <a:spLocks noChangeShapeType="1"/>
            </p:cNvSpPr>
            <p:nvPr/>
          </p:nvSpPr>
          <p:spPr bwMode="auto">
            <a:xfrm>
              <a:off x="1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5" name="Line 7"/>
            <p:cNvSpPr>
              <a:spLocks noChangeShapeType="1"/>
            </p:cNvSpPr>
            <p:nvPr/>
          </p:nvSpPr>
          <p:spPr bwMode="auto">
            <a:xfrm>
              <a:off x="2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6" name="Line 8"/>
            <p:cNvSpPr>
              <a:spLocks noChangeShapeType="1"/>
            </p:cNvSpPr>
            <p:nvPr/>
          </p:nvSpPr>
          <p:spPr bwMode="auto">
            <a:xfrm>
              <a:off x="3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7" name="Line 9"/>
            <p:cNvSpPr>
              <a:spLocks noChangeShapeType="1"/>
            </p:cNvSpPr>
            <p:nvPr/>
          </p:nvSpPr>
          <p:spPr bwMode="auto">
            <a:xfrm>
              <a:off x="4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8" name="Line 10"/>
            <p:cNvSpPr>
              <a:spLocks noChangeShapeType="1"/>
            </p:cNvSpPr>
            <p:nvPr/>
          </p:nvSpPr>
          <p:spPr bwMode="auto">
            <a:xfrm>
              <a:off x="5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39" name="Line 11"/>
            <p:cNvSpPr>
              <a:spLocks noChangeShapeType="1"/>
            </p:cNvSpPr>
            <p:nvPr/>
          </p:nvSpPr>
          <p:spPr bwMode="auto">
            <a:xfrm>
              <a:off x="6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0" name="Line 12"/>
            <p:cNvSpPr>
              <a:spLocks noChangeShapeType="1"/>
            </p:cNvSpPr>
            <p:nvPr/>
          </p:nvSpPr>
          <p:spPr bwMode="auto">
            <a:xfrm>
              <a:off x="76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1" name="Line 13"/>
            <p:cNvSpPr>
              <a:spLocks noChangeShapeType="1"/>
            </p:cNvSpPr>
            <p:nvPr/>
          </p:nvSpPr>
          <p:spPr bwMode="auto">
            <a:xfrm>
              <a:off x="8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2" name="Line 14"/>
            <p:cNvSpPr>
              <a:spLocks noChangeShapeType="1"/>
            </p:cNvSpPr>
            <p:nvPr/>
          </p:nvSpPr>
          <p:spPr bwMode="auto">
            <a:xfrm>
              <a:off x="9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3" name="Line 15"/>
            <p:cNvSpPr>
              <a:spLocks noChangeShapeType="1"/>
            </p:cNvSpPr>
            <p:nvPr/>
          </p:nvSpPr>
          <p:spPr bwMode="auto">
            <a:xfrm>
              <a:off x="10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4" name="Line 16"/>
            <p:cNvSpPr>
              <a:spLocks noChangeShapeType="1"/>
            </p:cNvSpPr>
            <p:nvPr/>
          </p:nvSpPr>
          <p:spPr bwMode="auto">
            <a:xfrm>
              <a:off x="11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5" name="Line 17"/>
            <p:cNvSpPr>
              <a:spLocks noChangeShapeType="1"/>
            </p:cNvSpPr>
            <p:nvPr/>
          </p:nvSpPr>
          <p:spPr bwMode="auto">
            <a:xfrm>
              <a:off x="12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6" name="Line 18"/>
            <p:cNvSpPr>
              <a:spLocks noChangeShapeType="1"/>
            </p:cNvSpPr>
            <p:nvPr/>
          </p:nvSpPr>
          <p:spPr bwMode="auto">
            <a:xfrm>
              <a:off x="13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7" name="Line 19"/>
            <p:cNvSpPr>
              <a:spLocks noChangeShapeType="1"/>
            </p:cNvSpPr>
            <p:nvPr/>
          </p:nvSpPr>
          <p:spPr bwMode="auto">
            <a:xfrm>
              <a:off x="144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8" name="Line 20"/>
            <p:cNvSpPr>
              <a:spLocks noChangeShapeType="1"/>
            </p:cNvSpPr>
            <p:nvPr/>
          </p:nvSpPr>
          <p:spPr bwMode="auto">
            <a:xfrm>
              <a:off x="153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49" name="Line 21"/>
            <p:cNvSpPr>
              <a:spLocks noChangeShapeType="1"/>
            </p:cNvSpPr>
            <p:nvPr/>
          </p:nvSpPr>
          <p:spPr bwMode="auto">
            <a:xfrm>
              <a:off x="16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0" name="Line 22"/>
            <p:cNvSpPr>
              <a:spLocks noChangeShapeType="1"/>
            </p:cNvSpPr>
            <p:nvPr/>
          </p:nvSpPr>
          <p:spPr bwMode="auto">
            <a:xfrm>
              <a:off x="17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1" name="Line 23"/>
            <p:cNvSpPr>
              <a:spLocks noChangeShapeType="1"/>
            </p:cNvSpPr>
            <p:nvPr/>
          </p:nvSpPr>
          <p:spPr bwMode="auto">
            <a:xfrm>
              <a:off x="18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2" name="Line 24"/>
            <p:cNvSpPr>
              <a:spLocks noChangeShapeType="1"/>
            </p:cNvSpPr>
            <p:nvPr/>
          </p:nvSpPr>
          <p:spPr bwMode="auto">
            <a:xfrm>
              <a:off x="19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3" name="Line 25"/>
            <p:cNvSpPr>
              <a:spLocks noChangeShapeType="1"/>
            </p:cNvSpPr>
            <p:nvPr/>
          </p:nvSpPr>
          <p:spPr bwMode="auto">
            <a:xfrm>
              <a:off x="20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4" name="Line 26"/>
            <p:cNvSpPr>
              <a:spLocks noChangeShapeType="1"/>
            </p:cNvSpPr>
            <p:nvPr/>
          </p:nvSpPr>
          <p:spPr bwMode="auto">
            <a:xfrm>
              <a:off x="21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5" name="Line 27"/>
            <p:cNvSpPr>
              <a:spLocks noChangeShapeType="1"/>
            </p:cNvSpPr>
            <p:nvPr/>
          </p:nvSpPr>
          <p:spPr bwMode="auto">
            <a:xfrm>
              <a:off x="220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6" name="Line 28"/>
            <p:cNvSpPr>
              <a:spLocks noChangeShapeType="1"/>
            </p:cNvSpPr>
            <p:nvPr/>
          </p:nvSpPr>
          <p:spPr bwMode="auto">
            <a:xfrm>
              <a:off x="2304"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7" name="Line 29"/>
            <p:cNvSpPr>
              <a:spLocks noChangeShapeType="1"/>
            </p:cNvSpPr>
            <p:nvPr/>
          </p:nvSpPr>
          <p:spPr bwMode="auto">
            <a:xfrm>
              <a:off x="24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8" name="Line 30"/>
            <p:cNvSpPr>
              <a:spLocks noChangeShapeType="1"/>
            </p:cNvSpPr>
            <p:nvPr/>
          </p:nvSpPr>
          <p:spPr bwMode="auto">
            <a:xfrm>
              <a:off x="24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59" name="Line 31"/>
            <p:cNvSpPr>
              <a:spLocks noChangeShapeType="1"/>
            </p:cNvSpPr>
            <p:nvPr/>
          </p:nvSpPr>
          <p:spPr bwMode="auto">
            <a:xfrm>
              <a:off x="25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0" name="Line 32"/>
            <p:cNvSpPr>
              <a:spLocks noChangeShapeType="1"/>
            </p:cNvSpPr>
            <p:nvPr/>
          </p:nvSpPr>
          <p:spPr bwMode="auto">
            <a:xfrm>
              <a:off x="26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1" name="Line 33"/>
            <p:cNvSpPr>
              <a:spLocks noChangeShapeType="1"/>
            </p:cNvSpPr>
            <p:nvPr/>
          </p:nvSpPr>
          <p:spPr bwMode="auto">
            <a:xfrm>
              <a:off x="27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2" name="Line 34"/>
            <p:cNvSpPr>
              <a:spLocks noChangeShapeType="1"/>
            </p:cNvSpPr>
            <p:nvPr/>
          </p:nvSpPr>
          <p:spPr bwMode="auto">
            <a:xfrm>
              <a:off x="28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3" name="Line 35"/>
            <p:cNvSpPr>
              <a:spLocks noChangeShapeType="1"/>
            </p:cNvSpPr>
            <p:nvPr/>
          </p:nvSpPr>
          <p:spPr bwMode="auto">
            <a:xfrm>
              <a:off x="297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4" name="Line 36"/>
            <p:cNvSpPr>
              <a:spLocks noChangeShapeType="1"/>
            </p:cNvSpPr>
            <p:nvPr/>
          </p:nvSpPr>
          <p:spPr bwMode="auto">
            <a:xfrm>
              <a:off x="3072"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5" name="Line 37"/>
            <p:cNvSpPr>
              <a:spLocks noChangeShapeType="1"/>
            </p:cNvSpPr>
            <p:nvPr/>
          </p:nvSpPr>
          <p:spPr bwMode="auto">
            <a:xfrm>
              <a:off x="31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6" name="Line 38"/>
            <p:cNvSpPr>
              <a:spLocks noChangeShapeType="1"/>
            </p:cNvSpPr>
            <p:nvPr/>
          </p:nvSpPr>
          <p:spPr bwMode="auto">
            <a:xfrm>
              <a:off x="32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7" name="Line 39"/>
            <p:cNvSpPr>
              <a:spLocks noChangeShapeType="1"/>
            </p:cNvSpPr>
            <p:nvPr/>
          </p:nvSpPr>
          <p:spPr bwMode="auto">
            <a:xfrm>
              <a:off x="33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8" name="Line 40"/>
            <p:cNvSpPr>
              <a:spLocks noChangeShapeType="1"/>
            </p:cNvSpPr>
            <p:nvPr/>
          </p:nvSpPr>
          <p:spPr bwMode="auto">
            <a:xfrm>
              <a:off x="34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69" name="Line 41"/>
            <p:cNvSpPr>
              <a:spLocks noChangeShapeType="1"/>
            </p:cNvSpPr>
            <p:nvPr/>
          </p:nvSpPr>
          <p:spPr bwMode="auto">
            <a:xfrm>
              <a:off x="35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0" name="Line 42"/>
            <p:cNvSpPr>
              <a:spLocks noChangeShapeType="1"/>
            </p:cNvSpPr>
            <p:nvPr/>
          </p:nvSpPr>
          <p:spPr bwMode="auto">
            <a:xfrm>
              <a:off x="36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1" name="Line 43"/>
            <p:cNvSpPr>
              <a:spLocks noChangeShapeType="1"/>
            </p:cNvSpPr>
            <p:nvPr/>
          </p:nvSpPr>
          <p:spPr bwMode="auto">
            <a:xfrm>
              <a:off x="374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2" name="Line 44"/>
            <p:cNvSpPr>
              <a:spLocks noChangeShapeType="1"/>
            </p:cNvSpPr>
            <p:nvPr/>
          </p:nvSpPr>
          <p:spPr bwMode="auto">
            <a:xfrm>
              <a:off x="3840"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3" name="Line 45"/>
            <p:cNvSpPr>
              <a:spLocks noChangeShapeType="1"/>
            </p:cNvSpPr>
            <p:nvPr/>
          </p:nvSpPr>
          <p:spPr bwMode="auto">
            <a:xfrm>
              <a:off x="393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4" name="Line 46"/>
            <p:cNvSpPr>
              <a:spLocks noChangeShapeType="1"/>
            </p:cNvSpPr>
            <p:nvPr/>
          </p:nvSpPr>
          <p:spPr bwMode="auto">
            <a:xfrm>
              <a:off x="403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5" name="Line 47"/>
            <p:cNvSpPr>
              <a:spLocks noChangeShapeType="1"/>
            </p:cNvSpPr>
            <p:nvPr/>
          </p:nvSpPr>
          <p:spPr bwMode="auto">
            <a:xfrm>
              <a:off x="412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6" name="Line 48"/>
            <p:cNvSpPr>
              <a:spLocks noChangeShapeType="1"/>
            </p:cNvSpPr>
            <p:nvPr/>
          </p:nvSpPr>
          <p:spPr bwMode="auto">
            <a:xfrm>
              <a:off x="422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7" name="Line 49"/>
            <p:cNvSpPr>
              <a:spLocks noChangeShapeType="1"/>
            </p:cNvSpPr>
            <p:nvPr/>
          </p:nvSpPr>
          <p:spPr bwMode="auto">
            <a:xfrm>
              <a:off x="432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8" name="Line 50"/>
            <p:cNvSpPr>
              <a:spLocks noChangeShapeType="1"/>
            </p:cNvSpPr>
            <p:nvPr/>
          </p:nvSpPr>
          <p:spPr bwMode="auto">
            <a:xfrm>
              <a:off x="441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79" name="Line 51"/>
            <p:cNvSpPr>
              <a:spLocks noChangeShapeType="1"/>
            </p:cNvSpPr>
            <p:nvPr/>
          </p:nvSpPr>
          <p:spPr bwMode="auto">
            <a:xfrm>
              <a:off x="451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0" name="Line 52"/>
            <p:cNvSpPr>
              <a:spLocks noChangeShapeType="1"/>
            </p:cNvSpPr>
            <p:nvPr/>
          </p:nvSpPr>
          <p:spPr bwMode="auto">
            <a:xfrm>
              <a:off x="4608"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1" name="Line 53"/>
            <p:cNvSpPr>
              <a:spLocks noChangeShapeType="1"/>
            </p:cNvSpPr>
            <p:nvPr/>
          </p:nvSpPr>
          <p:spPr bwMode="auto">
            <a:xfrm>
              <a:off x="470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2" name="Line 54"/>
            <p:cNvSpPr>
              <a:spLocks noChangeShapeType="1"/>
            </p:cNvSpPr>
            <p:nvPr/>
          </p:nvSpPr>
          <p:spPr bwMode="auto">
            <a:xfrm>
              <a:off x="480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3" name="Line 55"/>
            <p:cNvSpPr>
              <a:spLocks noChangeShapeType="1"/>
            </p:cNvSpPr>
            <p:nvPr/>
          </p:nvSpPr>
          <p:spPr bwMode="auto">
            <a:xfrm>
              <a:off x="489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4" name="Line 56"/>
            <p:cNvSpPr>
              <a:spLocks noChangeShapeType="1"/>
            </p:cNvSpPr>
            <p:nvPr/>
          </p:nvSpPr>
          <p:spPr bwMode="auto">
            <a:xfrm>
              <a:off x="499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5" name="Line 57"/>
            <p:cNvSpPr>
              <a:spLocks noChangeShapeType="1"/>
            </p:cNvSpPr>
            <p:nvPr/>
          </p:nvSpPr>
          <p:spPr bwMode="auto">
            <a:xfrm>
              <a:off x="508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6" name="Line 58"/>
            <p:cNvSpPr>
              <a:spLocks noChangeShapeType="1"/>
            </p:cNvSpPr>
            <p:nvPr/>
          </p:nvSpPr>
          <p:spPr bwMode="auto">
            <a:xfrm>
              <a:off x="518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7" name="Line 59"/>
            <p:cNvSpPr>
              <a:spLocks noChangeShapeType="1"/>
            </p:cNvSpPr>
            <p:nvPr/>
          </p:nvSpPr>
          <p:spPr bwMode="auto">
            <a:xfrm>
              <a:off x="528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8" name="Line 60"/>
            <p:cNvSpPr>
              <a:spLocks noChangeShapeType="1"/>
            </p:cNvSpPr>
            <p:nvPr/>
          </p:nvSpPr>
          <p:spPr bwMode="auto">
            <a:xfrm>
              <a:off x="5376" y="1344"/>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89" name="Line 61"/>
            <p:cNvSpPr>
              <a:spLocks noChangeShapeType="1"/>
            </p:cNvSpPr>
            <p:nvPr/>
          </p:nvSpPr>
          <p:spPr bwMode="auto">
            <a:xfrm>
              <a:off x="547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0" name="Line 62"/>
            <p:cNvSpPr>
              <a:spLocks noChangeShapeType="1"/>
            </p:cNvSpPr>
            <p:nvPr/>
          </p:nvSpPr>
          <p:spPr bwMode="auto">
            <a:xfrm>
              <a:off x="556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1" name="Line 63"/>
            <p:cNvSpPr>
              <a:spLocks noChangeShapeType="1"/>
            </p:cNvSpPr>
            <p:nvPr/>
          </p:nvSpPr>
          <p:spPr bwMode="auto">
            <a:xfrm>
              <a:off x="5664"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2" name="Line 64"/>
            <p:cNvSpPr>
              <a:spLocks noChangeShapeType="1"/>
            </p:cNvSpPr>
            <p:nvPr/>
          </p:nvSpPr>
          <p:spPr bwMode="auto">
            <a:xfrm>
              <a:off x="5760"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3" name="Line 65"/>
            <p:cNvSpPr>
              <a:spLocks noChangeShapeType="1"/>
            </p:cNvSpPr>
            <p:nvPr/>
          </p:nvSpPr>
          <p:spPr bwMode="auto">
            <a:xfrm>
              <a:off x="5856"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4" name="Line 66"/>
            <p:cNvSpPr>
              <a:spLocks noChangeShapeType="1"/>
            </p:cNvSpPr>
            <p:nvPr/>
          </p:nvSpPr>
          <p:spPr bwMode="auto">
            <a:xfrm>
              <a:off x="5952"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5" name="Line 67"/>
            <p:cNvSpPr>
              <a:spLocks noChangeShapeType="1"/>
            </p:cNvSpPr>
            <p:nvPr/>
          </p:nvSpPr>
          <p:spPr bwMode="auto">
            <a:xfrm>
              <a:off x="6048" y="1344"/>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8196" name="Rectangle 68"/>
          <p:cNvSpPr>
            <a:spLocks noChangeArrowheads="1"/>
          </p:cNvSpPr>
          <p:nvPr/>
        </p:nvSpPr>
        <p:spPr bwMode="auto">
          <a:xfrm flipH="1">
            <a:off x="1752600" y="5638800"/>
            <a:ext cx="7620000" cy="304800"/>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8197" name="Line 69"/>
          <p:cNvSpPr>
            <a:spLocks noChangeShapeType="1"/>
          </p:cNvSpPr>
          <p:nvPr/>
        </p:nvSpPr>
        <p:spPr bwMode="auto">
          <a:xfrm flipH="1">
            <a:off x="92186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8" name="Line 70"/>
          <p:cNvSpPr>
            <a:spLocks noChangeShapeType="1"/>
          </p:cNvSpPr>
          <p:nvPr/>
        </p:nvSpPr>
        <p:spPr bwMode="auto">
          <a:xfrm flipH="1">
            <a:off x="90820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199" name="Line 71"/>
          <p:cNvSpPr>
            <a:spLocks noChangeShapeType="1"/>
          </p:cNvSpPr>
          <p:nvPr/>
        </p:nvSpPr>
        <p:spPr bwMode="auto">
          <a:xfrm flipH="1">
            <a:off x="894715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0" name="Line 72"/>
          <p:cNvSpPr>
            <a:spLocks noChangeShapeType="1"/>
          </p:cNvSpPr>
          <p:nvPr/>
        </p:nvSpPr>
        <p:spPr bwMode="auto">
          <a:xfrm flipH="1">
            <a:off x="88106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1" name="Line 73"/>
          <p:cNvSpPr>
            <a:spLocks noChangeShapeType="1"/>
          </p:cNvSpPr>
          <p:nvPr/>
        </p:nvSpPr>
        <p:spPr bwMode="auto">
          <a:xfrm flipH="1">
            <a:off x="86756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2" name="Line 74"/>
          <p:cNvSpPr>
            <a:spLocks noChangeShapeType="1"/>
          </p:cNvSpPr>
          <p:nvPr/>
        </p:nvSpPr>
        <p:spPr bwMode="auto">
          <a:xfrm flipH="1">
            <a:off x="85391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3" name="Line 75"/>
          <p:cNvSpPr>
            <a:spLocks noChangeShapeType="1"/>
          </p:cNvSpPr>
          <p:nvPr/>
        </p:nvSpPr>
        <p:spPr bwMode="auto">
          <a:xfrm flipH="1">
            <a:off x="84042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4" name="Line 76"/>
          <p:cNvSpPr>
            <a:spLocks noChangeShapeType="1"/>
          </p:cNvSpPr>
          <p:nvPr/>
        </p:nvSpPr>
        <p:spPr bwMode="auto">
          <a:xfrm flipH="1">
            <a:off x="826770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5" name="Line 77"/>
          <p:cNvSpPr>
            <a:spLocks noChangeShapeType="1"/>
          </p:cNvSpPr>
          <p:nvPr/>
        </p:nvSpPr>
        <p:spPr bwMode="auto">
          <a:xfrm flipH="1">
            <a:off x="81327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6" name="Line 78"/>
          <p:cNvSpPr>
            <a:spLocks noChangeShapeType="1"/>
          </p:cNvSpPr>
          <p:nvPr/>
        </p:nvSpPr>
        <p:spPr bwMode="auto">
          <a:xfrm flipH="1">
            <a:off x="79962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7" name="Line 79"/>
          <p:cNvSpPr>
            <a:spLocks noChangeShapeType="1"/>
          </p:cNvSpPr>
          <p:nvPr/>
        </p:nvSpPr>
        <p:spPr bwMode="auto">
          <a:xfrm flipH="1">
            <a:off x="786130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8" name="Line 80"/>
          <p:cNvSpPr>
            <a:spLocks noChangeShapeType="1"/>
          </p:cNvSpPr>
          <p:nvPr/>
        </p:nvSpPr>
        <p:spPr bwMode="auto">
          <a:xfrm flipH="1">
            <a:off x="77247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09" name="Line 81"/>
          <p:cNvSpPr>
            <a:spLocks noChangeShapeType="1"/>
          </p:cNvSpPr>
          <p:nvPr/>
        </p:nvSpPr>
        <p:spPr bwMode="auto">
          <a:xfrm flipH="1">
            <a:off x="75898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0" name="Line 82"/>
          <p:cNvSpPr>
            <a:spLocks noChangeShapeType="1"/>
          </p:cNvSpPr>
          <p:nvPr/>
        </p:nvSpPr>
        <p:spPr bwMode="auto">
          <a:xfrm flipH="1">
            <a:off x="74533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1" name="Line 83"/>
          <p:cNvSpPr>
            <a:spLocks noChangeShapeType="1"/>
          </p:cNvSpPr>
          <p:nvPr/>
        </p:nvSpPr>
        <p:spPr bwMode="auto">
          <a:xfrm flipH="1">
            <a:off x="73183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2" name="Line 84"/>
          <p:cNvSpPr>
            <a:spLocks noChangeShapeType="1"/>
          </p:cNvSpPr>
          <p:nvPr/>
        </p:nvSpPr>
        <p:spPr bwMode="auto">
          <a:xfrm flipH="1">
            <a:off x="718185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3" name="Line 85"/>
          <p:cNvSpPr>
            <a:spLocks noChangeShapeType="1"/>
          </p:cNvSpPr>
          <p:nvPr/>
        </p:nvSpPr>
        <p:spPr bwMode="auto">
          <a:xfrm flipH="1">
            <a:off x="70469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4" name="Line 86"/>
          <p:cNvSpPr>
            <a:spLocks noChangeShapeType="1"/>
          </p:cNvSpPr>
          <p:nvPr/>
        </p:nvSpPr>
        <p:spPr bwMode="auto">
          <a:xfrm flipH="1">
            <a:off x="69103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5" name="Line 87"/>
          <p:cNvSpPr>
            <a:spLocks noChangeShapeType="1"/>
          </p:cNvSpPr>
          <p:nvPr/>
        </p:nvSpPr>
        <p:spPr bwMode="auto">
          <a:xfrm flipH="1">
            <a:off x="677545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6" name="Line 88"/>
          <p:cNvSpPr>
            <a:spLocks noChangeShapeType="1"/>
          </p:cNvSpPr>
          <p:nvPr/>
        </p:nvSpPr>
        <p:spPr bwMode="auto">
          <a:xfrm flipH="1">
            <a:off x="66389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7" name="Line 89"/>
          <p:cNvSpPr>
            <a:spLocks noChangeShapeType="1"/>
          </p:cNvSpPr>
          <p:nvPr/>
        </p:nvSpPr>
        <p:spPr bwMode="auto">
          <a:xfrm flipH="1">
            <a:off x="65039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8" name="Line 90"/>
          <p:cNvSpPr>
            <a:spLocks noChangeShapeType="1"/>
          </p:cNvSpPr>
          <p:nvPr/>
        </p:nvSpPr>
        <p:spPr bwMode="auto">
          <a:xfrm flipH="1">
            <a:off x="63674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19" name="Line 91"/>
          <p:cNvSpPr>
            <a:spLocks noChangeShapeType="1"/>
          </p:cNvSpPr>
          <p:nvPr/>
        </p:nvSpPr>
        <p:spPr bwMode="auto">
          <a:xfrm flipH="1">
            <a:off x="62325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0" name="Line 92"/>
          <p:cNvSpPr>
            <a:spLocks noChangeShapeType="1"/>
          </p:cNvSpPr>
          <p:nvPr/>
        </p:nvSpPr>
        <p:spPr bwMode="auto">
          <a:xfrm flipH="1">
            <a:off x="609600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1" name="Line 93"/>
          <p:cNvSpPr>
            <a:spLocks noChangeShapeType="1"/>
          </p:cNvSpPr>
          <p:nvPr/>
        </p:nvSpPr>
        <p:spPr bwMode="auto">
          <a:xfrm flipH="1">
            <a:off x="59610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2" name="Line 94"/>
          <p:cNvSpPr>
            <a:spLocks noChangeShapeType="1"/>
          </p:cNvSpPr>
          <p:nvPr/>
        </p:nvSpPr>
        <p:spPr bwMode="auto">
          <a:xfrm flipH="1">
            <a:off x="58245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3" name="Line 95"/>
          <p:cNvSpPr>
            <a:spLocks noChangeShapeType="1"/>
          </p:cNvSpPr>
          <p:nvPr/>
        </p:nvSpPr>
        <p:spPr bwMode="auto">
          <a:xfrm flipH="1">
            <a:off x="568960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4" name="Line 96"/>
          <p:cNvSpPr>
            <a:spLocks noChangeShapeType="1"/>
          </p:cNvSpPr>
          <p:nvPr/>
        </p:nvSpPr>
        <p:spPr bwMode="auto">
          <a:xfrm flipH="1">
            <a:off x="55530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5" name="Line 97"/>
          <p:cNvSpPr>
            <a:spLocks noChangeShapeType="1"/>
          </p:cNvSpPr>
          <p:nvPr/>
        </p:nvSpPr>
        <p:spPr bwMode="auto">
          <a:xfrm flipH="1">
            <a:off x="54181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6" name="Line 98"/>
          <p:cNvSpPr>
            <a:spLocks noChangeShapeType="1"/>
          </p:cNvSpPr>
          <p:nvPr/>
        </p:nvSpPr>
        <p:spPr bwMode="auto">
          <a:xfrm flipH="1">
            <a:off x="52816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7" name="Line 99"/>
          <p:cNvSpPr>
            <a:spLocks noChangeShapeType="1"/>
          </p:cNvSpPr>
          <p:nvPr/>
        </p:nvSpPr>
        <p:spPr bwMode="auto">
          <a:xfrm flipH="1">
            <a:off x="51466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8" name="Line 100"/>
          <p:cNvSpPr>
            <a:spLocks noChangeShapeType="1"/>
          </p:cNvSpPr>
          <p:nvPr/>
        </p:nvSpPr>
        <p:spPr bwMode="auto">
          <a:xfrm flipH="1">
            <a:off x="501015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29" name="Line 101"/>
          <p:cNvSpPr>
            <a:spLocks noChangeShapeType="1"/>
          </p:cNvSpPr>
          <p:nvPr/>
        </p:nvSpPr>
        <p:spPr bwMode="auto">
          <a:xfrm flipH="1">
            <a:off x="48752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0" name="Line 102"/>
          <p:cNvSpPr>
            <a:spLocks noChangeShapeType="1"/>
          </p:cNvSpPr>
          <p:nvPr/>
        </p:nvSpPr>
        <p:spPr bwMode="auto">
          <a:xfrm flipH="1">
            <a:off x="47386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1" name="Line 103"/>
          <p:cNvSpPr>
            <a:spLocks noChangeShapeType="1"/>
          </p:cNvSpPr>
          <p:nvPr/>
        </p:nvSpPr>
        <p:spPr bwMode="auto">
          <a:xfrm flipH="1">
            <a:off x="460375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2" name="Line 104"/>
          <p:cNvSpPr>
            <a:spLocks noChangeShapeType="1"/>
          </p:cNvSpPr>
          <p:nvPr/>
        </p:nvSpPr>
        <p:spPr bwMode="auto">
          <a:xfrm flipH="1">
            <a:off x="44672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3" name="Line 105"/>
          <p:cNvSpPr>
            <a:spLocks noChangeShapeType="1"/>
          </p:cNvSpPr>
          <p:nvPr/>
        </p:nvSpPr>
        <p:spPr bwMode="auto">
          <a:xfrm flipH="1">
            <a:off x="43322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4" name="Line 106"/>
          <p:cNvSpPr>
            <a:spLocks noChangeShapeType="1"/>
          </p:cNvSpPr>
          <p:nvPr/>
        </p:nvSpPr>
        <p:spPr bwMode="auto">
          <a:xfrm flipH="1">
            <a:off x="41957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5" name="Line 107"/>
          <p:cNvSpPr>
            <a:spLocks noChangeShapeType="1"/>
          </p:cNvSpPr>
          <p:nvPr/>
        </p:nvSpPr>
        <p:spPr bwMode="auto">
          <a:xfrm flipH="1">
            <a:off x="40608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6" name="Line 108"/>
          <p:cNvSpPr>
            <a:spLocks noChangeShapeType="1"/>
          </p:cNvSpPr>
          <p:nvPr/>
        </p:nvSpPr>
        <p:spPr bwMode="auto">
          <a:xfrm flipH="1">
            <a:off x="392430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7" name="Line 109"/>
          <p:cNvSpPr>
            <a:spLocks noChangeShapeType="1"/>
          </p:cNvSpPr>
          <p:nvPr/>
        </p:nvSpPr>
        <p:spPr bwMode="auto">
          <a:xfrm flipH="1">
            <a:off x="37893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8" name="Line 110"/>
          <p:cNvSpPr>
            <a:spLocks noChangeShapeType="1"/>
          </p:cNvSpPr>
          <p:nvPr/>
        </p:nvSpPr>
        <p:spPr bwMode="auto">
          <a:xfrm flipH="1">
            <a:off x="36528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39" name="Line 111"/>
          <p:cNvSpPr>
            <a:spLocks noChangeShapeType="1"/>
          </p:cNvSpPr>
          <p:nvPr/>
        </p:nvSpPr>
        <p:spPr bwMode="auto">
          <a:xfrm flipH="1">
            <a:off x="351790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0" name="Line 112"/>
          <p:cNvSpPr>
            <a:spLocks noChangeShapeType="1"/>
          </p:cNvSpPr>
          <p:nvPr/>
        </p:nvSpPr>
        <p:spPr bwMode="auto">
          <a:xfrm flipH="1">
            <a:off x="33813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1" name="Line 113"/>
          <p:cNvSpPr>
            <a:spLocks noChangeShapeType="1"/>
          </p:cNvSpPr>
          <p:nvPr/>
        </p:nvSpPr>
        <p:spPr bwMode="auto">
          <a:xfrm flipH="1">
            <a:off x="324643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2" name="Line 114"/>
          <p:cNvSpPr>
            <a:spLocks noChangeShapeType="1"/>
          </p:cNvSpPr>
          <p:nvPr/>
        </p:nvSpPr>
        <p:spPr bwMode="auto">
          <a:xfrm flipH="1">
            <a:off x="31099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3" name="Line 115"/>
          <p:cNvSpPr>
            <a:spLocks noChangeShapeType="1"/>
          </p:cNvSpPr>
          <p:nvPr/>
        </p:nvSpPr>
        <p:spPr bwMode="auto">
          <a:xfrm flipH="1">
            <a:off x="297497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4" name="Line 116"/>
          <p:cNvSpPr>
            <a:spLocks noChangeShapeType="1"/>
          </p:cNvSpPr>
          <p:nvPr/>
        </p:nvSpPr>
        <p:spPr bwMode="auto">
          <a:xfrm flipH="1">
            <a:off x="2838450" y="56388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5" name="Line 117"/>
          <p:cNvSpPr>
            <a:spLocks noChangeShapeType="1"/>
          </p:cNvSpPr>
          <p:nvPr/>
        </p:nvSpPr>
        <p:spPr bwMode="auto">
          <a:xfrm flipH="1">
            <a:off x="270351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6" name="Line 118"/>
          <p:cNvSpPr>
            <a:spLocks noChangeShapeType="1"/>
          </p:cNvSpPr>
          <p:nvPr/>
        </p:nvSpPr>
        <p:spPr bwMode="auto">
          <a:xfrm flipH="1">
            <a:off x="25669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7" name="Line 119"/>
          <p:cNvSpPr>
            <a:spLocks noChangeShapeType="1"/>
          </p:cNvSpPr>
          <p:nvPr/>
        </p:nvSpPr>
        <p:spPr bwMode="auto">
          <a:xfrm flipH="1">
            <a:off x="2432050"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8" name="Line 120"/>
          <p:cNvSpPr>
            <a:spLocks noChangeShapeType="1"/>
          </p:cNvSpPr>
          <p:nvPr/>
        </p:nvSpPr>
        <p:spPr bwMode="auto">
          <a:xfrm flipH="1">
            <a:off x="22955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49" name="Line 121"/>
          <p:cNvSpPr>
            <a:spLocks noChangeShapeType="1"/>
          </p:cNvSpPr>
          <p:nvPr/>
        </p:nvSpPr>
        <p:spPr bwMode="auto">
          <a:xfrm flipH="1">
            <a:off x="2160588"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50" name="Line 122"/>
          <p:cNvSpPr>
            <a:spLocks noChangeShapeType="1"/>
          </p:cNvSpPr>
          <p:nvPr/>
        </p:nvSpPr>
        <p:spPr bwMode="auto">
          <a:xfrm flipH="1">
            <a:off x="2024063"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51" name="Line 123"/>
          <p:cNvSpPr>
            <a:spLocks noChangeShapeType="1"/>
          </p:cNvSpPr>
          <p:nvPr/>
        </p:nvSpPr>
        <p:spPr bwMode="auto">
          <a:xfrm flipH="1">
            <a:off x="1889125" y="56388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52" name="Text Box 124"/>
          <p:cNvSpPr txBox="1">
            <a:spLocks noChangeArrowheads="1"/>
          </p:cNvSpPr>
          <p:nvPr/>
        </p:nvSpPr>
        <p:spPr bwMode="auto">
          <a:xfrm flipH="1">
            <a:off x="2627314" y="1828800"/>
            <a:ext cx="2682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8253" name="Text Box 125"/>
          <p:cNvSpPr txBox="1">
            <a:spLocks noChangeArrowheads="1"/>
          </p:cNvSpPr>
          <p:nvPr/>
        </p:nvSpPr>
        <p:spPr bwMode="auto">
          <a:xfrm flipH="1">
            <a:off x="36861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8254" name="Text Box 126"/>
          <p:cNvSpPr txBox="1">
            <a:spLocks noChangeArrowheads="1"/>
          </p:cNvSpPr>
          <p:nvPr/>
        </p:nvSpPr>
        <p:spPr bwMode="auto">
          <a:xfrm flipH="1">
            <a:off x="47529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8255" name="Text Box 127"/>
          <p:cNvSpPr txBox="1">
            <a:spLocks noChangeArrowheads="1"/>
          </p:cNvSpPr>
          <p:nvPr/>
        </p:nvSpPr>
        <p:spPr bwMode="auto">
          <a:xfrm flipH="1">
            <a:off x="58578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8256" name="Text Box 128"/>
          <p:cNvSpPr txBox="1">
            <a:spLocks noChangeArrowheads="1"/>
          </p:cNvSpPr>
          <p:nvPr/>
        </p:nvSpPr>
        <p:spPr bwMode="auto">
          <a:xfrm flipH="1">
            <a:off x="69500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8257" name="Text Box 129"/>
          <p:cNvSpPr txBox="1">
            <a:spLocks noChangeArrowheads="1"/>
          </p:cNvSpPr>
          <p:nvPr/>
        </p:nvSpPr>
        <p:spPr bwMode="auto">
          <a:xfrm flipH="1">
            <a:off x="8042276" y="18288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8258" name="Text Box 130"/>
          <p:cNvSpPr txBox="1">
            <a:spLocks noChangeArrowheads="1"/>
          </p:cNvSpPr>
          <p:nvPr/>
        </p:nvSpPr>
        <p:spPr bwMode="auto">
          <a:xfrm flipH="1">
            <a:off x="9109076" y="1841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sp>
        <p:nvSpPr>
          <p:cNvPr id="48259" name="Text Box 131"/>
          <p:cNvSpPr txBox="1">
            <a:spLocks noChangeArrowheads="1"/>
          </p:cNvSpPr>
          <p:nvPr/>
        </p:nvSpPr>
        <p:spPr bwMode="auto">
          <a:xfrm flipH="1">
            <a:off x="2627314" y="5943600"/>
            <a:ext cx="2682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8260" name="Text Box 132"/>
          <p:cNvSpPr txBox="1">
            <a:spLocks noChangeArrowheads="1"/>
          </p:cNvSpPr>
          <p:nvPr/>
        </p:nvSpPr>
        <p:spPr bwMode="auto">
          <a:xfrm flipH="1">
            <a:off x="36861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8261" name="Text Box 133"/>
          <p:cNvSpPr txBox="1">
            <a:spLocks noChangeArrowheads="1"/>
          </p:cNvSpPr>
          <p:nvPr/>
        </p:nvSpPr>
        <p:spPr bwMode="auto">
          <a:xfrm flipH="1">
            <a:off x="47529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8262" name="Text Box 134"/>
          <p:cNvSpPr txBox="1">
            <a:spLocks noChangeArrowheads="1"/>
          </p:cNvSpPr>
          <p:nvPr/>
        </p:nvSpPr>
        <p:spPr bwMode="auto">
          <a:xfrm flipH="1">
            <a:off x="58578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8263" name="Text Box 135"/>
          <p:cNvSpPr txBox="1">
            <a:spLocks noChangeArrowheads="1"/>
          </p:cNvSpPr>
          <p:nvPr/>
        </p:nvSpPr>
        <p:spPr bwMode="auto">
          <a:xfrm flipH="1">
            <a:off x="69500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8264" name="Text Box 136"/>
          <p:cNvSpPr txBox="1">
            <a:spLocks noChangeArrowheads="1"/>
          </p:cNvSpPr>
          <p:nvPr/>
        </p:nvSpPr>
        <p:spPr bwMode="auto">
          <a:xfrm flipH="1">
            <a:off x="8042276" y="5943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8265" name="Text Box 137"/>
          <p:cNvSpPr txBox="1">
            <a:spLocks noChangeArrowheads="1"/>
          </p:cNvSpPr>
          <p:nvPr/>
        </p:nvSpPr>
        <p:spPr bwMode="auto">
          <a:xfrm flipH="1">
            <a:off x="9109076" y="59563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sp>
        <p:nvSpPr>
          <p:cNvPr id="48266" name="Rectangle 138"/>
          <p:cNvSpPr>
            <a:spLocks noChangeArrowheads="1"/>
          </p:cNvSpPr>
          <p:nvPr/>
        </p:nvSpPr>
        <p:spPr bwMode="auto">
          <a:xfrm>
            <a:off x="2701925" y="2143126"/>
            <a:ext cx="133350" cy="295275"/>
          </a:xfrm>
          <a:prstGeom prst="rect">
            <a:avLst/>
          </a:prstGeom>
          <a:solidFill>
            <a:srgbClr val="FFFF00"/>
          </a:solidFill>
          <a:ln>
            <a:noFill/>
          </a:ln>
          <a:effectLst/>
          <a:extLst/>
        </p:spPr>
        <p:txBody>
          <a:bodyPr wrap="none" anchor="ctr"/>
          <a:lstStyle/>
          <a:p>
            <a:endParaRPr lang="en-IE"/>
          </a:p>
        </p:txBody>
      </p:sp>
      <p:sp>
        <p:nvSpPr>
          <p:cNvPr id="48267" name="Rectangle 139"/>
          <p:cNvSpPr>
            <a:spLocks noChangeArrowheads="1"/>
          </p:cNvSpPr>
          <p:nvPr/>
        </p:nvSpPr>
        <p:spPr bwMode="auto">
          <a:xfrm>
            <a:off x="3786188" y="2138364"/>
            <a:ext cx="133350" cy="295275"/>
          </a:xfrm>
          <a:prstGeom prst="rect">
            <a:avLst/>
          </a:prstGeom>
          <a:solidFill>
            <a:srgbClr val="FFFF00"/>
          </a:solidFill>
          <a:ln>
            <a:noFill/>
          </a:ln>
          <a:effectLst/>
          <a:extLst/>
        </p:spPr>
        <p:txBody>
          <a:bodyPr wrap="none" anchor="ctr"/>
          <a:lstStyle/>
          <a:p>
            <a:endParaRPr lang="en-IE"/>
          </a:p>
        </p:txBody>
      </p:sp>
      <p:sp>
        <p:nvSpPr>
          <p:cNvPr id="48268" name="Rectangle 140"/>
          <p:cNvSpPr>
            <a:spLocks noChangeArrowheads="1"/>
          </p:cNvSpPr>
          <p:nvPr/>
        </p:nvSpPr>
        <p:spPr bwMode="auto">
          <a:xfrm>
            <a:off x="4870450" y="2141539"/>
            <a:ext cx="133350" cy="295275"/>
          </a:xfrm>
          <a:prstGeom prst="rect">
            <a:avLst/>
          </a:prstGeom>
          <a:solidFill>
            <a:srgbClr val="FFFF00"/>
          </a:solidFill>
          <a:ln>
            <a:noFill/>
          </a:ln>
          <a:effectLst/>
          <a:extLst/>
        </p:spPr>
        <p:txBody>
          <a:bodyPr wrap="none" anchor="ctr"/>
          <a:lstStyle/>
          <a:p>
            <a:endParaRPr lang="en-IE"/>
          </a:p>
        </p:txBody>
      </p:sp>
      <p:sp>
        <p:nvSpPr>
          <p:cNvPr id="48269" name="Rectangle 141"/>
          <p:cNvSpPr>
            <a:spLocks noChangeArrowheads="1"/>
          </p:cNvSpPr>
          <p:nvPr/>
        </p:nvSpPr>
        <p:spPr bwMode="auto">
          <a:xfrm>
            <a:off x="5961063" y="2136776"/>
            <a:ext cx="133350" cy="295275"/>
          </a:xfrm>
          <a:prstGeom prst="rect">
            <a:avLst/>
          </a:prstGeom>
          <a:solidFill>
            <a:srgbClr val="FFFF00"/>
          </a:solidFill>
          <a:ln>
            <a:noFill/>
          </a:ln>
          <a:effectLst/>
          <a:extLst/>
        </p:spPr>
        <p:txBody>
          <a:bodyPr wrap="none" anchor="ctr"/>
          <a:lstStyle/>
          <a:p>
            <a:endParaRPr lang="en-IE"/>
          </a:p>
        </p:txBody>
      </p:sp>
      <p:sp>
        <p:nvSpPr>
          <p:cNvPr id="48270" name="Rectangle 142"/>
          <p:cNvSpPr>
            <a:spLocks noChangeArrowheads="1"/>
          </p:cNvSpPr>
          <p:nvPr/>
        </p:nvSpPr>
        <p:spPr bwMode="auto">
          <a:xfrm>
            <a:off x="7046913" y="2141539"/>
            <a:ext cx="133350" cy="295275"/>
          </a:xfrm>
          <a:prstGeom prst="rect">
            <a:avLst/>
          </a:prstGeom>
          <a:solidFill>
            <a:srgbClr val="FFFF00"/>
          </a:solidFill>
          <a:ln>
            <a:noFill/>
          </a:ln>
          <a:effectLst/>
          <a:extLst/>
        </p:spPr>
        <p:txBody>
          <a:bodyPr wrap="none" anchor="ctr"/>
          <a:lstStyle/>
          <a:p>
            <a:endParaRPr lang="en-IE"/>
          </a:p>
        </p:txBody>
      </p:sp>
      <p:sp>
        <p:nvSpPr>
          <p:cNvPr id="48271" name="Rectangle 143"/>
          <p:cNvSpPr>
            <a:spLocks noChangeArrowheads="1"/>
          </p:cNvSpPr>
          <p:nvPr/>
        </p:nvSpPr>
        <p:spPr bwMode="auto">
          <a:xfrm>
            <a:off x="8131175" y="2138364"/>
            <a:ext cx="133350" cy="295275"/>
          </a:xfrm>
          <a:prstGeom prst="rect">
            <a:avLst/>
          </a:prstGeom>
          <a:solidFill>
            <a:srgbClr val="FFFF00"/>
          </a:solidFill>
          <a:ln>
            <a:noFill/>
          </a:ln>
          <a:effectLst/>
          <a:extLst/>
        </p:spPr>
        <p:txBody>
          <a:bodyPr wrap="none" anchor="ctr"/>
          <a:lstStyle/>
          <a:p>
            <a:endParaRPr lang="en-IE"/>
          </a:p>
        </p:txBody>
      </p:sp>
      <p:sp>
        <p:nvSpPr>
          <p:cNvPr id="48272" name="Rectangle 144"/>
          <p:cNvSpPr>
            <a:spLocks noChangeArrowheads="1"/>
          </p:cNvSpPr>
          <p:nvPr/>
        </p:nvSpPr>
        <p:spPr bwMode="auto">
          <a:xfrm>
            <a:off x="9217025" y="2138364"/>
            <a:ext cx="133350" cy="295275"/>
          </a:xfrm>
          <a:prstGeom prst="rect">
            <a:avLst/>
          </a:prstGeom>
          <a:solidFill>
            <a:srgbClr val="FFFF00"/>
          </a:solidFill>
          <a:ln>
            <a:noFill/>
          </a:ln>
          <a:effectLst/>
          <a:extLst/>
        </p:spPr>
        <p:txBody>
          <a:bodyPr wrap="none" anchor="ctr"/>
          <a:lstStyle/>
          <a:p>
            <a:endParaRPr lang="en-IE"/>
          </a:p>
        </p:txBody>
      </p:sp>
      <p:sp>
        <p:nvSpPr>
          <p:cNvPr id="48273" name="Rectangle 145"/>
          <p:cNvSpPr>
            <a:spLocks noChangeArrowheads="1"/>
          </p:cNvSpPr>
          <p:nvPr/>
        </p:nvSpPr>
        <p:spPr bwMode="auto">
          <a:xfrm>
            <a:off x="10302875" y="2143126"/>
            <a:ext cx="133350" cy="295275"/>
          </a:xfrm>
          <a:prstGeom prst="rect">
            <a:avLst/>
          </a:prstGeom>
          <a:solidFill>
            <a:srgbClr val="FFFF00"/>
          </a:solidFill>
          <a:ln>
            <a:noFill/>
          </a:ln>
          <a:effectLst/>
          <a:extLst/>
        </p:spPr>
        <p:txBody>
          <a:bodyPr wrap="none" anchor="ctr"/>
          <a:lstStyle/>
          <a:p>
            <a:endParaRPr lang="en-IE"/>
          </a:p>
        </p:txBody>
      </p:sp>
      <p:sp>
        <p:nvSpPr>
          <p:cNvPr id="48274" name="Line 146"/>
          <p:cNvSpPr>
            <a:spLocks noChangeShapeType="1"/>
          </p:cNvSpPr>
          <p:nvPr/>
        </p:nvSpPr>
        <p:spPr bwMode="auto">
          <a:xfrm flipV="1">
            <a:off x="1819275" y="2305050"/>
            <a:ext cx="7600950" cy="3486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5" name="Line 147"/>
          <p:cNvSpPr>
            <a:spLocks noChangeShapeType="1"/>
          </p:cNvSpPr>
          <p:nvPr/>
        </p:nvSpPr>
        <p:spPr bwMode="auto">
          <a:xfrm flipV="1">
            <a:off x="1943101" y="2276475"/>
            <a:ext cx="6391275" cy="3524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6" name="Line 148"/>
          <p:cNvSpPr>
            <a:spLocks noChangeShapeType="1"/>
          </p:cNvSpPr>
          <p:nvPr/>
        </p:nvSpPr>
        <p:spPr bwMode="auto">
          <a:xfrm flipV="1">
            <a:off x="2085975" y="2286001"/>
            <a:ext cx="5162550" cy="349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7" name="Line 149"/>
          <p:cNvSpPr>
            <a:spLocks noChangeShapeType="1"/>
          </p:cNvSpPr>
          <p:nvPr/>
        </p:nvSpPr>
        <p:spPr bwMode="auto">
          <a:xfrm flipV="1">
            <a:off x="2228850" y="2276475"/>
            <a:ext cx="3943350"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8" name="Line 150"/>
          <p:cNvSpPr>
            <a:spLocks noChangeShapeType="1"/>
          </p:cNvSpPr>
          <p:nvPr/>
        </p:nvSpPr>
        <p:spPr bwMode="auto">
          <a:xfrm flipV="1">
            <a:off x="2352676" y="2276476"/>
            <a:ext cx="273367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79" name="Line 151"/>
          <p:cNvSpPr>
            <a:spLocks noChangeShapeType="1"/>
          </p:cNvSpPr>
          <p:nvPr/>
        </p:nvSpPr>
        <p:spPr bwMode="auto">
          <a:xfrm flipV="1">
            <a:off x="2486026" y="2286001"/>
            <a:ext cx="1514475" cy="349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0" name="Line 152"/>
          <p:cNvSpPr>
            <a:spLocks noChangeShapeType="1"/>
          </p:cNvSpPr>
          <p:nvPr/>
        </p:nvSpPr>
        <p:spPr bwMode="auto">
          <a:xfrm flipV="1">
            <a:off x="2628900" y="2295526"/>
            <a:ext cx="266700" cy="349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1" name="Line 153"/>
          <p:cNvSpPr>
            <a:spLocks noChangeShapeType="1"/>
          </p:cNvSpPr>
          <p:nvPr/>
        </p:nvSpPr>
        <p:spPr bwMode="auto">
          <a:xfrm flipH="1" flipV="1">
            <a:off x="1819275" y="2266950"/>
            <a:ext cx="952500" cy="3524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2" name="Line 154"/>
          <p:cNvSpPr>
            <a:spLocks noChangeShapeType="1"/>
          </p:cNvSpPr>
          <p:nvPr/>
        </p:nvSpPr>
        <p:spPr bwMode="auto">
          <a:xfrm flipV="1">
            <a:off x="2914650" y="2286000"/>
            <a:ext cx="6648450"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3" name="Line 155"/>
          <p:cNvSpPr>
            <a:spLocks noChangeShapeType="1"/>
          </p:cNvSpPr>
          <p:nvPr/>
        </p:nvSpPr>
        <p:spPr bwMode="auto">
          <a:xfrm flipV="1">
            <a:off x="3028951" y="2276475"/>
            <a:ext cx="543877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4" name="Line 156"/>
          <p:cNvSpPr>
            <a:spLocks noChangeShapeType="1"/>
          </p:cNvSpPr>
          <p:nvPr/>
        </p:nvSpPr>
        <p:spPr bwMode="auto">
          <a:xfrm flipV="1">
            <a:off x="3171825" y="2266951"/>
            <a:ext cx="4210050"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5" name="Line 157"/>
          <p:cNvSpPr>
            <a:spLocks noChangeShapeType="1"/>
          </p:cNvSpPr>
          <p:nvPr/>
        </p:nvSpPr>
        <p:spPr bwMode="auto">
          <a:xfrm flipV="1">
            <a:off x="3305175" y="2266951"/>
            <a:ext cx="2990850"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6" name="Line 158"/>
          <p:cNvSpPr>
            <a:spLocks noChangeShapeType="1"/>
          </p:cNvSpPr>
          <p:nvPr/>
        </p:nvSpPr>
        <p:spPr bwMode="auto">
          <a:xfrm flipV="1">
            <a:off x="3448051" y="2286001"/>
            <a:ext cx="1762125" cy="349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7" name="Line 159"/>
          <p:cNvSpPr>
            <a:spLocks noChangeShapeType="1"/>
          </p:cNvSpPr>
          <p:nvPr/>
        </p:nvSpPr>
        <p:spPr bwMode="auto">
          <a:xfrm flipV="1">
            <a:off x="3571875" y="2305050"/>
            <a:ext cx="552450" cy="3486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8" name="Line 160"/>
          <p:cNvSpPr>
            <a:spLocks noChangeShapeType="1"/>
          </p:cNvSpPr>
          <p:nvPr/>
        </p:nvSpPr>
        <p:spPr bwMode="auto">
          <a:xfrm flipH="1" flipV="1">
            <a:off x="1943100" y="2295526"/>
            <a:ext cx="1898650" cy="3508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89" name="Line 161"/>
          <p:cNvSpPr>
            <a:spLocks noChangeShapeType="1"/>
          </p:cNvSpPr>
          <p:nvPr/>
        </p:nvSpPr>
        <p:spPr bwMode="auto">
          <a:xfrm flipV="1">
            <a:off x="3981450" y="2276476"/>
            <a:ext cx="5715000"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0" name="Line 162"/>
          <p:cNvSpPr>
            <a:spLocks noChangeShapeType="1"/>
          </p:cNvSpPr>
          <p:nvPr/>
        </p:nvSpPr>
        <p:spPr bwMode="auto">
          <a:xfrm flipV="1">
            <a:off x="4117976" y="2286000"/>
            <a:ext cx="449262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1" name="Line 163"/>
          <p:cNvSpPr>
            <a:spLocks noChangeShapeType="1"/>
          </p:cNvSpPr>
          <p:nvPr/>
        </p:nvSpPr>
        <p:spPr bwMode="auto">
          <a:xfrm flipV="1">
            <a:off x="4251326" y="2286001"/>
            <a:ext cx="3273425" cy="3508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2" name="Line 164"/>
          <p:cNvSpPr>
            <a:spLocks noChangeShapeType="1"/>
          </p:cNvSpPr>
          <p:nvPr/>
        </p:nvSpPr>
        <p:spPr bwMode="auto">
          <a:xfrm flipV="1">
            <a:off x="4381500" y="2276476"/>
            <a:ext cx="2057400"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3" name="Line 165"/>
          <p:cNvSpPr>
            <a:spLocks noChangeShapeType="1"/>
          </p:cNvSpPr>
          <p:nvPr/>
        </p:nvSpPr>
        <p:spPr bwMode="auto">
          <a:xfrm flipV="1">
            <a:off x="4521201" y="2286000"/>
            <a:ext cx="8223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4" name="Line 166"/>
          <p:cNvSpPr>
            <a:spLocks noChangeShapeType="1"/>
          </p:cNvSpPr>
          <p:nvPr/>
        </p:nvSpPr>
        <p:spPr bwMode="auto">
          <a:xfrm flipH="1" flipV="1">
            <a:off x="4257675" y="2295526"/>
            <a:ext cx="406400"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5" name="Line 167"/>
          <p:cNvSpPr>
            <a:spLocks noChangeShapeType="1"/>
          </p:cNvSpPr>
          <p:nvPr/>
        </p:nvSpPr>
        <p:spPr bwMode="auto">
          <a:xfrm flipH="1" flipV="1">
            <a:off x="3171826" y="2276476"/>
            <a:ext cx="162877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6" name="Line 168"/>
          <p:cNvSpPr>
            <a:spLocks noChangeShapeType="1"/>
          </p:cNvSpPr>
          <p:nvPr/>
        </p:nvSpPr>
        <p:spPr bwMode="auto">
          <a:xfrm flipH="1" flipV="1">
            <a:off x="2085975" y="2286000"/>
            <a:ext cx="2844800" cy="3498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7" name="Line 169"/>
          <p:cNvSpPr>
            <a:spLocks noChangeShapeType="1"/>
          </p:cNvSpPr>
          <p:nvPr/>
        </p:nvSpPr>
        <p:spPr bwMode="auto">
          <a:xfrm flipV="1">
            <a:off x="5076826" y="2276475"/>
            <a:ext cx="475297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8" name="Line 170"/>
          <p:cNvSpPr>
            <a:spLocks noChangeShapeType="1"/>
          </p:cNvSpPr>
          <p:nvPr/>
        </p:nvSpPr>
        <p:spPr bwMode="auto">
          <a:xfrm flipV="1">
            <a:off x="5203826" y="2286001"/>
            <a:ext cx="3540125"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299" name="Line 171"/>
          <p:cNvSpPr>
            <a:spLocks noChangeShapeType="1"/>
          </p:cNvSpPr>
          <p:nvPr/>
        </p:nvSpPr>
        <p:spPr bwMode="auto">
          <a:xfrm flipV="1">
            <a:off x="5346700" y="2276476"/>
            <a:ext cx="2311400"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0" name="Line 172"/>
          <p:cNvSpPr>
            <a:spLocks noChangeShapeType="1"/>
          </p:cNvSpPr>
          <p:nvPr/>
        </p:nvSpPr>
        <p:spPr bwMode="auto">
          <a:xfrm flipV="1">
            <a:off x="5476876" y="2276476"/>
            <a:ext cx="109537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1" name="Line 173"/>
          <p:cNvSpPr>
            <a:spLocks noChangeShapeType="1"/>
          </p:cNvSpPr>
          <p:nvPr/>
        </p:nvSpPr>
        <p:spPr bwMode="auto">
          <a:xfrm flipV="1">
            <a:off x="5622925" y="2276476"/>
            <a:ext cx="4616450" cy="3508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2" name="Line 174"/>
          <p:cNvSpPr>
            <a:spLocks noChangeShapeType="1"/>
          </p:cNvSpPr>
          <p:nvPr/>
        </p:nvSpPr>
        <p:spPr bwMode="auto">
          <a:xfrm flipV="1">
            <a:off x="5743575" y="2286001"/>
            <a:ext cx="3409950"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3" name="Line 175"/>
          <p:cNvSpPr>
            <a:spLocks noChangeShapeType="1"/>
          </p:cNvSpPr>
          <p:nvPr/>
        </p:nvSpPr>
        <p:spPr bwMode="auto">
          <a:xfrm flipV="1">
            <a:off x="5880100" y="2286001"/>
            <a:ext cx="2178050" cy="3508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4" name="Line 176"/>
          <p:cNvSpPr>
            <a:spLocks noChangeShapeType="1"/>
          </p:cNvSpPr>
          <p:nvPr/>
        </p:nvSpPr>
        <p:spPr bwMode="auto">
          <a:xfrm flipV="1">
            <a:off x="6013451" y="2286000"/>
            <a:ext cx="96837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5" name="Line 177"/>
          <p:cNvSpPr>
            <a:spLocks noChangeShapeType="1"/>
          </p:cNvSpPr>
          <p:nvPr/>
        </p:nvSpPr>
        <p:spPr bwMode="auto">
          <a:xfrm flipH="1" flipV="1">
            <a:off x="5895976" y="2276476"/>
            <a:ext cx="26352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6" name="Line 178"/>
          <p:cNvSpPr>
            <a:spLocks noChangeShapeType="1"/>
          </p:cNvSpPr>
          <p:nvPr/>
        </p:nvSpPr>
        <p:spPr bwMode="auto">
          <a:xfrm flipH="1" flipV="1">
            <a:off x="4800601" y="2276475"/>
            <a:ext cx="15081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7" name="Line 179"/>
          <p:cNvSpPr>
            <a:spLocks noChangeShapeType="1"/>
          </p:cNvSpPr>
          <p:nvPr/>
        </p:nvSpPr>
        <p:spPr bwMode="auto">
          <a:xfrm flipH="1" flipV="1">
            <a:off x="3714751" y="2276476"/>
            <a:ext cx="2714625"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8" name="Line 180"/>
          <p:cNvSpPr>
            <a:spLocks noChangeShapeType="1"/>
          </p:cNvSpPr>
          <p:nvPr/>
        </p:nvSpPr>
        <p:spPr bwMode="auto">
          <a:xfrm flipH="1" flipV="1">
            <a:off x="2628900" y="2276476"/>
            <a:ext cx="3937000"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09" name="Line 181"/>
          <p:cNvSpPr>
            <a:spLocks noChangeShapeType="1"/>
          </p:cNvSpPr>
          <p:nvPr/>
        </p:nvSpPr>
        <p:spPr bwMode="auto">
          <a:xfrm flipV="1">
            <a:off x="6696076" y="2276475"/>
            <a:ext cx="34004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0" name="Line 182"/>
          <p:cNvSpPr>
            <a:spLocks noChangeShapeType="1"/>
          </p:cNvSpPr>
          <p:nvPr/>
        </p:nvSpPr>
        <p:spPr bwMode="auto">
          <a:xfrm flipV="1">
            <a:off x="6832600" y="2286000"/>
            <a:ext cx="2178050" cy="3498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1" name="Line 183"/>
          <p:cNvSpPr>
            <a:spLocks noChangeShapeType="1"/>
          </p:cNvSpPr>
          <p:nvPr/>
        </p:nvSpPr>
        <p:spPr bwMode="auto">
          <a:xfrm flipV="1">
            <a:off x="6985001" y="2276476"/>
            <a:ext cx="93027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2" name="Line 184"/>
          <p:cNvSpPr>
            <a:spLocks noChangeShapeType="1"/>
          </p:cNvSpPr>
          <p:nvPr/>
        </p:nvSpPr>
        <p:spPr bwMode="auto">
          <a:xfrm flipH="1" flipV="1">
            <a:off x="6829426" y="2286000"/>
            <a:ext cx="269875" cy="3498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3" name="Line 185"/>
          <p:cNvSpPr>
            <a:spLocks noChangeShapeType="1"/>
          </p:cNvSpPr>
          <p:nvPr/>
        </p:nvSpPr>
        <p:spPr bwMode="auto">
          <a:xfrm flipH="1" flipV="1">
            <a:off x="5743576" y="2276475"/>
            <a:ext cx="150812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4" name="Line 186"/>
          <p:cNvSpPr>
            <a:spLocks noChangeShapeType="1"/>
          </p:cNvSpPr>
          <p:nvPr/>
        </p:nvSpPr>
        <p:spPr bwMode="auto">
          <a:xfrm flipH="1" flipV="1">
            <a:off x="4657726" y="2276475"/>
            <a:ext cx="27146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5" name="Line 187"/>
          <p:cNvSpPr>
            <a:spLocks noChangeShapeType="1"/>
          </p:cNvSpPr>
          <p:nvPr/>
        </p:nvSpPr>
        <p:spPr bwMode="auto">
          <a:xfrm flipH="1" flipV="1">
            <a:off x="3571876" y="2266951"/>
            <a:ext cx="3946525" cy="3527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6" name="Line 188"/>
          <p:cNvSpPr>
            <a:spLocks noChangeShapeType="1"/>
          </p:cNvSpPr>
          <p:nvPr/>
        </p:nvSpPr>
        <p:spPr bwMode="auto">
          <a:xfrm flipH="1" flipV="1">
            <a:off x="2486026" y="2276476"/>
            <a:ext cx="5165725" cy="3521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7" name="Line 189"/>
          <p:cNvSpPr>
            <a:spLocks noChangeShapeType="1"/>
          </p:cNvSpPr>
          <p:nvPr/>
        </p:nvSpPr>
        <p:spPr bwMode="auto">
          <a:xfrm flipV="1">
            <a:off x="7781926" y="2286001"/>
            <a:ext cx="2181225"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8" name="Line 190"/>
          <p:cNvSpPr>
            <a:spLocks noChangeShapeType="1"/>
          </p:cNvSpPr>
          <p:nvPr/>
        </p:nvSpPr>
        <p:spPr bwMode="auto">
          <a:xfrm flipV="1">
            <a:off x="7924800" y="2295526"/>
            <a:ext cx="952500"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19" name="Line 191"/>
          <p:cNvSpPr>
            <a:spLocks noChangeShapeType="1"/>
          </p:cNvSpPr>
          <p:nvPr/>
        </p:nvSpPr>
        <p:spPr bwMode="auto">
          <a:xfrm flipH="1" flipV="1">
            <a:off x="7781925" y="2295525"/>
            <a:ext cx="273050"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0" name="Line 192"/>
          <p:cNvSpPr>
            <a:spLocks noChangeShapeType="1"/>
          </p:cNvSpPr>
          <p:nvPr/>
        </p:nvSpPr>
        <p:spPr bwMode="auto">
          <a:xfrm flipH="1" flipV="1">
            <a:off x="6715125" y="2286001"/>
            <a:ext cx="1473200"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1" name="Line 193"/>
          <p:cNvSpPr>
            <a:spLocks noChangeShapeType="1"/>
          </p:cNvSpPr>
          <p:nvPr/>
        </p:nvSpPr>
        <p:spPr bwMode="auto">
          <a:xfrm flipH="1" flipV="1">
            <a:off x="5619750" y="2276475"/>
            <a:ext cx="2705100" cy="3517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2" name="Line 194"/>
          <p:cNvSpPr>
            <a:spLocks noChangeShapeType="1"/>
          </p:cNvSpPr>
          <p:nvPr/>
        </p:nvSpPr>
        <p:spPr bwMode="auto">
          <a:xfrm flipH="1" flipV="1">
            <a:off x="4524375" y="2276475"/>
            <a:ext cx="3943350" cy="3517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3" name="Line 195"/>
          <p:cNvSpPr>
            <a:spLocks noChangeShapeType="1"/>
          </p:cNvSpPr>
          <p:nvPr/>
        </p:nvSpPr>
        <p:spPr bwMode="auto">
          <a:xfrm flipH="1" flipV="1">
            <a:off x="3438525" y="2286001"/>
            <a:ext cx="5162550" cy="3514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4" name="Line 196"/>
          <p:cNvSpPr>
            <a:spLocks noChangeShapeType="1"/>
          </p:cNvSpPr>
          <p:nvPr/>
        </p:nvSpPr>
        <p:spPr bwMode="auto">
          <a:xfrm flipH="1" flipV="1">
            <a:off x="2352675" y="2286000"/>
            <a:ext cx="6381750"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5" name="Line 197"/>
          <p:cNvSpPr>
            <a:spLocks noChangeShapeType="1"/>
          </p:cNvSpPr>
          <p:nvPr/>
        </p:nvSpPr>
        <p:spPr bwMode="auto">
          <a:xfrm flipH="1" flipV="1">
            <a:off x="5486400" y="2286000"/>
            <a:ext cx="3397250"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6" name="Line 198"/>
          <p:cNvSpPr>
            <a:spLocks noChangeShapeType="1"/>
          </p:cNvSpPr>
          <p:nvPr/>
        </p:nvSpPr>
        <p:spPr bwMode="auto">
          <a:xfrm flipH="1" flipV="1">
            <a:off x="4391026" y="2295526"/>
            <a:ext cx="4619625" cy="350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7" name="Line 199"/>
          <p:cNvSpPr>
            <a:spLocks noChangeShapeType="1"/>
          </p:cNvSpPr>
          <p:nvPr/>
        </p:nvSpPr>
        <p:spPr bwMode="auto">
          <a:xfrm flipH="1" flipV="1">
            <a:off x="3305176" y="2286000"/>
            <a:ext cx="5838825" cy="3511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8" name="Line 200"/>
          <p:cNvSpPr>
            <a:spLocks noChangeShapeType="1"/>
          </p:cNvSpPr>
          <p:nvPr/>
        </p:nvSpPr>
        <p:spPr bwMode="auto">
          <a:xfrm flipH="1" flipV="1">
            <a:off x="2219326" y="2286000"/>
            <a:ext cx="7064375"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29" name="Line 201"/>
          <p:cNvSpPr>
            <a:spLocks noChangeShapeType="1"/>
          </p:cNvSpPr>
          <p:nvPr/>
        </p:nvSpPr>
        <p:spPr bwMode="auto">
          <a:xfrm flipH="1" flipV="1">
            <a:off x="3028950" y="2295525"/>
            <a:ext cx="704850" cy="3486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8330" name="Text Box 202"/>
          <p:cNvSpPr txBox="1">
            <a:spLocks noChangeArrowheads="1"/>
          </p:cNvSpPr>
          <p:nvPr/>
        </p:nvSpPr>
        <p:spPr bwMode="auto">
          <a:xfrm flipH="1">
            <a:off x="10194926" y="1841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64</a:t>
            </a:r>
          </a:p>
        </p:txBody>
      </p:sp>
      <p:sp>
        <p:nvSpPr>
          <p:cNvPr id="204" name="Text Box 2"/>
          <p:cNvSpPr txBox="1">
            <a:spLocks noChangeArrowheads="1"/>
          </p:cNvSpPr>
          <p:nvPr/>
        </p:nvSpPr>
        <p:spPr bwMode="auto">
          <a:xfrm>
            <a:off x="3816265" y="329636"/>
            <a:ext cx="44165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rgbClr val="FFC000"/>
                </a:solidFill>
              </a:rPr>
              <a:t>Generate Sub Keys</a:t>
            </a:r>
          </a:p>
        </p:txBody>
      </p:sp>
      <p:sp>
        <p:nvSpPr>
          <p:cNvPr id="205" name="Text Box 2"/>
          <p:cNvSpPr txBox="1">
            <a:spLocks noChangeArrowheads="1"/>
          </p:cNvSpPr>
          <p:nvPr/>
        </p:nvSpPr>
        <p:spPr bwMode="auto">
          <a:xfrm>
            <a:off x="9350376" y="3523317"/>
            <a:ext cx="11969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rgbClr val="FFFF00"/>
                </a:solidFill>
              </a:rPr>
              <a:t>Yellow box is parity bit – every 8th bit</a:t>
            </a:r>
          </a:p>
        </p:txBody>
      </p:sp>
      <p:cxnSp>
        <p:nvCxnSpPr>
          <p:cNvPr id="3" name="Straight Arrow Connector 2"/>
          <p:cNvCxnSpPr/>
          <p:nvPr/>
        </p:nvCxnSpPr>
        <p:spPr>
          <a:xfrm flipV="1">
            <a:off x="10032206" y="2438400"/>
            <a:ext cx="337344" cy="99060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 name="Object 3"/>
          <p:cNvGraphicFramePr>
            <a:graphicFrameLocks noChangeAspect="1"/>
          </p:cNvGraphicFramePr>
          <p:nvPr>
            <p:extLst>
              <p:ext uri="{D42A27DB-BD31-4B8C-83A1-F6EECF244321}">
                <p14:modId xmlns:p14="http://schemas.microsoft.com/office/powerpoint/2010/main" val="3078621512"/>
              </p:ext>
            </p:extLst>
          </p:nvPr>
        </p:nvGraphicFramePr>
        <p:xfrm>
          <a:off x="2085976" y="3030637"/>
          <a:ext cx="7046663" cy="2038150"/>
        </p:xfrm>
        <a:graphic>
          <a:graphicData uri="http://schemas.openxmlformats.org/presentationml/2006/ole">
            <mc:AlternateContent xmlns:mc="http://schemas.openxmlformats.org/markup-compatibility/2006">
              <mc:Choice xmlns:v="urn:schemas-microsoft-com:vml" Requires="v">
                <p:oleObj spid="_x0000_s14506" name="Photo Editor Photo" r:id="rId4" imgW="3452159" imgH="998307" progId="MSPhotoEd.3">
                  <p:embed/>
                </p:oleObj>
              </mc:Choice>
              <mc:Fallback>
                <p:oleObj name="Photo Editor Photo" r:id="rId4" imgW="3452159" imgH="998307"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5976" y="3030637"/>
                        <a:ext cx="7046663" cy="20381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47759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reeform 2"/>
          <p:cNvSpPr>
            <a:spLocks/>
          </p:cNvSpPr>
          <p:nvPr/>
        </p:nvSpPr>
        <p:spPr bwMode="auto">
          <a:xfrm>
            <a:off x="1676400" y="2146300"/>
            <a:ext cx="4349750" cy="381000"/>
          </a:xfrm>
          <a:custGeom>
            <a:avLst/>
            <a:gdLst>
              <a:gd name="T0" fmla="*/ 157 w 2740"/>
              <a:gd name="T1" fmla="*/ 8 h 240"/>
              <a:gd name="T2" fmla="*/ 85 w 2740"/>
              <a:gd name="T3" fmla="*/ 16 h 240"/>
              <a:gd name="T4" fmla="*/ 37 w 2740"/>
              <a:gd name="T5" fmla="*/ 72 h 240"/>
              <a:gd name="T6" fmla="*/ 45 w 2740"/>
              <a:gd name="T7" fmla="*/ 200 h 240"/>
              <a:gd name="T8" fmla="*/ 309 w 2740"/>
              <a:gd name="T9" fmla="*/ 232 h 240"/>
              <a:gd name="T10" fmla="*/ 1301 w 2740"/>
              <a:gd name="T11" fmla="*/ 232 h 240"/>
              <a:gd name="T12" fmla="*/ 2445 w 2740"/>
              <a:gd name="T13" fmla="*/ 232 h 240"/>
              <a:gd name="T14" fmla="*/ 2693 w 2740"/>
              <a:gd name="T15" fmla="*/ 184 h 240"/>
              <a:gd name="T16" fmla="*/ 2725 w 2740"/>
              <a:gd name="T17" fmla="*/ 80 h 240"/>
              <a:gd name="T18" fmla="*/ 2669 w 2740"/>
              <a:gd name="T19" fmla="*/ 24 h 240"/>
              <a:gd name="T20" fmla="*/ 2549 w 2740"/>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0" h="240">
                <a:moveTo>
                  <a:pt x="157" y="8"/>
                </a:moveTo>
                <a:cubicBezTo>
                  <a:pt x="131" y="6"/>
                  <a:pt x="105" y="5"/>
                  <a:pt x="85" y="16"/>
                </a:cubicBezTo>
                <a:cubicBezTo>
                  <a:pt x="65" y="27"/>
                  <a:pt x="44" y="41"/>
                  <a:pt x="37" y="72"/>
                </a:cubicBezTo>
                <a:cubicBezTo>
                  <a:pt x="30" y="103"/>
                  <a:pt x="0" y="173"/>
                  <a:pt x="45" y="200"/>
                </a:cubicBezTo>
                <a:cubicBezTo>
                  <a:pt x="90" y="227"/>
                  <a:pt x="100" y="227"/>
                  <a:pt x="309" y="232"/>
                </a:cubicBezTo>
                <a:cubicBezTo>
                  <a:pt x="518" y="237"/>
                  <a:pt x="945" y="232"/>
                  <a:pt x="1301" y="232"/>
                </a:cubicBezTo>
                <a:cubicBezTo>
                  <a:pt x="1657" y="232"/>
                  <a:pt x="2213" y="240"/>
                  <a:pt x="2445" y="232"/>
                </a:cubicBezTo>
                <a:cubicBezTo>
                  <a:pt x="2677" y="224"/>
                  <a:pt x="2646" y="209"/>
                  <a:pt x="2693" y="184"/>
                </a:cubicBezTo>
                <a:cubicBezTo>
                  <a:pt x="2740" y="159"/>
                  <a:pt x="2729" y="107"/>
                  <a:pt x="2725" y="80"/>
                </a:cubicBezTo>
                <a:cubicBezTo>
                  <a:pt x="2721" y="53"/>
                  <a:pt x="2698" y="37"/>
                  <a:pt x="2669" y="24"/>
                </a:cubicBezTo>
                <a:cubicBezTo>
                  <a:pt x="2640" y="11"/>
                  <a:pt x="2594" y="5"/>
                  <a:pt x="2549"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55" name="Text Box 3"/>
          <p:cNvSpPr txBox="1">
            <a:spLocks noChangeArrowheads="1"/>
          </p:cNvSpPr>
          <p:nvPr/>
        </p:nvSpPr>
        <p:spPr bwMode="auto">
          <a:xfrm>
            <a:off x="1524001" y="292100"/>
            <a:ext cx="3172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FF00"/>
                </a:solidFill>
              </a:rPr>
              <a:t>Key Split &amp; Shift &amp; Compress</a:t>
            </a:r>
          </a:p>
        </p:txBody>
      </p:sp>
      <p:grpSp>
        <p:nvGrpSpPr>
          <p:cNvPr id="49156" name="Group 4"/>
          <p:cNvGrpSpPr>
            <a:grpSpLocks/>
          </p:cNvGrpSpPr>
          <p:nvPr/>
        </p:nvGrpSpPr>
        <p:grpSpPr bwMode="auto">
          <a:xfrm>
            <a:off x="2230438" y="1003300"/>
            <a:ext cx="7620000" cy="304800"/>
            <a:chOff x="440" y="1688"/>
            <a:chExt cx="4800" cy="192"/>
          </a:xfrm>
        </p:grpSpPr>
        <p:sp>
          <p:nvSpPr>
            <p:cNvPr id="49157" name="Rectangle 5"/>
            <p:cNvSpPr>
              <a:spLocks noChangeArrowheads="1"/>
            </p:cNvSpPr>
            <p:nvPr/>
          </p:nvSpPr>
          <p:spPr bwMode="auto">
            <a:xfrm flipH="1">
              <a:off x="440" y="1688"/>
              <a:ext cx="4800"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158" name="Line 6"/>
            <p:cNvSpPr>
              <a:spLocks noChangeShapeType="1"/>
            </p:cNvSpPr>
            <p:nvPr/>
          </p:nvSpPr>
          <p:spPr bwMode="auto">
            <a:xfrm flipH="1">
              <a:off x="514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59" name="Line 7"/>
            <p:cNvSpPr>
              <a:spLocks noChangeShapeType="1"/>
            </p:cNvSpPr>
            <p:nvPr/>
          </p:nvSpPr>
          <p:spPr bwMode="auto">
            <a:xfrm flipH="1">
              <a:off x="505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0" name="Line 8"/>
            <p:cNvSpPr>
              <a:spLocks noChangeShapeType="1"/>
            </p:cNvSpPr>
            <p:nvPr/>
          </p:nvSpPr>
          <p:spPr bwMode="auto">
            <a:xfrm flipH="1">
              <a:off x="497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1" name="Line 9"/>
            <p:cNvSpPr>
              <a:spLocks noChangeShapeType="1"/>
            </p:cNvSpPr>
            <p:nvPr/>
          </p:nvSpPr>
          <p:spPr bwMode="auto">
            <a:xfrm flipH="1">
              <a:off x="488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2" name="Line 10"/>
            <p:cNvSpPr>
              <a:spLocks noChangeShapeType="1"/>
            </p:cNvSpPr>
            <p:nvPr/>
          </p:nvSpPr>
          <p:spPr bwMode="auto">
            <a:xfrm flipH="1">
              <a:off x="480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3" name="Line 11"/>
            <p:cNvSpPr>
              <a:spLocks noChangeShapeType="1"/>
            </p:cNvSpPr>
            <p:nvPr/>
          </p:nvSpPr>
          <p:spPr bwMode="auto">
            <a:xfrm flipH="1">
              <a:off x="471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4" name="Line 12"/>
            <p:cNvSpPr>
              <a:spLocks noChangeShapeType="1"/>
            </p:cNvSpPr>
            <p:nvPr/>
          </p:nvSpPr>
          <p:spPr bwMode="auto">
            <a:xfrm flipH="1">
              <a:off x="463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5" name="Line 13"/>
            <p:cNvSpPr>
              <a:spLocks noChangeShapeType="1"/>
            </p:cNvSpPr>
            <p:nvPr/>
          </p:nvSpPr>
          <p:spPr bwMode="auto">
            <a:xfrm flipH="1">
              <a:off x="4544"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6" name="Line 14"/>
            <p:cNvSpPr>
              <a:spLocks noChangeShapeType="1"/>
            </p:cNvSpPr>
            <p:nvPr/>
          </p:nvSpPr>
          <p:spPr bwMode="auto">
            <a:xfrm flipH="1">
              <a:off x="445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7" name="Line 15"/>
            <p:cNvSpPr>
              <a:spLocks noChangeShapeType="1"/>
            </p:cNvSpPr>
            <p:nvPr/>
          </p:nvSpPr>
          <p:spPr bwMode="auto">
            <a:xfrm flipH="1">
              <a:off x="437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8" name="Line 16"/>
            <p:cNvSpPr>
              <a:spLocks noChangeShapeType="1"/>
            </p:cNvSpPr>
            <p:nvPr/>
          </p:nvSpPr>
          <p:spPr bwMode="auto">
            <a:xfrm flipH="1">
              <a:off x="428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9" name="Line 17"/>
            <p:cNvSpPr>
              <a:spLocks noChangeShapeType="1"/>
            </p:cNvSpPr>
            <p:nvPr/>
          </p:nvSpPr>
          <p:spPr bwMode="auto">
            <a:xfrm flipH="1">
              <a:off x="420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0" name="Line 18"/>
            <p:cNvSpPr>
              <a:spLocks noChangeShapeType="1"/>
            </p:cNvSpPr>
            <p:nvPr/>
          </p:nvSpPr>
          <p:spPr bwMode="auto">
            <a:xfrm flipH="1">
              <a:off x="411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1" name="Line 19"/>
            <p:cNvSpPr>
              <a:spLocks noChangeShapeType="1"/>
            </p:cNvSpPr>
            <p:nvPr/>
          </p:nvSpPr>
          <p:spPr bwMode="auto">
            <a:xfrm flipH="1">
              <a:off x="403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2" name="Line 20"/>
            <p:cNvSpPr>
              <a:spLocks noChangeShapeType="1"/>
            </p:cNvSpPr>
            <p:nvPr/>
          </p:nvSpPr>
          <p:spPr bwMode="auto">
            <a:xfrm flipH="1">
              <a:off x="394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3" name="Line 21"/>
            <p:cNvSpPr>
              <a:spLocks noChangeShapeType="1"/>
            </p:cNvSpPr>
            <p:nvPr/>
          </p:nvSpPr>
          <p:spPr bwMode="auto">
            <a:xfrm flipH="1">
              <a:off x="3860"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4" name="Line 22"/>
            <p:cNvSpPr>
              <a:spLocks noChangeShapeType="1"/>
            </p:cNvSpPr>
            <p:nvPr/>
          </p:nvSpPr>
          <p:spPr bwMode="auto">
            <a:xfrm flipH="1">
              <a:off x="377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5" name="Line 23"/>
            <p:cNvSpPr>
              <a:spLocks noChangeShapeType="1"/>
            </p:cNvSpPr>
            <p:nvPr/>
          </p:nvSpPr>
          <p:spPr bwMode="auto">
            <a:xfrm flipH="1">
              <a:off x="368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6" name="Line 24"/>
            <p:cNvSpPr>
              <a:spLocks noChangeShapeType="1"/>
            </p:cNvSpPr>
            <p:nvPr/>
          </p:nvSpPr>
          <p:spPr bwMode="auto">
            <a:xfrm flipH="1">
              <a:off x="360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7" name="Line 25"/>
            <p:cNvSpPr>
              <a:spLocks noChangeShapeType="1"/>
            </p:cNvSpPr>
            <p:nvPr/>
          </p:nvSpPr>
          <p:spPr bwMode="auto">
            <a:xfrm flipH="1">
              <a:off x="351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8" name="Line 26"/>
            <p:cNvSpPr>
              <a:spLocks noChangeShapeType="1"/>
            </p:cNvSpPr>
            <p:nvPr/>
          </p:nvSpPr>
          <p:spPr bwMode="auto">
            <a:xfrm flipH="1">
              <a:off x="343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9" name="Line 27"/>
            <p:cNvSpPr>
              <a:spLocks noChangeShapeType="1"/>
            </p:cNvSpPr>
            <p:nvPr/>
          </p:nvSpPr>
          <p:spPr bwMode="auto">
            <a:xfrm flipH="1">
              <a:off x="334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0" name="Line 28"/>
            <p:cNvSpPr>
              <a:spLocks noChangeShapeType="1"/>
            </p:cNvSpPr>
            <p:nvPr/>
          </p:nvSpPr>
          <p:spPr bwMode="auto">
            <a:xfrm flipH="1">
              <a:off x="326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1" name="Line 29"/>
            <p:cNvSpPr>
              <a:spLocks noChangeShapeType="1"/>
            </p:cNvSpPr>
            <p:nvPr/>
          </p:nvSpPr>
          <p:spPr bwMode="auto">
            <a:xfrm flipH="1">
              <a:off x="3176"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2" name="Line 30"/>
            <p:cNvSpPr>
              <a:spLocks noChangeShapeType="1"/>
            </p:cNvSpPr>
            <p:nvPr/>
          </p:nvSpPr>
          <p:spPr bwMode="auto">
            <a:xfrm flipH="1">
              <a:off x="309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3" name="Line 31"/>
            <p:cNvSpPr>
              <a:spLocks noChangeShapeType="1"/>
            </p:cNvSpPr>
            <p:nvPr/>
          </p:nvSpPr>
          <p:spPr bwMode="auto">
            <a:xfrm flipH="1">
              <a:off x="300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4" name="Line 32"/>
            <p:cNvSpPr>
              <a:spLocks noChangeShapeType="1"/>
            </p:cNvSpPr>
            <p:nvPr/>
          </p:nvSpPr>
          <p:spPr bwMode="auto">
            <a:xfrm flipH="1">
              <a:off x="292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5" name="Line 33"/>
            <p:cNvSpPr>
              <a:spLocks noChangeShapeType="1"/>
            </p:cNvSpPr>
            <p:nvPr/>
          </p:nvSpPr>
          <p:spPr bwMode="auto">
            <a:xfrm flipH="1">
              <a:off x="283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6" name="Line 34"/>
            <p:cNvSpPr>
              <a:spLocks noChangeShapeType="1"/>
            </p:cNvSpPr>
            <p:nvPr/>
          </p:nvSpPr>
          <p:spPr bwMode="auto">
            <a:xfrm flipH="1">
              <a:off x="274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7" name="Line 35"/>
            <p:cNvSpPr>
              <a:spLocks noChangeShapeType="1"/>
            </p:cNvSpPr>
            <p:nvPr/>
          </p:nvSpPr>
          <p:spPr bwMode="auto">
            <a:xfrm flipH="1">
              <a:off x="266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8" name="Line 36"/>
            <p:cNvSpPr>
              <a:spLocks noChangeShapeType="1"/>
            </p:cNvSpPr>
            <p:nvPr/>
          </p:nvSpPr>
          <p:spPr bwMode="auto">
            <a:xfrm flipH="1">
              <a:off x="257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9" name="Line 37"/>
            <p:cNvSpPr>
              <a:spLocks noChangeShapeType="1"/>
            </p:cNvSpPr>
            <p:nvPr/>
          </p:nvSpPr>
          <p:spPr bwMode="auto">
            <a:xfrm flipH="1">
              <a:off x="2492"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0" name="Line 38"/>
            <p:cNvSpPr>
              <a:spLocks noChangeShapeType="1"/>
            </p:cNvSpPr>
            <p:nvPr/>
          </p:nvSpPr>
          <p:spPr bwMode="auto">
            <a:xfrm flipH="1">
              <a:off x="240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1" name="Line 39"/>
            <p:cNvSpPr>
              <a:spLocks noChangeShapeType="1"/>
            </p:cNvSpPr>
            <p:nvPr/>
          </p:nvSpPr>
          <p:spPr bwMode="auto">
            <a:xfrm flipH="1">
              <a:off x="232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2" name="Line 40"/>
            <p:cNvSpPr>
              <a:spLocks noChangeShapeType="1"/>
            </p:cNvSpPr>
            <p:nvPr/>
          </p:nvSpPr>
          <p:spPr bwMode="auto">
            <a:xfrm flipH="1">
              <a:off x="223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3" name="Line 41"/>
            <p:cNvSpPr>
              <a:spLocks noChangeShapeType="1"/>
            </p:cNvSpPr>
            <p:nvPr/>
          </p:nvSpPr>
          <p:spPr bwMode="auto">
            <a:xfrm flipH="1">
              <a:off x="215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4" name="Line 42"/>
            <p:cNvSpPr>
              <a:spLocks noChangeShapeType="1"/>
            </p:cNvSpPr>
            <p:nvPr/>
          </p:nvSpPr>
          <p:spPr bwMode="auto">
            <a:xfrm flipH="1">
              <a:off x="206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5" name="Line 43"/>
            <p:cNvSpPr>
              <a:spLocks noChangeShapeType="1"/>
            </p:cNvSpPr>
            <p:nvPr/>
          </p:nvSpPr>
          <p:spPr bwMode="auto">
            <a:xfrm flipH="1">
              <a:off x="197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6" name="Line 44"/>
            <p:cNvSpPr>
              <a:spLocks noChangeShapeType="1"/>
            </p:cNvSpPr>
            <p:nvPr/>
          </p:nvSpPr>
          <p:spPr bwMode="auto">
            <a:xfrm flipH="1">
              <a:off x="189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7" name="Line 45"/>
            <p:cNvSpPr>
              <a:spLocks noChangeShapeType="1"/>
            </p:cNvSpPr>
            <p:nvPr/>
          </p:nvSpPr>
          <p:spPr bwMode="auto">
            <a:xfrm flipH="1">
              <a:off x="1808"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8" name="Line 46"/>
            <p:cNvSpPr>
              <a:spLocks noChangeShapeType="1"/>
            </p:cNvSpPr>
            <p:nvPr/>
          </p:nvSpPr>
          <p:spPr bwMode="auto">
            <a:xfrm flipH="1">
              <a:off x="172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9" name="Line 47"/>
            <p:cNvSpPr>
              <a:spLocks noChangeShapeType="1"/>
            </p:cNvSpPr>
            <p:nvPr/>
          </p:nvSpPr>
          <p:spPr bwMode="auto">
            <a:xfrm flipH="1">
              <a:off x="163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0" name="Line 48"/>
            <p:cNvSpPr>
              <a:spLocks noChangeShapeType="1"/>
            </p:cNvSpPr>
            <p:nvPr/>
          </p:nvSpPr>
          <p:spPr bwMode="auto">
            <a:xfrm flipH="1">
              <a:off x="155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1" name="Line 49"/>
            <p:cNvSpPr>
              <a:spLocks noChangeShapeType="1"/>
            </p:cNvSpPr>
            <p:nvPr/>
          </p:nvSpPr>
          <p:spPr bwMode="auto">
            <a:xfrm flipH="1">
              <a:off x="146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2" name="Line 50"/>
            <p:cNvSpPr>
              <a:spLocks noChangeShapeType="1"/>
            </p:cNvSpPr>
            <p:nvPr/>
          </p:nvSpPr>
          <p:spPr bwMode="auto">
            <a:xfrm flipH="1">
              <a:off x="138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3" name="Line 51"/>
            <p:cNvSpPr>
              <a:spLocks noChangeShapeType="1"/>
            </p:cNvSpPr>
            <p:nvPr/>
          </p:nvSpPr>
          <p:spPr bwMode="auto">
            <a:xfrm flipH="1">
              <a:off x="129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4" name="Line 52"/>
            <p:cNvSpPr>
              <a:spLocks noChangeShapeType="1"/>
            </p:cNvSpPr>
            <p:nvPr/>
          </p:nvSpPr>
          <p:spPr bwMode="auto">
            <a:xfrm flipH="1">
              <a:off x="121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5" name="Line 53"/>
            <p:cNvSpPr>
              <a:spLocks noChangeShapeType="1"/>
            </p:cNvSpPr>
            <p:nvPr/>
          </p:nvSpPr>
          <p:spPr bwMode="auto">
            <a:xfrm flipH="1">
              <a:off x="1124"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6" name="Line 54"/>
            <p:cNvSpPr>
              <a:spLocks noChangeShapeType="1"/>
            </p:cNvSpPr>
            <p:nvPr/>
          </p:nvSpPr>
          <p:spPr bwMode="auto">
            <a:xfrm flipH="1">
              <a:off x="103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7" name="Line 55"/>
            <p:cNvSpPr>
              <a:spLocks noChangeShapeType="1"/>
            </p:cNvSpPr>
            <p:nvPr/>
          </p:nvSpPr>
          <p:spPr bwMode="auto">
            <a:xfrm flipH="1">
              <a:off x="95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8" name="Line 56"/>
            <p:cNvSpPr>
              <a:spLocks noChangeShapeType="1"/>
            </p:cNvSpPr>
            <p:nvPr/>
          </p:nvSpPr>
          <p:spPr bwMode="auto">
            <a:xfrm flipH="1">
              <a:off x="86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9" name="Line 57"/>
            <p:cNvSpPr>
              <a:spLocks noChangeShapeType="1"/>
            </p:cNvSpPr>
            <p:nvPr/>
          </p:nvSpPr>
          <p:spPr bwMode="auto">
            <a:xfrm flipH="1">
              <a:off x="78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10" name="Line 58"/>
            <p:cNvSpPr>
              <a:spLocks noChangeShapeType="1"/>
            </p:cNvSpPr>
            <p:nvPr/>
          </p:nvSpPr>
          <p:spPr bwMode="auto">
            <a:xfrm flipH="1">
              <a:off x="69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11" name="Line 59"/>
            <p:cNvSpPr>
              <a:spLocks noChangeShapeType="1"/>
            </p:cNvSpPr>
            <p:nvPr/>
          </p:nvSpPr>
          <p:spPr bwMode="auto">
            <a:xfrm flipH="1">
              <a:off x="61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12" name="Line 60"/>
            <p:cNvSpPr>
              <a:spLocks noChangeShapeType="1"/>
            </p:cNvSpPr>
            <p:nvPr/>
          </p:nvSpPr>
          <p:spPr bwMode="auto">
            <a:xfrm flipH="1">
              <a:off x="52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9213" name="Text Box 61"/>
          <p:cNvSpPr txBox="1">
            <a:spLocks noChangeArrowheads="1"/>
          </p:cNvSpPr>
          <p:nvPr/>
        </p:nvSpPr>
        <p:spPr bwMode="auto">
          <a:xfrm flipH="1">
            <a:off x="3117850" y="7366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9214" name="Text Box 62"/>
          <p:cNvSpPr txBox="1">
            <a:spLocks noChangeArrowheads="1"/>
          </p:cNvSpPr>
          <p:nvPr/>
        </p:nvSpPr>
        <p:spPr bwMode="auto">
          <a:xfrm flipH="1">
            <a:off x="41767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9215" name="Text Box 63"/>
          <p:cNvSpPr txBox="1">
            <a:spLocks noChangeArrowheads="1"/>
          </p:cNvSpPr>
          <p:nvPr/>
        </p:nvSpPr>
        <p:spPr bwMode="auto">
          <a:xfrm flipH="1">
            <a:off x="52435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9216" name="Text Box 64"/>
          <p:cNvSpPr txBox="1">
            <a:spLocks noChangeArrowheads="1"/>
          </p:cNvSpPr>
          <p:nvPr/>
        </p:nvSpPr>
        <p:spPr bwMode="auto">
          <a:xfrm flipH="1">
            <a:off x="63484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9217" name="Text Box 65"/>
          <p:cNvSpPr txBox="1">
            <a:spLocks noChangeArrowheads="1"/>
          </p:cNvSpPr>
          <p:nvPr/>
        </p:nvSpPr>
        <p:spPr bwMode="auto">
          <a:xfrm flipH="1">
            <a:off x="74406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9218" name="Text Box 66"/>
          <p:cNvSpPr txBox="1">
            <a:spLocks noChangeArrowheads="1"/>
          </p:cNvSpPr>
          <p:nvPr/>
        </p:nvSpPr>
        <p:spPr bwMode="auto">
          <a:xfrm flipH="1">
            <a:off x="85328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9219" name="Text Box 67"/>
          <p:cNvSpPr txBox="1">
            <a:spLocks noChangeArrowheads="1"/>
          </p:cNvSpPr>
          <p:nvPr/>
        </p:nvSpPr>
        <p:spPr bwMode="auto">
          <a:xfrm flipH="1">
            <a:off x="9599614" y="7493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grpSp>
        <p:nvGrpSpPr>
          <p:cNvPr id="49220" name="Group 68"/>
          <p:cNvGrpSpPr>
            <a:grpSpLocks/>
          </p:cNvGrpSpPr>
          <p:nvPr/>
        </p:nvGrpSpPr>
        <p:grpSpPr bwMode="auto">
          <a:xfrm>
            <a:off x="1925638" y="2006600"/>
            <a:ext cx="3810000" cy="304800"/>
            <a:chOff x="424" y="2152"/>
            <a:chExt cx="2400" cy="192"/>
          </a:xfrm>
        </p:grpSpPr>
        <p:sp>
          <p:nvSpPr>
            <p:cNvPr id="49221" name="Rectangle 69"/>
            <p:cNvSpPr>
              <a:spLocks noChangeArrowheads="1"/>
            </p:cNvSpPr>
            <p:nvPr/>
          </p:nvSpPr>
          <p:spPr bwMode="auto">
            <a:xfrm flipH="1">
              <a:off x="424" y="2152"/>
              <a:ext cx="2400"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222" name="Line 70"/>
            <p:cNvSpPr>
              <a:spLocks noChangeShapeType="1"/>
            </p:cNvSpPr>
            <p:nvPr/>
          </p:nvSpPr>
          <p:spPr bwMode="auto">
            <a:xfrm flipH="1">
              <a:off x="273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3" name="Line 71"/>
            <p:cNvSpPr>
              <a:spLocks noChangeShapeType="1"/>
            </p:cNvSpPr>
            <p:nvPr/>
          </p:nvSpPr>
          <p:spPr bwMode="auto">
            <a:xfrm flipH="1">
              <a:off x="264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4" name="Line 72"/>
            <p:cNvSpPr>
              <a:spLocks noChangeShapeType="1"/>
            </p:cNvSpPr>
            <p:nvPr/>
          </p:nvSpPr>
          <p:spPr bwMode="auto">
            <a:xfrm flipH="1">
              <a:off x="256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5" name="Line 73"/>
            <p:cNvSpPr>
              <a:spLocks noChangeShapeType="1"/>
            </p:cNvSpPr>
            <p:nvPr/>
          </p:nvSpPr>
          <p:spPr bwMode="auto">
            <a:xfrm flipH="1">
              <a:off x="2476"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6" name="Line 74"/>
            <p:cNvSpPr>
              <a:spLocks noChangeShapeType="1"/>
            </p:cNvSpPr>
            <p:nvPr/>
          </p:nvSpPr>
          <p:spPr bwMode="auto">
            <a:xfrm flipH="1">
              <a:off x="239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7" name="Line 75"/>
            <p:cNvSpPr>
              <a:spLocks noChangeShapeType="1"/>
            </p:cNvSpPr>
            <p:nvPr/>
          </p:nvSpPr>
          <p:spPr bwMode="auto">
            <a:xfrm flipH="1">
              <a:off x="230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8" name="Line 76"/>
            <p:cNvSpPr>
              <a:spLocks noChangeShapeType="1"/>
            </p:cNvSpPr>
            <p:nvPr/>
          </p:nvSpPr>
          <p:spPr bwMode="auto">
            <a:xfrm flipH="1">
              <a:off x="2220"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9" name="Line 77"/>
            <p:cNvSpPr>
              <a:spLocks noChangeShapeType="1"/>
            </p:cNvSpPr>
            <p:nvPr/>
          </p:nvSpPr>
          <p:spPr bwMode="auto">
            <a:xfrm flipH="1">
              <a:off x="2134"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0" name="Line 78"/>
            <p:cNvSpPr>
              <a:spLocks noChangeShapeType="1"/>
            </p:cNvSpPr>
            <p:nvPr/>
          </p:nvSpPr>
          <p:spPr bwMode="auto">
            <a:xfrm flipH="1">
              <a:off x="204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1" name="Line 79"/>
            <p:cNvSpPr>
              <a:spLocks noChangeShapeType="1"/>
            </p:cNvSpPr>
            <p:nvPr/>
          </p:nvSpPr>
          <p:spPr bwMode="auto">
            <a:xfrm flipH="1">
              <a:off x="196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2" name="Line 80"/>
            <p:cNvSpPr>
              <a:spLocks noChangeShapeType="1"/>
            </p:cNvSpPr>
            <p:nvPr/>
          </p:nvSpPr>
          <p:spPr bwMode="auto">
            <a:xfrm flipH="1">
              <a:off x="1878"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3" name="Line 81"/>
            <p:cNvSpPr>
              <a:spLocks noChangeShapeType="1"/>
            </p:cNvSpPr>
            <p:nvPr/>
          </p:nvSpPr>
          <p:spPr bwMode="auto">
            <a:xfrm flipH="1">
              <a:off x="1792"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4" name="Line 82"/>
            <p:cNvSpPr>
              <a:spLocks noChangeShapeType="1"/>
            </p:cNvSpPr>
            <p:nvPr/>
          </p:nvSpPr>
          <p:spPr bwMode="auto">
            <a:xfrm flipH="1">
              <a:off x="170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5" name="Line 83"/>
            <p:cNvSpPr>
              <a:spLocks noChangeShapeType="1"/>
            </p:cNvSpPr>
            <p:nvPr/>
          </p:nvSpPr>
          <p:spPr bwMode="auto">
            <a:xfrm flipH="1">
              <a:off x="162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6" name="Line 84"/>
            <p:cNvSpPr>
              <a:spLocks noChangeShapeType="1"/>
            </p:cNvSpPr>
            <p:nvPr/>
          </p:nvSpPr>
          <p:spPr bwMode="auto">
            <a:xfrm flipH="1">
              <a:off x="1536"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7" name="Line 85"/>
            <p:cNvSpPr>
              <a:spLocks noChangeShapeType="1"/>
            </p:cNvSpPr>
            <p:nvPr/>
          </p:nvSpPr>
          <p:spPr bwMode="auto">
            <a:xfrm flipH="1">
              <a:off x="1450"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8" name="Line 86"/>
            <p:cNvSpPr>
              <a:spLocks noChangeShapeType="1"/>
            </p:cNvSpPr>
            <p:nvPr/>
          </p:nvSpPr>
          <p:spPr bwMode="auto">
            <a:xfrm flipH="1">
              <a:off x="136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9" name="Line 87"/>
            <p:cNvSpPr>
              <a:spLocks noChangeShapeType="1"/>
            </p:cNvSpPr>
            <p:nvPr/>
          </p:nvSpPr>
          <p:spPr bwMode="auto">
            <a:xfrm flipH="1">
              <a:off x="127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0" name="Line 88"/>
            <p:cNvSpPr>
              <a:spLocks noChangeShapeType="1"/>
            </p:cNvSpPr>
            <p:nvPr/>
          </p:nvSpPr>
          <p:spPr bwMode="auto">
            <a:xfrm flipH="1">
              <a:off x="1194"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1" name="Line 89"/>
            <p:cNvSpPr>
              <a:spLocks noChangeShapeType="1"/>
            </p:cNvSpPr>
            <p:nvPr/>
          </p:nvSpPr>
          <p:spPr bwMode="auto">
            <a:xfrm flipH="1">
              <a:off x="1108"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2" name="Line 90"/>
            <p:cNvSpPr>
              <a:spLocks noChangeShapeType="1"/>
            </p:cNvSpPr>
            <p:nvPr/>
          </p:nvSpPr>
          <p:spPr bwMode="auto">
            <a:xfrm flipH="1">
              <a:off x="102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3" name="Line 91"/>
            <p:cNvSpPr>
              <a:spLocks noChangeShapeType="1"/>
            </p:cNvSpPr>
            <p:nvPr/>
          </p:nvSpPr>
          <p:spPr bwMode="auto">
            <a:xfrm flipH="1">
              <a:off x="93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4" name="Line 92"/>
            <p:cNvSpPr>
              <a:spLocks noChangeShapeType="1"/>
            </p:cNvSpPr>
            <p:nvPr/>
          </p:nvSpPr>
          <p:spPr bwMode="auto">
            <a:xfrm flipH="1">
              <a:off x="85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5" name="Line 93"/>
            <p:cNvSpPr>
              <a:spLocks noChangeShapeType="1"/>
            </p:cNvSpPr>
            <p:nvPr/>
          </p:nvSpPr>
          <p:spPr bwMode="auto">
            <a:xfrm flipH="1">
              <a:off x="766"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6" name="Line 94"/>
            <p:cNvSpPr>
              <a:spLocks noChangeShapeType="1"/>
            </p:cNvSpPr>
            <p:nvPr/>
          </p:nvSpPr>
          <p:spPr bwMode="auto">
            <a:xfrm flipH="1">
              <a:off x="68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7" name="Line 95"/>
            <p:cNvSpPr>
              <a:spLocks noChangeShapeType="1"/>
            </p:cNvSpPr>
            <p:nvPr/>
          </p:nvSpPr>
          <p:spPr bwMode="auto">
            <a:xfrm flipH="1">
              <a:off x="59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8" name="Line 96"/>
            <p:cNvSpPr>
              <a:spLocks noChangeShapeType="1"/>
            </p:cNvSpPr>
            <p:nvPr/>
          </p:nvSpPr>
          <p:spPr bwMode="auto">
            <a:xfrm flipH="1">
              <a:off x="510"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9249" name="Text Box 97"/>
          <p:cNvSpPr txBox="1">
            <a:spLocks noChangeArrowheads="1"/>
          </p:cNvSpPr>
          <p:nvPr/>
        </p:nvSpPr>
        <p:spPr bwMode="auto">
          <a:xfrm>
            <a:off x="2951163" y="2503489"/>
            <a:ext cx="2097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Shift left by </a:t>
            </a:r>
            <a:r>
              <a:rPr lang="en-US" sz="2000" dirty="0">
                <a:solidFill>
                  <a:schemeClr val="accent2"/>
                </a:solidFill>
              </a:rPr>
              <a:t>N</a:t>
            </a:r>
            <a:r>
              <a:rPr lang="en-US" baseline="-25000" dirty="0">
                <a:solidFill>
                  <a:schemeClr val="accent2"/>
                </a:solidFill>
              </a:rPr>
              <a:t>i</a:t>
            </a:r>
          </a:p>
        </p:txBody>
      </p:sp>
      <p:sp>
        <p:nvSpPr>
          <p:cNvPr id="49250" name="Freeform 98"/>
          <p:cNvSpPr>
            <a:spLocks/>
          </p:cNvSpPr>
          <p:nvPr/>
        </p:nvSpPr>
        <p:spPr bwMode="auto">
          <a:xfrm>
            <a:off x="6172200" y="2146300"/>
            <a:ext cx="4349750" cy="381000"/>
          </a:xfrm>
          <a:custGeom>
            <a:avLst/>
            <a:gdLst>
              <a:gd name="T0" fmla="*/ 157 w 2740"/>
              <a:gd name="T1" fmla="*/ 8 h 240"/>
              <a:gd name="T2" fmla="*/ 85 w 2740"/>
              <a:gd name="T3" fmla="*/ 16 h 240"/>
              <a:gd name="T4" fmla="*/ 37 w 2740"/>
              <a:gd name="T5" fmla="*/ 72 h 240"/>
              <a:gd name="T6" fmla="*/ 45 w 2740"/>
              <a:gd name="T7" fmla="*/ 200 h 240"/>
              <a:gd name="T8" fmla="*/ 309 w 2740"/>
              <a:gd name="T9" fmla="*/ 232 h 240"/>
              <a:gd name="T10" fmla="*/ 1301 w 2740"/>
              <a:gd name="T11" fmla="*/ 232 h 240"/>
              <a:gd name="T12" fmla="*/ 2445 w 2740"/>
              <a:gd name="T13" fmla="*/ 232 h 240"/>
              <a:gd name="T14" fmla="*/ 2693 w 2740"/>
              <a:gd name="T15" fmla="*/ 184 h 240"/>
              <a:gd name="T16" fmla="*/ 2725 w 2740"/>
              <a:gd name="T17" fmla="*/ 80 h 240"/>
              <a:gd name="T18" fmla="*/ 2669 w 2740"/>
              <a:gd name="T19" fmla="*/ 24 h 240"/>
              <a:gd name="T20" fmla="*/ 2549 w 2740"/>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0" h="240">
                <a:moveTo>
                  <a:pt x="157" y="8"/>
                </a:moveTo>
                <a:cubicBezTo>
                  <a:pt x="131" y="6"/>
                  <a:pt x="105" y="5"/>
                  <a:pt x="85" y="16"/>
                </a:cubicBezTo>
                <a:cubicBezTo>
                  <a:pt x="65" y="27"/>
                  <a:pt x="44" y="41"/>
                  <a:pt x="37" y="72"/>
                </a:cubicBezTo>
                <a:cubicBezTo>
                  <a:pt x="30" y="103"/>
                  <a:pt x="0" y="173"/>
                  <a:pt x="45" y="200"/>
                </a:cubicBezTo>
                <a:cubicBezTo>
                  <a:pt x="90" y="227"/>
                  <a:pt x="100" y="227"/>
                  <a:pt x="309" y="232"/>
                </a:cubicBezTo>
                <a:cubicBezTo>
                  <a:pt x="518" y="237"/>
                  <a:pt x="945" y="232"/>
                  <a:pt x="1301" y="232"/>
                </a:cubicBezTo>
                <a:cubicBezTo>
                  <a:pt x="1657" y="232"/>
                  <a:pt x="2213" y="240"/>
                  <a:pt x="2445" y="232"/>
                </a:cubicBezTo>
                <a:cubicBezTo>
                  <a:pt x="2677" y="224"/>
                  <a:pt x="2646" y="209"/>
                  <a:pt x="2693" y="184"/>
                </a:cubicBezTo>
                <a:cubicBezTo>
                  <a:pt x="2740" y="159"/>
                  <a:pt x="2729" y="107"/>
                  <a:pt x="2725" y="80"/>
                </a:cubicBezTo>
                <a:cubicBezTo>
                  <a:pt x="2721" y="53"/>
                  <a:pt x="2698" y="37"/>
                  <a:pt x="2669" y="24"/>
                </a:cubicBezTo>
                <a:cubicBezTo>
                  <a:pt x="2640" y="11"/>
                  <a:pt x="2594" y="5"/>
                  <a:pt x="2549"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1" name="Text Box 99"/>
          <p:cNvSpPr txBox="1">
            <a:spLocks noChangeArrowheads="1"/>
          </p:cNvSpPr>
          <p:nvPr/>
        </p:nvSpPr>
        <p:spPr bwMode="auto">
          <a:xfrm>
            <a:off x="7446964" y="2490789"/>
            <a:ext cx="1985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Shift left by </a:t>
            </a:r>
            <a:r>
              <a:rPr lang="en-US" sz="2000" dirty="0">
                <a:solidFill>
                  <a:schemeClr val="accent2"/>
                </a:solidFill>
              </a:rPr>
              <a:t>N</a:t>
            </a:r>
            <a:r>
              <a:rPr lang="en-US" baseline="-25000" dirty="0">
                <a:solidFill>
                  <a:schemeClr val="accent2"/>
                </a:solidFill>
              </a:rPr>
              <a:t>i</a:t>
            </a:r>
          </a:p>
        </p:txBody>
      </p:sp>
      <p:grpSp>
        <p:nvGrpSpPr>
          <p:cNvPr id="49252" name="Group 100"/>
          <p:cNvGrpSpPr>
            <a:grpSpLocks/>
          </p:cNvGrpSpPr>
          <p:nvPr/>
        </p:nvGrpSpPr>
        <p:grpSpPr bwMode="auto">
          <a:xfrm>
            <a:off x="6446838" y="2006600"/>
            <a:ext cx="3810000" cy="304800"/>
            <a:chOff x="3096" y="2152"/>
            <a:chExt cx="2400" cy="192"/>
          </a:xfrm>
        </p:grpSpPr>
        <p:sp>
          <p:nvSpPr>
            <p:cNvPr id="49253" name="Rectangle 101"/>
            <p:cNvSpPr>
              <a:spLocks noChangeArrowheads="1"/>
            </p:cNvSpPr>
            <p:nvPr/>
          </p:nvSpPr>
          <p:spPr bwMode="auto">
            <a:xfrm flipH="1">
              <a:off x="3096" y="2152"/>
              <a:ext cx="2400"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254" name="Line 102"/>
            <p:cNvSpPr>
              <a:spLocks noChangeShapeType="1"/>
            </p:cNvSpPr>
            <p:nvPr/>
          </p:nvSpPr>
          <p:spPr bwMode="auto">
            <a:xfrm flipH="1">
              <a:off x="540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5" name="Line 103"/>
            <p:cNvSpPr>
              <a:spLocks noChangeShapeType="1"/>
            </p:cNvSpPr>
            <p:nvPr/>
          </p:nvSpPr>
          <p:spPr bwMode="auto">
            <a:xfrm flipH="1">
              <a:off x="531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6" name="Line 104"/>
            <p:cNvSpPr>
              <a:spLocks noChangeShapeType="1"/>
            </p:cNvSpPr>
            <p:nvPr/>
          </p:nvSpPr>
          <p:spPr bwMode="auto">
            <a:xfrm flipH="1">
              <a:off x="5234"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7" name="Line 105"/>
            <p:cNvSpPr>
              <a:spLocks noChangeShapeType="1"/>
            </p:cNvSpPr>
            <p:nvPr/>
          </p:nvSpPr>
          <p:spPr bwMode="auto">
            <a:xfrm flipH="1">
              <a:off x="5148"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8" name="Line 106"/>
            <p:cNvSpPr>
              <a:spLocks noChangeShapeType="1"/>
            </p:cNvSpPr>
            <p:nvPr/>
          </p:nvSpPr>
          <p:spPr bwMode="auto">
            <a:xfrm flipH="1">
              <a:off x="506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9" name="Line 107"/>
            <p:cNvSpPr>
              <a:spLocks noChangeShapeType="1"/>
            </p:cNvSpPr>
            <p:nvPr/>
          </p:nvSpPr>
          <p:spPr bwMode="auto">
            <a:xfrm flipH="1">
              <a:off x="497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0" name="Line 108"/>
            <p:cNvSpPr>
              <a:spLocks noChangeShapeType="1"/>
            </p:cNvSpPr>
            <p:nvPr/>
          </p:nvSpPr>
          <p:spPr bwMode="auto">
            <a:xfrm flipH="1">
              <a:off x="489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1" name="Line 109"/>
            <p:cNvSpPr>
              <a:spLocks noChangeShapeType="1"/>
            </p:cNvSpPr>
            <p:nvPr/>
          </p:nvSpPr>
          <p:spPr bwMode="auto">
            <a:xfrm flipH="1">
              <a:off x="4806"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2" name="Line 110"/>
            <p:cNvSpPr>
              <a:spLocks noChangeShapeType="1"/>
            </p:cNvSpPr>
            <p:nvPr/>
          </p:nvSpPr>
          <p:spPr bwMode="auto">
            <a:xfrm flipH="1">
              <a:off x="472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3" name="Line 111"/>
            <p:cNvSpPr>
              <a:spLocks noChangeShapeType="1"/>
            </p:cNvSpPr>
            <p:nvPr/>
          </p:nvSpPr>
          <p:spPr bwMode="auto">
            <a:xfrm flipH="1">
              <a:off x="463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4" name="Line 112"/>
            <p:cNvSpPr>
              <a:spLocks noChangeShapeType="1"/>
            </p:cNvSpPr>
            <p:nvPr/>
          </p:nvSpPr>
          <p:spPr bwMode="auto">
            <a:xfrm flipH="1">
              <a:off x="4550"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5" name="Line 113"/>
            <p:cNvSpPr>
              <a:spLocks noChangeShapeType="1"/>
            </p:cNvSpPr>
            <p:nvPr/>
          </p:nvSpPr>
          <p:spPr bwMode="auto">
            <a:xfrm flipH="1">
              <a:off x="4464"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6" name="Line 114"/>
            <p:cNvSpPr>
              <a:spLocks noChangeShapeType="1"/>
            </p:cNvSpPr>
            <p:nvPr/>
          </p:nvSpPr>
          <p:spPr bwMode="auto">
            <a:xfrm flipH="1">
              <a:off x="437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7" name="Line 115"/>
            <p:cNvSpPr>
              <a:spLocks noChangeShapeType="1"/>
            </p:cNvSpPr>
            <p:nvPr/>
          </p:nvSpPr>
          <p:spPr bwMode="auto">
            <a:xfrm flipH="1">
              <a:off x="429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8" name="Line 116"/>
            <p:cNvSpPr>
              <a:spLocks noChangeShapeType="1"/>
            </p:cNvSpPr>
            <p:nvPr/>
          </p:nvSpPr>
          <p:spPr bwMode="auto">
            <a:xfrm flipH="1">
              <a:off x="4208"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9" name="Line 117"/>
            <p:cNvSpPr>
              <a:spLocks noChangeShapeType="1"/>
            </p:cNvSpPr>
            <p:nvPr/>
          </p:nvSpPr>
          <p:spPr bwMode="auto">
            <a:xfrm flipH="1">
              <a:off x="412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0" name="Line 118"/>
            <p:cNvSpPr>
              <a:spLocks noChangeShapeType="1"/>
            </p:cNvSpPr>
            <p:nvPr/>
          </p:nvSpPr>
          <p:spPr bwMode="auto">
            <a:xfrm flipH="1">
              <a:off x="403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1" name="Line 119"/>
            <p:cNvSpPr>
              <a:spLocks noChangeShapeType="1"/>
            </p:cNvSpPr>
            <p:nvPr/>
          </p:nvSpPr>
          <p:spPr bwMode="auto">
            <a:xfrm flipH="1">
              <a:off x="395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2" name="Line 120"/>
            <p:cNvSpPr>
              <a:spLocks noChangeShapeType="1"/>
            </p:cNvSpPr>
            <p:nvPr/>
          </p:nvSpPr>
          <p:spPr bwMode="auto">
            <a:xfrm flipH="1">
              <a:off x="3866"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3" name="Line 121"/>
            <p:cNvSpPr>
              <a:spLocks noChangeShapeType="1"/>
            </p:cNvSpPr>
            <p:nvPr/>
          </p:nvSpPr>
          <p:spPr bwMode="auto">
            <a:xfrm flipH="1">
              <a:off x="3780"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4" name="Line 122"/>
            <p:cNvSpPr>
              <a:spLocks noChangeShapeType="1"/>
            </p:cNvSpPr>
            <p:nvPr/>
          </p:nvSpPr>
          <p:spPr bwMode="auto">
            <a:xfrm flipH="1">
              <a:off x="369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5" name="Line 123"/>
            <p:cNvSpPr>
              <a:spLocks noChangeShapeType="1"/>
            </p:cNvSpPr>
            <p:nvPr/>
          </p:nvSpPr>
          <p:spPr bwMode="auto">
            <a:xfrm flipH="1">
              <a:off x="360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6" name="Line 124"/>
            <p:cNvSpPr>
              <a:spLocks noChangeShapeType="1"/>
            </p:cNvSpPr>
            <p:nvPr/>
          </p:nvSpPr>
          <p:spPr bwMode="auto">
            <a:xfrm flipH="1">
              <a:off x="3524"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7" name="Line 125"/>
            <p:cNvSpPr>
              <a:spLocks noChangeShapeType="1"/>
            </p:cNvSpPr>
            <p:nvPr/>
          </p:nvSpPr>
          <p:spPr bwMode="auto">
            <a:xfrm flipH="1">
              <a:off x="3438"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8" name="Line 126"/>
            <p:cNvSpPr>
              <a:spLocks noChangeShapeType="1"/>
            </p:cNvSpPr>
            <p:nvPr/>
          </p:nvSpPr>
          <p:spPr bwMode="auto">
            <a:xfrm flipH="1">
              <a:off x="335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9" name="Line 127"/>
            <p:cNvSpPr>
              <a:spLocks noChangeShapeType="1"/>
            </p:cNvSpPr>
            <p:nvPr/>
          </p:nvSpPr>
          <p:spPr bwMode="auto">
            <a:xfrm flipH="1">
              <a:off x="326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0" name="Line 128"/>
            <p:cNvSpPr>
              <a:spLocks noChangeShapeType="1"/>
            </p:cNvSpPr>
            <p:nvPr/>
          </p:nvSpPr>
          <p:spPr bwMode="auto">
            <a:xfrm flipH="1">
              <a:off x="318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9281" name="Group 129"/>
          <p:cNvGrpSpPr>
            <a:grpSpLocks/>
          </p:cNvGrpSpPr>
          <p:nvPr/>
        </p:nvGrpSpPr>
        <p:grpSpPr bwMode="auto">
          <a:xfrm>
            <a:off x="2230438" y="3632200"/>
            <a:ext cx="7620000" cy="304800"/>
            <a:chOff x="440" y="1688"/>
            <a:chExt cx="4800" cy="192"/>
          </a:xfrm>
        </p:grpSpPr>
        <p:sp>
          <p:nvSpPr>
            <p:cNvPr id="49282" name="Rectangle 130"/>
            <p:cNvSpPr>
              <a:spLocks noChangeArrowheads="1"/>
            </p:cNvSpPr>
            <p:nvPr/>
          </p:nvSpPr>
          <p:spPr bwMode="auto">
            <a:xfrm flipH="1">
              <a:off x="440" y="1688"/>
              <a:ext cx="4800"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283" name="Line 131"/>
            <p:cNvSpPr>
              <a:spLocks noChangeShapeType="1"/>
            </p:cNvSpPr>
            <p:nvPr/>
          </p:nvSpPr>
          <p:spPr bwMode="auto">
            <a:xfrm flipH="1">
              <a:off x="514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4" name="Line 132"/>
            <p:cNvSpPr>
              <a:spLocks noChangeShapeType="1"/>
            </p:cNvSpPr>
            <p:nvPr/>
          </p:nvSpPr>
          <p:spPr bwMode="auto">
            <a:xfrm flipH="1">
              <a:off x="505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5" name="Line 133"/>
            <p:cNvSpPr>
              <a:spLocks noChangeShapeType="1"/>
            </p:cNvSpPr>
            <p:nvPr/>
          </p:nvSpPr>
          <p:spPr bwMode="auto">
            <a:xfrm flipH="1">
              <a:off x="497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6" name="Line 134"/>
            <p:cNvSpPr>
              <a:spLocks noChangeShapeType="1"/>
            </p:cNvSpPr>
            <p:nvPr/>
          </p:nvSpPr>
          <p:spPr bwMode="auto">
            <a:xfrm flipH="1">
              <a:off x="488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7" name="Line 135"/>
            <p:cNvSpPr>
              <a:spLocks noChangeShapeType="1"/>
            </p:cNvSpPr>
            <p:nvPr/>
          </p:nvSpPr>
          <p:spPr bwMode="auto">
            <a:xfrm flipH="1">
              <a:off x="480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8" name="Line 136"/>
            <p:cNvSpPr>
              <a:spLocks noChangeShapeType="1"/>
            </p:cNvSpPr>
            <p:nvPr/>
          </p:nvSpPr>
          <p:spPr bwMode="auto">
            <a:xfrm flipH="1">
              <a:off x="471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9" name="Line 137"/>
            <p:cNvSpPr>
              <a:spLocks noChangeShapeType="1"/>
            </p:cNvSpPr>
            <p:nvPr/>
          </p:nvSpPr>
          <p:spPr bwMode="auto">
            <a:xfrm flipH="1">
              <a:off x="463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0" name="Line 138"/>
            <p:cNvSpPr>
              <a:spLocks noChangeShapeType="1"/>
            </p:cNvSpPr>
            <p:nvPr/>
          </p:nvSpPr>
          <p:spPr bwMode="auto">
            <a:xfrm flipH="1">
              <a:off x="4544"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1" name="Line 139"/>
            <p:cNvSpPr>
              <a:spLocks noChangeShapeType="1"/>
            </p:cNvSpPr>
            <p:nvPr/>
          </p:nvSpPr>
          <p:spPr bwMode="auto">
            <a:xfrm flipH="1">
              <a:off x="445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2" name="Line 140"/>
            <p:cNvSpPr>
              <a:spLocks noChangeShapeType="1"/>
            </p:cNvSpPr>
            <p:nvPr/>
          </p:nvSpPr>
          <p:spPr bwMode="auto">
            <a:xfrm flipH="1">
              <a:off x="437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3" name="Line 141"/>
            <p:cNvSpPr>
              <a:spLocks noChangeShapeType="1"/>
            </p:cNvSpPr>
            <p:nvPr/>
          </p:nvSpPr>
          <p:spPr bwMode="auto">
            <a:xfrm flipH="1">
              <a:off x="428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4" name="Line 142"/>
            <p:cNvSpPr>
              <a:spLocks noChangeShapeType="1"/>
            </p:cNvSpPr>
            <p:nvPr/>
          </p:nvSpPr>
          <p:spPr bwMode="auto">
            <a:xfrm flipH="1">
              <a:off x="420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5" name="Line 143"/>
            <p:cNvSpPr>
              <a:spLocks noChangeShapeType="1"/>
            </p:cNvSpPr>
            <p:nvPr/>
          </p:nvSpPr>
          <p:spPr bwMode="auto">
            <a:xfrm flipH="1">
              <a:off x="411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6" name="Line 144"/>
            <p:cNvSpPr>
              <a:spLocks noChangeShapeType="1"/>
            </p:cNvSpPr>
            <p:nvPr/>
          </p:nvSpPr>
          <p:spPr bwMode="auto">
            <a:xfrm flipH="1">
              <a:off x="403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7" name="Line 145"/>
            <p:cNvSpPr>
              <a:spLocks noChangeShapeType="1"/>
            </p:cNvSpPr>
            <p:nvPr/>
          </p:nvSpPr>
          <p:spPr bwMode="auto">
            <a:xfrm flipH="1">
              <a:off x="394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8" name="Line 146"/>
            <p:cNvSpPr>
              <a:spLocks noChangeShapeType="1"/>
            </p:cNvSpPr>
            <p:nvPr/>
          </p:nvSpPr>
          <p:spPr bwMode="auto">
            <a:xfrm flipH="1">
              <a:off x="3860"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9" name="Line 147"/>
            <p:cNvSpPr>
              <a:spLocks noChangeShapeType="1"/>
            </p:cNvSpPr>
            <p:nvPr/>
          </p:nvSpPr>
          <p:spPr bwMode="auto">
            <a:xfrm flipH="1">
              <a:off x="377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0" name="Line 148"/>
            <p:cNvSpPr>
              <a:spLocks noChangeShapeType="1"/>
            </p:cNvSpPr>
            <p:nvPr/>
          </p:nvSpPr>
          <p:spPr bwMode="auto">
            <a:xfrm flipH="1">
              <a:off x="368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1" name="Line 149"/>
            <p:cNvSpPr>
              <a:spLocks noChangeShapeType="1"/>
            </p:cNvSpPr>
            <p:nvPr/>
          </p:nvSpPr>
          <p:spPr bwMode="auto">
            <a:xfrm flipH="1">
              <a:off x="360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2" name="Line 150"/>
            <p:cNvSpPr>
              <a:spLocks noChangeShapeType="1"/>
            </p:cNvSpPr>
            <p:nvPr/>
          </p:nvSpPr>
          <p:spPr bwMode="auto">
            <a:xfrm flipH="1">
              <a:off x="351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3" name="Line 151"/>
            <p:cNvSpPr>
              <a:spLocks noChangeShapeType="1"/>
            </p:cNvSpPr>
            <p:nvPr/>
          </p:nvSpPr>
          <p:spPr bwMode="auto">
            <a:xfrm flipH="1">
              <a:off x="343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4" name="Line 152"/>
            <p:cNvSpPr>
              <a:spLocks noChangeShapeType="1"/>
            </p:cNvSpPr>
            <p:nvPr/>
          </p:nvSpPr>
          <p:spPr bwMode="auto">
            <a:xfrm flipH="1">
              <a:off x="334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5" name="Line 153"/>
            <p:cNvSpPr>
              <a:spLocks noChangeShapeType="1"/>
            </p:cNvSpPr>
            <p:nvPr/>
          </p:nvSpPr>
          <p:spPr bwMode="auto">
            <a:xfrm flipH="1">
              <a:off x="326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6" name="Line 154"/>
            <p:cNvSpPr>
              <a:spLocks noChangeShapeType="1"/>
            </p:cNvSpPr>
            <p:nvPr/>
          </p:nvSpPr>
          <p:spPr bwMode="auto">
            <a:xfrm flipH="1">
              <a:off x="3176"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7" name="Line 155"/>
            <p:cNvSpPr>
              <a:spLocks noChangeShapeType="1"/>
            </p:cNvSpPr>
            <p:nvPr/>
          </p:nvSpPr>
          <p:spPr bwMode="auto">
            <a:xfrm flipH="1">
              <a:off x="309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8" name="Line 156"/>
            <p:cNvSpPr>
              <a:spLocks noChangeShapeType="1"/>
            </p:cNvSpPr>
            <p:nvPr/>
          </p:nvSpPr>
          <p:spPr bwMode="auto">
            <a:xfrm flipH="1">
              <a:off x="300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9" name="Line 157"/>
            <p:cNvSpPr>
              <a:spLocks noChangeShapeType="1"/>
            </p:cNvSpPr>
            <p:nvPr/>
          </p:nvSpPr>
          <p:spPr bwMode="auto">
            <a:xfrm flipH="1">
              <a:off x="292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0" name="Line 158"/>
            <p:cNvSpPr>
              <a:spLocks noChangeShapeType="1"/>
            </p:cNvSpPr>
            <p:nvPr/>
          </p:nvSpPr>
          <p:spPr bwMode="auto">
            <a:xfrm flipH="1">
              <a:off x="283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1" name="Line 159"/>
            <p:cNvSpPr>
              <a:spLocks noChangeShapeType="1"/>
            </p:cNvSpPr>
            <p:nvPr/>
          </p:nvSpPr>
          <p:spPr bwMode="auto">
            <a:xfrm flipH="1">
              <a:off x="274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2" name="Line 160"/>
            <p:cNvSpPr>
              <a:spLocks noChangeShapeType="1"/>
            </p:cNvSpPr>
            <p:nvPr/>
          </p:nvSpPr>
          <p:spPr bwMode="auto">
            <a:xfrm flipH="1">
              <a:off x="266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3" name="Line 161"/>
            <p:cNvSpPr>
              <a:spLocks noChangeShapeType="1"/>
            </p:cNvSpPr>
            <p:nvPr/>
          </p:nvSpPr>
          <p:spPr bwMode="auto">
            <a:xfrm flipH="1">
              <a:off x="257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4" name="Line 162"/>
            <p:cNvSpPr>
              <a:spLocks noChangeShapeType="1"/>
            </p:cNvSpPr>
            <p:nvPr/>
          </p:nvSpPr>
          <p:spPr bwMode="auto">
            <a:xfrm flipH="1">
              <a:off x="2492"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5" name="Line 163"/>
            <p:cNvSpPr>
              <a:spLocks noChangeShapeType="1"/>
            </p:cNvSpPr>
            <p:nvPr/>
          </p:nvSpPr>
          <p:spPr bwMode="auto">
            <a:xfrm flipH="1">
              <a:off x="240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6" name="Line 164"/>
            <p:cNvSpPr>
              <a:spLocks noChangeShapeType="1"/>
            </p:cNvSpPr>
            <p:nvPr/>
          </p:nvSpPr>
          <p:spPr bwMode="auto">
            <a:xfrm flipH="1">
              <a:off x="232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7" name="Line 165"/>
            <p:cNvSpPr>
              <a:spLocks noChangeShapeType="1"/>
            </p:cNvSpPr>
            <p:nvPr/>
          </p:nvSpPr>
          <p:spPr bwMode="auto">
            <a:xfrm flipH="1">
              <a:off x="223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8" name="Line 166"/>
            <p:cNvSpPr>
              <a:spLocks noChangeShapeType="1"/>
            </p:cNvSpPr>
            <p:nvPr/>
          </p:nvSpPr>
          <p:spPr bwMode="auto">
            <a:xfrm flipH="1">
              <a:off x="215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9" name="Line 167"/>
            <p:cNvSpPr>
              <a:spLocks noChangeShapeType="1"/>
            </p:cNvSpPr>
            <p:nvPr/>
          </p:nvSpPr>
          <p:spPr bwMode="auto">
            <a:xfrm flipH="1">
              <a:off x="206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0" name="Line 168"/>
            <p:cNvSpPr>
              <a:spLocks noChangeShapeType="1"/>
            </p:cNvSpPr>
            <p:nvPr/>
          </p:nvSpPr>
          <p:spPr bwMode="auto">
            <a:xfrm flipH="1">
              <a:off x="197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1" name="Line 169"/>
            <p:cNvSpPr>
              <a:spLocks noChangeShapeType="1"/>
            </p:cNvSpPr>
            <p:nvPr/>
          </p:nvSpPr>
          <p:spPr bwMode="auto">
            <a:xfrm flipH="1">
              <a:off x="189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2" name="Line 170"/>
            <p:cNvSpPr>
              <a:spLocks noChangeShapeType="1"/>
            </p:cNvSpPr>
            <p:nvPr/>
          </p:nvSpPr>
          <p:spPr bwMode="auto">
            <a:xfrm flipH="1">
              <a:off x="1808"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3" name="Line 171"/>
            <p:cNvSpPr>
              <a:spLocks noChangeShapeType="1"/>
            </p:cNvSpPr>
            <p:nvPr/>
          </p:nvSpPr>
          <p:spPr bwMode="auto">
            <a:xfrm flipH="1">
              <a:off x="172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4" name="Line 172"/>
            <p:cNvSpPr>
              <a:spLocks noChangeShapeType="1"/>
            </p:cNvSpPr>
            <p:nvPr/>
          </p:nvSpPr>
          <p:spPr bwMode="auto">
            <a:xfrm flipH="1">
              <a:off x="163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5" name="Line 173"/>
            <p:cNvSpPr>
              <a:spLocks noChangeShapeType="1"/>
            </p:cNvSpPr>
            <p:nvPr/>
          </p:nvSpPr>
          <p:spPr bwMode="auto">
            <a:xfrm flipH="1">
              <a:off x="155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6" name="Line 174"/>
            <p:cNvSpPr>
              <a:spLocks noChangeShapeType="1"/>
            </p:cNvSpPr>
            <p:nvPr/>
          </p:nvSpPr>
          <p:spPr bwMode="auto">
            <a:xfrm flipH="1">
              <a:off x="146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7" name="Line 175"/>
            <p:cNvSpPr>
              <a:spLocks noChangeShapeType="1"/>
            </p:cNvSpPr>
            <p:nvPr/>
          </p:nvSpPr>
          <p:spPr bwMode="auto">
            <a:xfrm flipH="1">
              <a:off x="138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8" name="Line 176"/>
            <p:cNvSpPr>
              <a:spLocks noChangeShapeType="1"/>
            </p:cNvSpPr>
            <p:nvPr/>
          </p:nvSpPr>
          <p:spPr bwMode="auto">
            <a:xfrm flipH="1">
              <a:off x="129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9" name="Line 177"/>
            <p:cNvSpPr>
              <a:spLocks noChangeShapeType="1"/>
            </p:cNvSpPr>
            <p:nvPr/>
          </p:nvSpPr>
          <p:spPr bwMode="auto">
            <a:xfrm flipH="1">
              <a:off x="121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0" name="Line 178"/>
            <p:cNvSpPr>
              <a:spLocks noChangeShapeType="1"/>
            </p:cNvSpPr>
            <p:nvPr/>
          </p:nvSpPr>
          <p:spPr bwMode="auto">
            <a:xfrm flipH="1">
              <a:off x="1124"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1" name="Line 179"/>
            <p:cNvSpPr>
              <a:spLocks noChangeShapeType="1"/>
            </p:cNvSpPr>
            <p:nvPr/>
          </p:nvSpPr>
          <p:spPr bwMode="auto">
            <a:xfrm flipH="1">
              <a:off x="103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2" name="Line 180"/>
            <p:cNvSpPr>
              <a:spLocks noChangeShapeType="1"/>
            </p:cNvSpPr>
            <p:nvPr/>
          </p:nvSpPr>
          <p:spPr bwMode="auto">
            <a:xfrm flipH="1">
              <a:off x="95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3" name="Line 181"/>
            <p:cNvSpPr>
              <a:spLocks noChangeShapeType="1"/>
            </p:cNvSpPr>
            <p:nvPr/>
          </p:nvSpPr>
          <p:spPr bwMode="auto">
            <a:xfrm flipH="1">
              <a:off x="86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4" name="Line 182"/>
            <p:cNvSpPr>
              <a:spLocks noChangeShapeType="1"/>
            </p:cNvSpPr>
            <p:nvPr/>
          </p:nvSpPr>
          <p:spPr bwMode="auto">
            <a:xfrm flipH="1">
              <a:off x="78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5" name="Line 183"/>
            <p:cNvSpPr>
              <a:spLocks noChangeShapeType="1"/>
            </p:cNvSpPr>
            <p:nvPr/>
          </p:nvSpPr>
          <p:spPr bwMode="auto">
            <a:xfrm flipH="1">
              <a:off x="69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6" name="Line 184"/>
            <p:cNvSpPr>
              <a:spLocks noChangeShapeType="1"/>
            </p:cNvSpPr>
            <p:nvPr/>
          </p:nvSpPr>
          <p:spPr bwMode="auto">
            <a:xfrm flipH="1">
              <a:off x="61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7" name="Line 185"/>
            <p:cNvSpPr>
              <a:spLocks noChangeShapeType="1"/>
            </p:cNvSpPr>
            <p:nvPr/>
          </p:nvSpPr>
          <p:spPr bwMode="auto">
            <a:xfrm flipH="1">
              <a:off x="52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9338" name="Text Box 186"/>
          <p:cNvSpPr txBox="1">
            <a:spLocks noChangeArrowheads="1"/>
          </p:cNvSpPr>
          <p:nvPr/>
        </p:nvSpPr>
        <p:spPr bwMode="auto">
          <a:xfrm flipH="1">
            <a:off x="3117850" y="33655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9339" name="Text Box 187"/>
          <p:cNvSpPr txBox="1">
            <a:spLocks noChangeArrowheads="1"/>
          </p:cNvSpPr>
          <p:nvPr/>
        </p:nvSpPr>
        <p:spPr bwMode="auto">
          <a:xfrm flipH="1">
            <a:off x="41767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9340" name="Text Box 188"/>
          <p:cNvSpPr txBox="1">
            <a:spLocks noChangeArrowheads="1"/>
          </p:cNvSpPr>
          <p:nvPr/>
        </p:nvSpPr>
        <p:spPr bwMode="auto">
          <a:xfrm flipH="1">
            <a:off x="52435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9341" name="Text Box 189"/>
          <p:cNvSpPr txBox="1">
            <a:spLocks noChangeArrowheads="1"/>
          </p:cNvSpPr>
          <p:nvPr/>
        </p:nvSpPr>
        <p:spPr bwMode="auto">
          <a:xfrm flipH="1">
            <a:off x="63484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9342" name="Text Box 190"/>
          <p:cNvSpPr txBox="1">
            <a:spLocks noChangeArrowheads="1"/>
          </p:cNvSpPr>
          <p:nvPr/>
        </p:nvSpPr>
        <p:spPr bwMode="auto">
          <a:xfrm flipH="1">
            <a:off x="74406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9343" name="Text Box 191"/>
          <p:cNvSpPr txBox="1">
            <a:spLocks noChangeArrowheads="1"/>
          </p:cNvSpPr>
          <p:nvPr/>
        </p:nvSpPr>
        <p:spPr bwMode="auto">
          <a:xfrm flipH="1">
            <a:off x="85328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9344" name="Text Box 192"/>
          <p:cNvSpPr txBox="1">
            <a:spLocks noChangeArrowheads="1"/>
          </p:cNvSpPr>
          <p:nvPr/>
        </p:nvSpPr>
        <p:spPr bwMode="auto">
          <a:xfrm flipH="1">
            <a:off x="9599614" y="33782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latin typeface="Arial Unicode MS" pitchFamily="34" charset="-128"/>
              </a:rPr>
              <a:t>56</a:t>
            </a:r>
          </a:p>
        </p:txBody>
      </p:sp>
      <p:sp>
        <p:nvSpPr>
          <p:cNvPr id="49345" name="AutoShape 193"/>
          <p:cNvSpPr>
            <a:spLocks noChangeArrowheads="1"/>
          </p:cNvSpPr>
          <p:nvPr/>
        </p:nvSpPr>
        <p:spPr bwMode="auto">
          <a:xfrm rot="1152145">
            <a:off x="5194300" y="1409700"/>
            <a:ext cx="571500" cy="495300"/>
          </a:xfrm>
          <a:prstGeom prst="downArrow">
            <a:avLst>
              <a:gd name="adj1" fmla="val 50000"/>
              <a:gd name="adj2" fmla="val 25000"/>
            </a:avLst>
          </a:prstGeom>
          <a:solidFill>
            <a:srgbClr val="FFFF27"/>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46" name="AutoShape 194"/>
          <p:cNvSpPr>
            <a:spLocks noChangeArrowheads="1"/>
          </p:cNvSpPr>
          <p:nvPr/>
        </p:nvSpPr>
        <p:spPr bwMode="auto">
          <a:xfrm rot="20447855" flipH="1">
            <a:off x="6337300" y="1422400"/>
            <a:ext cx="571500" cy="495300"/>
          </a:xfrm>
          <a:prstGeom prst="downArrow">
            <a:avLst>
              <a:gd name="adj1" fmla="val 50000"/>
              <a:gd name="adj2" fmla="val 25000"/>
            </a:avLst>
          </a:prstGeom>
          <a:solidFill>
            <a:srgbClr val="FFFF27"/>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47" name="Line 195"/>
          <p:cNvSpPr>
            <a:spLocks noChangeShapeType="1"/>
          </p:cNvSpPr>
          <p:nvPr/>
        </p:nvSpPr>
        <p:spPr bwMode="auto">
          <a:xfrm>
            <a:off x="6032500" y="800100"/>
            <a:ext cx="0" cy="698500"/>
          </a:xfrm>
          <a:prstGeom prst="line">
            <a:avLst/>
          </a:prstGeom>
          <a:noFill/>
          <a:ln w="19050">
            <a:solidFill>
              <a:srgbClr val="FFFF27"/>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48" name="AutoShape 196"/>
          <p:cNvSpPr>
            <a:spLocks noChangeArrowheads="1"/>
          </p:cNvSpPr>
          <p:nvPr/>
        </p:nvSpPr>
        <p:spPr bwMode="auto">
          <a:xfrm rot="1152145">
            <a:off x="6273800" y="2819400"/>
            <a:ext cx="571500" cy="495300"/>
          </a:xfrm>
          <a:prstGeom prst="downArrow">
            <a:avLst>
              <a:gd name="adj1" fmla="val 50000"/>
              <a:gd name="adj2" fmla="val 25000"/>
            </a:avLst>
          </a:prstGeom>
          <a:solidFill>
            <a:srgbClr val="FFFF27"/>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49" name="AutoShape 197"/>
          <p:cNvSpPr>
            <a:spLocks noChangeArrowheads="1"/>
          </p:cNvSpPr>
          <p:nvPr/>
        </p:nvSpPr>
        <p:spPr bwMode="auto">
          <a:xfrm rot="20447855" flipH="1">
            <a:off x="5168900" y="2819400"/>
            <a:ext cx="571500" cy="495300"/>
          </a:xfrm>
          <a:prstGeom prst="downArrow">
            <a:avLst>
              <a:gd name="adj1" fmla="val 50000"/>
              <a:gd name="adj2" fmla="val 25000"/>
            </a:avLst>
          </a:prstGeom>
          <a:solidFill>
            <a:srgbClr val="FFFF27"/>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50" name="Text Box 198"/>
          <p:cNvSpPr txBox="1">
            <a:spLocks noChangeArrowheads="1"/>
          </p:cNvSpPr>
          <p:nvPr/>
        </p:nvSpPr>
        <p:spPr bwMode="auto">
          <a:xfrm>
            <a:off x="6865666" y="2883694"/>
            <a:ext cx="382009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accent2"/>
                </a:solidFill>
              </a:rPr>
              <a:t>N</a:t>
            </a:r>
            <a:r>
              <a:rPr lang="en-US" baseline="-25000" dirty="0">
                <a:solidFill>
                  <a:schemeClr val="accent2"/>
                </a:solidFill>
              </a:rPr>
              <a:t>i</a:t>
            </a:r>
            <a:r>
              <a:rPr lang="en-US" dirty="0">
                <a:solidFill>
                  <a:schemeClr val="accent2"/>
                </a:solidFill>
              </a:rPr>
              <a:t> = {1,1,2,2,2,2,2,2,1,2,2,2,2,2,2,1}</a:t>
            </a:r>
          </a:p>
        </p:txBody>
      </p:sp>
      <p:sp>
        <p:nvSpPr>
          <p:cNvPr id="49351" name="Rectangle 199"/>
          <p:cNvSpPr>
            <a:spLocks noChangeArrowheads="1"/>
          </p:cNvSpPr>
          <p:nvPr/>
        </p:nvSpPr>
        <p:spPr bwMode="auto">
          <a:xfrm flipH="1">
            <a:off x="2624138" y="5676900"/>
            <a:ext cx="6527800" cy="304800"/>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52" name="Line 200"/>
          <p:cNvSpPr>
            <a:spLocks noChangeShapeType="1"/>
          </p:cNvSpPr>
          <p:nvPr/>
        </p:nvSpPr>
        <p:spPr bwMode="auto">
          <a:xfrm flipH="1">
            <a:off x="90043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3" name="Line 201"/>
          <p:cNvSpPr>
            <a:spLocks noChangeShapeType="1"/>
          </p:cNvSpPr>
          <p:nvPr/>
        </p:nvSpPr>
        <p:spPr bwMode="auto">
          <a:xfrm flipH="1">
            <a:off x="88677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4" name="Line 202"/>
          <p:cNvSpPr>
            <a:spLocks noChangeShapeType="1"/>
          </p:cNvSpPr>
          <p:nvPr/>
        </p:nvSpPr>
        <p:spPr bwMode="auto">
          <a:xfrm flipH="1">
            <a:off x="873283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5" name="Line 203"/>
          <p:cNvSpPr>
            <a:spLocks noChangeShapeType="1"/>
          </p:cNvSpPr>
          <p:nvPr/>
        </p:nvSpPr>
        <p:spPr bwMode="auto">
          <a:xfrm flipH="1">
            <a:off x="85963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6" name="Line 204"/>
          <p:cNvSpPr>
            <a:spLocks noChangeShapeType="1"/>
          </p:cNvSpPr>
          <p:nvPr/>
        </p:nvSpPr>
        <p:spPr bwMode="auto">
          <a:xfrm flipH="1">
            <a:off x="84613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7" name="Line 205"/>
          <p:cNvSpPr>
            <a:spLocks noChangeShapeType="1"/>
          </p:cNvSpPr>
          <p:nvPr/>
        </p:nvSpPr>
        <p:spPr bwMode="auto">
          <a:xfrm flipH="1">
            <a:off x="83248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8" name="Line 206"/>
          <p:cNvSpPr>
            <a:spLocks noChangeShapeType="1"/>
          </p:cNvSpPr>
          <p:nvPr/>
        </p:nvSpPr>
        <p:spPr bwMode="auto">
          <a:xfrm flipH="1">
            <a:off x="81899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9" name="Line 207"/>
          <p:cNvSpPr>
            <a:spLocks noChangeShapeType="1"/>
          </p:cNvSpPr>
          <p:nvPr/>
        </p:nvSpPr>
        <p:spPr bwMode="auto">
          <a:xfrm flipH="1">
            <a:off x="805338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0" name="Line 208"/>
          <p:cNvSpPr>
            <a:spLocks noChangeShapeType="1"/>
          </p:cNvSpPr>
          <p:nvPr/>
        </p:nvSpPr>
        <p:spPr bwMode="auto">
          <a:xfrm flipH="1">
            <a:off x="79184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1" name="Line 209"/>
          <p:cNvSpPr>
            <a:spLocks noChangeShapeType="1"/>
          </p:cNvSpPr>
          <p:nvPr/>
        </p:nvSpPr>
        <p:spPr bwMode="auto">
          <a:xfrm flipH="1">
            <a:off x="77819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2" name="Line 210"/>
          <p:cNvSpPr>
            <a:spLocks noChangeShapeType="1"/>
          </p:cNvSpPr>
          <p:nvPr/>
        </p:nvSpPr>
        <p:spPr bwMode="auto">
          <a:xfrm flipH="1">
            <a:off x="764698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3" name="Line 211"/>
          <p:cNvSpPr>
            <a:spLocks noChangeShapeType="1"/>
          </p:cNvSpPr>
          <p:nvPr/>
        </p:nvSpPr>
        <p:spPr bwMode="auto">
          <a:xfrm flipH="1">
            <a:off x="75104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4" name="Line 212"/>
          <p:cNvSpPr>
            <a:spLocks noChangeShapeType="1"/>
          </p:cNvSpPr>
          <p:nvPr/>
        </p:nvSpPr>
        <p:spPr bwMode="auto">
          <a:xfrm flipH="1">
            <a:off x="73755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5" name="Line 213"/>
          <p:cNvSpPr>
            <a:spLocks noChangeShapeType="1"/>
          </p:cNvSpPr>
          <p:nvPr/>
        </p:nvSpPr>
        <p:spPr bwMode="auto">
          <a:xfrm flipH="1">
            <a:off x="72390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6" name="Line 214"/>
          <p:cNvSpPr>
            <a:spLocks noChangeShapeType="1"/>
          </p:cNvSpPr>
          <p:nvPr/>
        </p:nvSpPr>
        <p:spPr bwMode="auto">
          <a:xfrm flipH="1">
            <a:off x="71040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7" name="Line 215"/>
          <p:cNvSpPr>
            <a:spLocks noChangeShapeType="1"/>
          </p:cNvSpPr>
          <p:nvPr/>
        </p:nvSpPr>
        <p:spPr bwMode="auto">
          <a:xfrm flipH="1">
            <a:off x="696753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8" name="Line 216"/>
          <p:cNvSpPr>
            <a:spLocks noChangeShapeType="1"/>
          </p:cNvSpPr>
          <p:nvPr/>
        </p:nvSpPr>
        <p:spPr bwMode="auto">
          <a:xfrm flipH="1">
            <a:off x="68326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9" name="Line 217"/>
          <p:cNvSpPr>
            <a:spLocks noChangeShapeType="1"/>
          </p:cNvSpPr>
          <p:nvPr/>
        </p:nvSpPr>
        <p:spPr bwMode="auto">
          <a:xfrm flipH="1">
            <a:off x="66960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0" name="Line 218"/>
          <p:cNvSpPr>
            <a:spLocks noChangeShapeType="1"/>
          </p:cNvSpPr>
          <p:nvPr/>
        </p:nvSpPr>
        <p:spPr bwMode="auto">
          <a:xfrm flipH="1">
            <a:off x="656113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1" name="Line 219"/>
          <p:cNvSpPr>
            <a:spLocks noChangeShapeType="1"/>
          </p:cNvSpPr>
          <p:nvPr/>
        </p:nvSpPr>
        <p:spPr bwMode="auto">
          <a:xfrm flipH="1">
            <a:off x="64246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2" name="Line 220"/>
          <p:cNvSpPr>
            <a:spLocks noChangeShapeType="1"/>
          </p:cNvSpPr>
          <p:nvPr/>
        </p:nvSpPr>
        <p:spPr bwMode="auto">
          <a:xfrm flipH="1">
            <a:off x="62896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3" name="Line 221"/>
          <p:cNvSpPr>
            <a:spLocks noChangeShapeType="1"/>
          </p:cNvSpPr>
          <p:nvPr/>
        </p:nvSpPr>
        <p:spPr bwMode="auto">
          <a:xfrm flipH="1">
            <a:off x="61531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4" name="Line 222"/>
          <p:cNvSpPr>
            <a:spLocks noChangeShapeType="1"/>
          </p:cNvSpPr>
          <p:nvPr/>
        </p:nvSpPr>
        <p:spPr bwMode="auto">
          <a:xfrm flipH="1">
            <a:off x="60182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5" name="Line 223"/>
          <p:cNvSpPr>
            <a:spLocks noChangeShapeType="1"/>
          </p:cNvSpPr>
          <p:nvPr/>
        </p:nvSpPr>
        <p:spPr bwMode="auto">
          <a:xfrm flipH="1">
            <a:off x="588168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6" name="Line 224"/>
          <p:cNvSpPr>
            <a:spLocks noChangeShapeType="1"/>
          </p:cNvSpPr>
          <p:nvPr/>
        </p:nvSpPr>
        <p:spPr bwMode="auto">
          <a:xfrm flipH="1">
            <a:off x="57467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7" name="Line 225"/>
          <p:cNvSpPr>
            <a:spLocks noChangeShapeType="1"/>
          </p:cNvSpPr>
          <p:nvPr/>
        </p:nvSpPr>
        <p:spPr bwMode="auto">
          <a:xfrm flipH="1">
            <a:off x="56102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8" name="Line 226"/>
          <p:cNvSpPr>
            <a:spLocks noChangeShapeType="1"/>
          </p:cNvSpPr>
          <p:nvPr/>
        </p:nvSpPr>
        <p:spPr bwMode="auto">
          <a:xfrm flipH="1">
            <a:off x="547528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9" name="Line 227"/>
          <p:cNvSpPr>
            <a:spLocks noChangeShapeType="1"/>
          </p:cNvSpPr>
          <p:nvPr/>
        </p:nvSpPr>
        <p:spPr bwMode="auto">
          <a:xfrm flipH="1">
            <a:off x="53387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0" name="Line 228"/>
          <p:cNvSpPr>
            <a:spLocks noChangeShapeType="1"/>
          </p:cNvSpPr>
          <p:nvPr/>
        </p:nvSpPr>
        <p:spPr bwMode="auto">
          <a:xfrm flipH="1">
            <a:off x="52038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1" name="Line 229"/>
          <p:cNvSpPr>
            <a:spLocks noChangeShapeType="1"/>
          </p:cNvSpPr>
          <p:nvPr/>
        </p:nvSpPr>
        <p:spPr bwMode="auto">
          <a:xfrm flipH="1">
            <a:off x="50673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2" name="Line 230"/>
          <p:cNvSpPr>
            <a:spLocks noChangeShapeType="1"/>
          </p:cNvSpPr>
          <p:nvPr/>
        </p:nvSpPr>
        <p:spPr bwMode="auto">
          <a:xfrm flipH="1">
            <a:off x="49323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3" name="Line 231"/>
          <p:cNvSpPr>
            <a:spLocks noChangeShapeType="1"/>
          </p:cNvSpPr>
          <p:nvPr/>
        </p:nvSpPr>
        <p:spPr bwMode="auto">
          <a:xfrm flipH="1">
            <a:off x="479583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4" name="Line 232"/>
          <p:cNvSpPr>
            <a:spLocks noChangeShapeType="1"/>
          </p:cNvSpPr>
          <p:nvPr/>
        </p:nvSpPr>
        <p:spPr bwMode="auto">
          <a:xfrm flipH="1">
            <a:off x="46609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5" name="Line 233"/>
          <p:cNvSpPr>
            <a:spLocks noChangeShapeType="1"/>
          </p:cNvSpPr>
          <p:nvPr/>
        </p:nvSpPr>
        <p:spPr bwMode="auto">
          <a:xfrm flipH="1">
            <a:off x="45243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6" name="Line 234"/>
          <p:cNvSpPr>
            <a:spLocks noChangeShapeType="1"/>
          </p:cNvSpPr>
          <p:nvPr/>
        </p:nvSpPr>
        <p:spPr bwMode="auto">
          <a:xfrm flipH="1">
            <a:off x="438943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7" name="Line 235"/>
          <p:cNvSpPr>
            <a:spLocks noChangeShapeType="1"/>
          </p:cNvSpPr>
          <p:nvPr/>
        </p:nvSpPr>
        <p:spPr bwMode="auto">
          <a:xfrm flipH="1">
            <a:off x="42529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8" name="Line 236"/>
          <p:cNvSpPr>
            <a:spLocks noChangeShapeType="1"/>
          </p:cNvSpPr>
          <p:nvPr/>
        </p:nvSpPr>
        <p:spPr bwMode="auto">
          <a:xfrm flipH="1">
            <a:off x="41179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9" name="Line 237"/>
          <p:cNvSpPr>
            <a:spLocks noChangeShapeType="1"/>
          </p:cNvSpPr>
          <p:nvPr/>
        </p:nvSpPr>
        <p:spPr bwMode="auto">
          <a:xfrm flipH="1">
            <a:off x="39814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0" name="Line 238"/>
          <p:cNvSpPr>
            <a:spLocks noChangeShapeType="1"/>
          </p:cNvSpPr>
          <p:nvPr/>
        </p:nvSpPr>
        <p:spPr bwMode="auto">
          <a:xfrm flipH="1">
            <a:off x="38465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1" name="Line 239"/>
          <p:cNvSpPr>
            <a:spLocks noChangeShapeType="1"/>
          </p:cNvSpPr>
          <p:nvPr/>
        </p:nvSpPr>
        <p:spPr bwMode="auto">
          <a:xfrm flipH="1">
            <a:off x="370998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2" name="Line 240"/>
          <p:cNvSpPr>
            <a:spLocks noChangeShapeType="1"/>
          </p:cNvSpPr>
          <p:nvPr/>
        </p:nvSpPr>
        <p:spPr bwMode="auto">
          <a:xfrm flipH="1">
            <a:off x="35750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3" name="Line 241"/>
          <p:cNvSpPr>
            <a:spLocks noChangeShapeType="1"/>
          </p:cNvSpPr>
          <p:nvPr/>
        </p:nvSpPr>
        <p:spPr bwMode="auto">
          <a:xfrm flipH="1">
            <a:off x="34385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4" name="Line 242"/>
          <p:cNvSpPr>
            <a:spLocks noChangeShapeType="1"/>
          </p:cNvSpPr>
          <p:nvPr/>
        </p:nvSpPr>
        <p:spPr bwMode="auto">
          <a:xfrm flipH="1">
            <a:off x="330358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5" name="Line 243"/>
          <p:cNvSpPr>
            <a:spLocks noChangeShapeType="1"/>
          </p:cNvSpPr>
          <p:nvPr/>
        </p:nvSpPr>
        <p:spPr bwMode="auto">
          <a:xfrm flipH="1">
            <a:off x="31670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6" name="Line 244"/>
          <p:cNvSpPr>
            <a:spLocks noChangeShapeType="1"/>
          </p:cNvSpPr>
          <p:nvPr/>
        </p:nvSpPr>
        <p:spPr bwMode="auto">
          <a:xfrm flipH="1">
            <a:off x="30321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7" name="Line 245"/>
          <p:cNvSpPr>
            <a:spLocks noChangeShapeType="1"/>
          </p:cNvSpPr>
          <p:nvPr/>
        </p:nvSpPr>
        <p:spPr bwMode="auto">
          <a:xfrm flipH="1">
            <a:off x="28956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8" name="Line 246"/>
          <p:cNvSpPr>
            <a:spLocks noChangeShapeType="1"/>
          </p:cNvSpPr>
          <p:nvPr/>
        </p:nvSpPr>
        <p:spPr bwMode="auto">
          <a:xfrm flipH="1">
            <a:off x="27606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9" name="Text Box 247"/>
          <p:cNvSpPr txBox="1">
            <a:spLocks noChangeArrowheads="1"/>
          </p:cNvSpPr>
          <p:nvPr/>
        </p:nvSpPr>
        <p:spPr bwMode="auto">
          <a:xfrm flipH="1">
            <a:off x="3486150" y="59944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9400" name="Text Box 248"/>
          <p:cNvSpPr txBox="1">
            <a:spLocks noChangeArrowheads="1"/>
          </p:cNvSpPr>
          <p:nvPr/>
        </p:nvSpPr>
        <p:spPr bwMode="auto">
          <a:xfrm flipH="1">
            <a:off x="45450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9401" name="Text Box 249"/>
          <p:cNvSpPr txBox="1">
            <a:spLocks noChangeArrowheads="1"/>
          </p:cNvSpPr>
          <p:nvPr/>
        </p:nvSpPr>
        <p:spPr bwMode="auto">
          <a:xfrm flipH="1">
            <a:off x="56118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9402" name="Text Box 250"/>
          <p:cNvSpPr txBox="1">
            <a:spLocks noChangeArrowheads="1"/>
          </p:cNvSpPr>
          <p:nvPr/>
        </p:nvSpPr>
        <p:spPr bwMode="auto">
          <a:xfrm flipH="1">
            <a:off x="67167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9403" name="Text Box 251"/>
          <p:cNvSpPr txBox="1">
            <a:spLocks noChangeArrowheads="1"/>
          </p:cNvSpPr>
          <p:nvPr/>
        </p:nvSpPr>
        <p:spPr bwMode="auto">
          <a:xfrm flipH="1">
            <a:off x="78089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9404" name="Text Box 252"/>
          <p:cNvSpPr txBox="1">
            <a:spLocks noChangeArrowheads="1"/>
          </p:cNvSpPr>
          <p:nvPr/>
        </p:nvSpPr>
        <p:spPr bwMode="auto">
          <a:xfrm flipH="1">
            <a:off x="89011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9405" name="Text Box 253"/>
          <p:cNvSpPr txBox="1">
            <a:spLocks noChangeArrowheads="1"/>
          </p:cNvSpPr>
          <p:nvPr/>
        </p:nvSpPr>
        <p:spPr bwMode="auto">
          <a:xfrm>
            <a:off x="1940198" y="2900364"/>
            <a:ext cx="326521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accent2"/>
                </a:solidFill>
              </a:rPr>
              <a:t>Shift accumulates every round</a:t>
            </a:r>
          </a:p>
        </p:txBody>
      </p:sp>
      <p:sp>
        <p:nvSpPr>
          <p:cNvPr id="49406" name="Rectangle 254"/>
          <p:cNvSpPr>
            <a:spLocks noChangeArrowheads="1"/>
          </p:cNvSpPr>
          <p:nvPr/>
        </p:nvSpPr>
        <p:spPr bwMode="auto">
          <a:xfrm>
            <a:off x="3309938" y="3629025"/>
            <a:ext cx="138112" cy="300038"/>
          </a:xfrm>
          <a:prstGeom prst="rect">
            <a:avLst/>
          </a:prstGeom>
          <a:solidFill>
            <a:schemeClr val="tx1"/>
          </a:solidFill>
          <a:ln>
            <a:noFill/>
          </a:ln>
          <a:effectLst/>
          <a:extLst/>
        </p:spPr>
        <p:txBody>
          <a:bodyPr wrap="none" anchor="ctr"/>
          <a:lstStyle/>
          <a:p>
            <a:endParaRPr lang="en-IE"/>
          </a:p>
        </p:txBody>
      </p:sp>
      <p:sp>
        <p:nvSpPr>
          <p:cNvPr id="49407" name="Rectangle 255"/>
          <p:cNvSpPr>
            <a:spLocks noChangeArrowheads="1"/>
          </p:cNvSpPr>
          <p:nvPr/>
        </p:nvSpPr>
        <p:spPr bwMode="auto">
          <a:xfrm>
            <a:off x="4533901" y="3638550"/>
            <a:ext cx="138113" cy="300038"/>
          </a:xfrm>
          <a:prstGeom prst="rect">
            <a:avLst/>
          </a:prstGeom>
          <a:solidFill>
            <a:schemeClr val="tx1"/>
          </a:solidFill>
          <a:ln>
            <a:noFill/>
          </a:ln>
          <a:effectLst/>
          <a:extLst/>
        </p:spPr>
        <p:txBody>
          <a:bodyPr wrap="none" anchor="ctr"/>
          <a:lstStyle/>
          <a:p>
            <a:endParaRPr lang="en-IE"/>
          </a:p>
        </p:txBody>
      </p:sp>
      <p:sp>
        <p:nvSpPr>
          <p:cNvPr id="49408" name="Rectangle 256"/>
          <p:cNvSpPr>
            <a:spLocks noChangeArrowheads="1"/>
          </p:cNvSpPr>
          <p:nvPr/>
        </p:nvSpPr>
        <p:spPr bwMode="auto">
          <a:xfrm>
            <a:off x="5076826" y="3638550"/>
            <a:ext cx="138113" cy="300038"/>
          </a:xfrm>
          <a:prstGeom prst="rect">
            <a:avLst/>
          </a:prstGeom>
          <a:solidFill>
            <a:schemeClr val="tx1"/>
          </a:solidFill>
          <a:ln>
            <a:noFill/>
          </a:ln>
          <a:effectLst/>
          <a:extLst/>
        </p:spPr>
        <p:txBody>
          <a:bodyPr wrap="none" anchor="ctr"/>
          <a:lstStyle/>
          <a:p>
            <a:endParaRPr lang="en-IE"/>
          </a:p>
        </p:txBody>
      </p:sp>
      <p:sp>
        <p:nvSpPr>
          <p:cNvPr id="49409" name="Rectangle 257"/>
          <p:cNvSpPr>
            <a:spLocks noChangeArrowheads="1"/>
          </p:cNvSpPr>
          <p:nvPr/>
        </p:nvSpPr>
        <p:spPr bwMode="auto">
          <a:xfrm>
            <a:off x="5486401" y="3638550"/>
            <a:ext cx="138113" cy="300038"/>
          </a:xfrm>
          <a:prstGeom prst="rect">
            <a:avLst/>
          </a:prstGeom>
          <a:solidFill>
            <a:schemeClr val="tx1"/>
          </a:solidFill>
          <a:ln>
            <a:noFill/>
          </a:ln>
          <a:effectLst/>
          <a:extLst/>
        </p:spPr>
        <p:txBody>
          <a:bodyPr wrap="none" anchor="ctr"/>
          <a:lstStyle/>
          <a:p>
            <a:endParaRPr lang="en-IE"/>
          </a:p>
        </p:txBody>
      </p:sp>
      <p:sp>
        <p:nvSpPr>
          <p:cNvPr id="49410" name="Rectangle 258"/>
          <p:cNvSpPr>
            <a:spLocks noChangeArrowheads="1"/>
          </p:cNvSpPr>
          <p:nvPr/>
        </p:nvSpPr>
        <p:spPr bwMode="auto">
          <a:xfrm>
            <a:off x="6705601" y="3633789"/>
            <a:ext cx="138113" cy="300037"/>
          </a:xfrm>
          <a:prstGeom prst="rect">
            <a:avLst/>
          </a:prstGeom>
          <a:solidFill>
            <a:schemeClr val="tx1"/>
          </a:solidFill>
          <a:ln>
            <a:noFill/>
          </a:ln>
          <a:effectLst/>
          <a:extLst/>
        </p:spPr>
        <p:txBody>
          <a:bodyPr wrap="none" anchor="ctr"/>
          <a:lstStyle/>
          <a:p>
            <a:endParaRPr lang="en-IE"/>
          </a:p>
        </p:txBody>
      </p:sp>
      <p:sp>
        <p:nvSpPr>
          <p:cNvPr id="49411" name="Rectangle 259"/>
          <p:cNvSpPr>
            <a:spLocks noChangeArrowheads="1"/>
          </p:cNvSpPr>
          <p:nvPr/>
        </p:nvSpPr>
        <p:spPr bwMode="auto">
          <a:xfrm>
            <a:off x="7248526" y="3638550"/>
            <a:ext cx="138113" cy="300038"/>
          </a:xfrm>
          <a:prstGeom prst="rect">
            <a:avLst/>
          </a:prstGeom>
          <a:solidFill>
            <a:schemeClr val="tx1"/>
          </a:solidFill>
          <a:ln>
            <a:noFill/>
          </a:ln>
          <a:effectLst/>
          <a:extLst/>
        </p:spPr>
        <p:txBody>
          <a:bodyPr wrap="none" anchor="ctr"/>
          <a:lstStyle/>
          <a:p>
            <a:endParaRPr lang="en-IE"/>
          </a:p>
        </p:txBody>
      </p:sp>
      <p:sp>
        <p:nvSpPr>
          <p:cNvPr id="49412" name="Rectangle 260"/>
          <p:cNvSpPr>
            <a:spLocks noChangeArrowheads="1"/>
          </p:cNvSpPr>
          <p:nvPr/>
        </p:nvSpPr>
        <p:spPr bwMode="auto">
          <a:xfrm>
            <a:off x="7929563" y="3638550"/>
            <a:ext cx="138112" cy="300038"/>
          </a:xfrm>
          <a:prstGeom prst="rect">
            <a:avLst/>
          </a:prstGeom>
          <a:solidFill>
            <a:schemeClr val="tx1"/>
          </a:solidFill>
          <a:ln>
            <a:noFill/>
          </a:ln>
          <a:effectLst/>
          <a:extLst/>
        </p:spPr>
        <p:txBody>
          <a:bodyPr wrap="none" anchor="ctr"/>
          <a:lstStyle/>
          <a:p>
            <a:endParaRPr lang="en-IE"/>
          </a:p>
        </p:txBody>
      </p:sp>
      <p:sp>
        <p:nvSpPr>
          <p:cNvPr id="49413" name="Rectangle 261"/>
          <p:cNvSpPr>
            <a:spLocks noChangeArrowheads="1"/>
          </p:cNvSpPr>
          <p:nvPr/>
        </p:nvSpPr>
        <p:spPr bwMode="auto">
          <a:xfrm>
            <a:off x="9420226" y="3633789"/>
            <a:ext cx="138113" cy="300037"/>
          </a:xfrm>
          <a:prstGeom prst="rect">
            <a:avLst/>
          </a:prstGeom>
          <a:solidFill>
            <a:schemeClr val="tx1"/>
          </a:solidFill>
          <a:ln>
            <a:noFill/>
          </a:ln>
          <a:effectLst/>
          <a:extLst/>
        </p:spPr>
        <p:txBody>
          <a:bodyPr wrap="none" anchor="ctr"/>
          <a:lstStyle/>
          <a:p>
            <a:endParaRPr lang="en-IE"/>
          </a:p>
        </p:txBody>
      </p:sp>
      <p:sp>
        <p:nvSpPr>
          <p:cNvPr id="49414" name="Line 262"/>
          <p:cNvSpPr>
            <a:spLocks noChangeShapeType="1"/>
          </p:cNvSpPr>
          <p:nvPr/>
        </p:nvSpPr>
        <p:spPr bwMode="auto">
          <a:xfrm flipV="1">
            <a:off x="2692400" y="3771900"/>
            <a:ext cx="1371600" cy="2044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5" name="Line 263"/>
          <p:cNvSpPr>
            <a:spLocks noChangeShapeType="1"/>
          </p:cNvSpPr>
          <p:nvPr/>
        </p:nvSpPr>
        <p:spPr bwMode="auto">
          <a:xfrm flipV="1">
            <a:off x="2828925" y="3771901"/>
            <a:ext cx="1638300"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6" name="Line 264"/>
          <p:cNvSpPr>
            <a:spLocks noChangeShapeType="1"/>
          </p:cNvSpPr>
          <p:nvPr/>
        </p:nvSpPr>
        <p:spPr bwMode="auto">
          <a:xfrm flipV="1">
            <a:off x="2962275" y="3771900"/>
            <a:ext cx="68580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7" name="Line 265"/>
          <p:cNvSpPr>
            <a:spLocks noChangeShapeType="1"/>
          </p:cNvSpPr>
          <p:nvPr/>
        </p:nvSpPr>
        <p:spPr bwMode="auto">
          <a:xfrm flipV="1">
            <a:off x="3086100" y="3771901"/>
            <a:ext cx="2324100"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8" name="Line 266"/>
          <p:cNvSpPr>
            <a:spLocks noChangeShapeType="1"/>
          </p:cNvSpPr>
          <p:nvPr/>
        </p:nvSpPr>
        <p:spPr bwMode="auto">
          <a:xfrm flipH="1" flipV="1">
            <a:off x="2295525" y="3771900"/>
            <a:ext cx="93345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9" name="Line 267"/>
          <p:cNvSpPr>
            <a:spLocks noChangeShapeType="1"/>
          </p:cNvSpPr>
          <p:nvPr/>
        </p:nvSpPr>
        <p:spPr bwMode="auto">
          <a:xfrm flipH="1" flipV="1">
            <a:off x="2828926" y="3771901"/>
            <a:ext cx="5429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0" name="Line 268"/>
          <p:cNvSpPr>
            <a:spLocks noChangeShapeType="1"/>
          </p:cNvSpPr>
          <p:nvPr/>
        </p:nvSpPr>
        <p:spPr bwMode="auto">
          <a:xfrm flipH="1" flipV="1">
            <a:off x="2562226" y="3781425"/>
            <a:ext cx="9429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1" name="Line 269"/>
          <p:cNvSpPr>
            <a:spLocks noChangeShapeType="1"/>
          </p:cNvSpPr>
          <p:nvPr/>
        </p:nvSpPr>
        <p:spPr bwMode="auto">
          <a:xfrm flipV="1">
            <a:off x="3638550" y="3781425"/>
            <a:ext cx="232410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2" name="Line 270"/>
          <p:cNvSpPr>
            <a:spLocks noChangeShapeType="1"/>
          </p:cNvSpPr>
          <p:nvPr/>
        </p:nvSpPr>
        <p:spPr bwMode="auto">
          <a:xfrm flipV="1">
            <a:off x="3771900" y="3771901"/>
            <a:ext cx="419100"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3" name="Line 271"/>
          <p:cNvSpPr>
            <a:spLocks noChangeShapeType="1"/>
          </p:cNvSpPr>
          <p:nvPr/>
        </p:nvSpPr>
        <p:spPr bwMode="auto">
          <a:xfrm flipH="1" flipV="1">
            <a:off x="2971801" y="3781425"/>
            <a:ext cx="9429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4" name="Line 272"/>
          <p:cNvSpPr>
            <a:spLocks noChangeShapeType="1"/>
          </p:cNvSpPr>
          <p:nvPr/>
        </p:nvSpPr>
        <p:spPr bwMode="auto">
          <a:xfrm flipV="1">
            <a:off x="4048126" y="3771900"/>
            <a:ext cx="9620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5" name="Line 273"/>
          <p:cNvSpPr>
            <a:spLocks noChangeShapeType="1"/>
          </p:cNvSpPr>
          <p:nvPr/>
        </p:nvSpPr>
        <p:spPr bwMode="auto">
          <a:xfrm flipH="1" flipV="1">
            <a:off x="3505201" y="3771901"/>
            <a:ext cx="67627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6" name="Line 274"/>
          <p:cNvSpPr>
            <a:spLocks noChangeShapeType="1"/>
          </p:cNvSpPr>
          <p:nvPr/>
        </p:nvSpPr>
        <p:spPr bwMode="auto">
          <a:xfrm flipV="1">
            <a:off x="4324351" y="3771900"/>
            <a:ext cx="9620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7" name="Line 275"/>
          <p:cNvSpPr>
            <a:spLocks noChangeShapeType="1"/>
          </p:cNvSpPr>
          <p:nvPr/>
        </p:nvSpPr>
        <p:spPr bwMode="auto">
          <a:xfrm flipV="1">
            <a:off x="4457701" y="3771901"/>
            <a:ext cx="2762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8" name="Line 276"/>
          <p:cNvSpPr>
            <a:spLocks noChangeShapeType="1"/>
          </p:cNvSpPr>
          <p:nvPr/>
        </p:nvSpPr>
        <p:spPr bwMode="auto">
          <a:xfrm flipH="1" flipV="1">
            <a:off x="3781425" y="3771900"/>
            <a:ext cx="81915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9" name="Line 277"/>
          <p:cNvSpPr>
            <a:spLocks noChangeShapeType="1"/>
          </p:cNvSpPr>
          <p:nvPr/>
        </p:nvSpPr>
        <p:spPr bwMode="auto">
          <a:xfrm flipH="1" flipV="1">
            <a:off x="2705101" y="3781426"/>
            <a:ext cx="200977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0" name="Line 278"/>
          <p:cNvSpPr>
            <a:spLocks noChangeShapeType="1"/>
          </p:cNvSpPr>
          <p:nvPr/>
        </p:nvSpPr>
        <p:spPr bwMode="auto">
          <a:xfrm flipV="1">
            <a:off x="4876801" y="3771900"/>
            <a:ext cx="8096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1" name="Line 279"/>
          <p:cNvSpPr>
            <a:spLocks noChangeShapeType="1"/>
          </p:cNvSpPr>
          <p:nvPr/>
        </p:nvSpPr>
        <p:spPr bwMode="auto">
          <a:xfrm flipH="1" flipV="1">
            <a:off x="3238501" y="3781426"/>
            <a:ext cx="176212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2" name="Line 280"/>
          <p:cNvSpPr>
            <a:spLocks noChangeShapeType="1"/>
          </p:cNvSpPr>
          <p:nvPr/>
        </p:nvSpPr>
        <p:spPr bwMode="auto">
          <a:xfrm flipH="1" flipV="1">
            <a:off x="4333875" y="3771900"/>
            <a:ext cx="80010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3" name="Line 281"/>
          <p:cNvSpPr>
            <a:spLocks noChangeShapeType="1"/>
          </p:cNvSpPr>
          <p:nvPr/>
        </p:nvSpPr>
        <p:spPr bwMode="auto">
          <a:xfrm flipH="1" flipV="1">
            <a:off x="3105150" y="3781425"/>
            <a:ext cx="217170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4" name="Line 282"/>
          <p:cNvSpPr>
            <a:spLocks noChangeShapeType="1"/>
          </p:cNvSpPr>
          <p:nvPr/>
        </p:nvSpPr>
        <p:spPr bwMode="auto">
          <a:xfrm flipV="1">
            <a:off x="5400676" y="3790951"/>
            <a:ext cx="42862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5" name="Line 283"/>
          <p:cNvSpPr>
            <a:spLocks noChangeShapeType="1"/>
          </p:cNvSpPr>
          <p:nvPr/>
        </p:nvSpPr>
        <p:spPr bwMode="auto">
          <a:xfrm flipH="1" flipV="1">
            <a:off x="4876801" y="3790951"/>
            <a:ext cx="65722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6" name="Line 284"/>
          <p:cNvSpPr>
            <a:spLocks noChangeShapeType="1"/>
          </p:cNvSpPr>
          <p:nvPr/>
        </p:nvSpPr>
        <p:spPr bwMode="auto">
          <a:xfrm flipH="1" flipV="1">
            <a:off x="3914776" y="3771901"/>
            <a:ext cx="17621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7" name="Line 285"/>
          <p:cNvSpPr>
            <a:spLocks noChangeShapeType="1"/>
          </p:cNvSpPr>
          <p:nvPr/>
        </p:nvSpPr>
        <p:spPr bwMode="auto">
          <a:xfrm flipH="1" flipV="1">
            <a:off x="2419351" y="3790950"/>
            <a:ext cx="34004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8" name="Line 286"/>
          <p:cNvSpPr>
            <a:spLocks noChangeShapeType="1"/>
          </p:cNvSpPr>
          <p:nvPr/>
        </p:nvSpPr>
        <p:spPr bwMode="auto">
          <a:xfrm flipV="1">
            <a:off x="5962651" y="3790951"/>
            <a:ext cx="178117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9" name="Line 287"/>
          <p:cNvSpPr>
            <a:spLocks noChangeShapeType="1"/>
          </p:cNvSpPr>
          <p:nvPr/>
        </p:nvSpPr>
        <p:spPr bwMode="auto">
          <a:xfrm flipV="1">
            <a:off x="6076951" y="3790951"/>
            <a:ext cx="315277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0" name="Line 288"/>
          <p:cNvSpPr>
            <a:spLocks noChangeShapeType="1"/>
          </p:cNvSpPr>
          <p:nvPr/>
        </p:nvSpPr>
        <p:spPr bwMode="auto">
          <a:xfrm flipV="1">
            <a:off x="6210301" y="3781426"/>
            <a:ext cx="1619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1" name="Line 289"/>
          <p:cNvSpPr>
            <a:spLocks noChangeShapeType="1"/>
          </p:cNvSpPr>
          <p:nvPr/>
        </p:nvSpPr>
        <p:spPr bwMode="auto">
          <a:xfrm flipV="1">
            <a:off x="6343650" y="3771900"/>
            <a:ext cx="83820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2" name="Line 290"/>
          <p:cNvSpPr>
            <a:spLocks noChangeShapeType="1"/>
          </p:cNvSpPr>
          <p:nvPr/>
        </p:nvSpPr>
        <p:spPr bwMode="auto">
          <a:xfrm flipV="1">
            <a:off x="6496051" y="3781425"/>
            <a:ext cx="20478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3" name="Line 291"/>
          <p:cNvSpPr>
            <a:spLocks noChangeShapeType="1"/>
          </p:cNvSpPr>
          <p:nvPr/>
        </p:nvSpPr>
        <p:spPr bwMode="auto">
          <a:xfrm flipV="1">
            <a:off x="6629401" y="3762375"/>
            <a:ext cx="3000375"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4" name="Line 292"/>
          <p:cNvSpPr>
            <a:spLocks noChangeShapeType="1"/>
          </p:cNvSpPr>
          <p:nvPr/>
        </p:nvSpPr>
        <p:spPr bwMode="auto">
          <a:xfrm flipH="1" flipV="1">
            <a:off x="6219826" y="3781425"/>
            <a:ext cx="5429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5" name="Line 293"/>
          <p:cNvSpPr>
            <a:spLocks noChangeShapeType="1"/>
          </p:cNvSpPr>
          <p:nvPr/>
        </p:nvSpPr>
        <p:spPr bwMode="auto">
          <a:xfrm flipV="1">
            <a:off x="6886576" y="3781426"/>
            <a:ext cx="6953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6" name="Line 294"/>
          <p:cNvSpPr>
            <a:spLocks noChangeShapeType="1"/>
          </p:cNvSpPr>
          <p:nvPr/>
        </p:nvSpPr>
        <p:spPr bwMode="auto">
          <a:xfrm flipV="1">
            <a:off x="7048500" y="3790951"/>
            <a:ext cx="2038350"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7" name="Line 295"/>
          <p:cNvSpPr>
            <a:spLocks noChangeShapeType="1"/>
          </p:cNvSpPr>
          <p:nvPr/>
        </p:nvSpPr>
        <p:spPr bwMode="auto">
          <a:xfrm flipV="1">
            <a:off x="7172326" y="3771900"/>
            <a:ext cx="1095375"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8" name="Line 296"/>
          <p:cNvSpPr>
            <a:spLocks noChangeShapeType="1"/>
          </p:cNvSpPr>
          <p:nvPr/>
        </p:nvSpPr>
        <p:spPr bwMode="auto">
          <a:xfrm flipH="1" flipV="1">
            <a:off x="6638926" y="3781426"/>
            <a:ext cx="67627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9" name="Line 297"/>
          <p:cNvSpPr>
            <a:spLocks noChangeShapeType="1"/>
          </p:cNvSpPr>
          <p:nvPr/>
        </p:nvSpPr>
        <p:spPr bwMode="auto">
          <a:xfrm flipV="1">
            <a:off x="7448550" y="3781426"/>
            <a:ext cx="1219200"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0" name="Line 298"/>
          <p:cNvSpPr>
            <a:spLocks noChangeShapeType="1"/>
          </p:cNvSpPr>
          <p:nvPr/>
        </p:nvSpPr>
        <p:spPr bwMode="auto">
          <a:xfrm flipV="1">
            <a:off x="7572376" y="3781425"/>
            <a:ext cx="5619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1" name="Line 299"/>
          <p:cNvSpPr>
            <a:spLocks noChangeShapeType="1"/>
          </p:cNvSpPr>
          <p:nvPr/>
        </p:nvSpPr>
        <p:spPr bwMode="auto">
          <a:xfrm flipV="1">
            <a:off x="7715250" y="3790951"/>
            <a:ext cx="1104900"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2" name="Line 300"/>
          <p:cNvSpPr>
            <a:spLocks noChangeShapeType="1"/>
          </p:cNvSpPr>
          <p:nvPr/>
        </p:nvSpPr>
        <p:spPr bwMode="auto">
          <a:xfrm flipH="1" flipV="1">
            <a:off x="7458075" y="3781425"/>
            <a:ext cx="40005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3" name="Line 301"/>
          <p:cNvSpPr>
            <a:spLocks noChangeShapeType="1"/>
          </p:cNvSpPr>
          <p:nvPr/>
        </p:nvSpPr>
        <p:spPr bwMode="auto">
          <a:xfrm flipV="1">
            <a:off x="7972426" y="3771901"/>
            <a:ext cx="18002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4" name="Line 302"/>
          <p:cNvSpPr>
            <a:spLocks noChangeShapeType="1"/>
          </p:cNvSpPr>
          <p:nvPr/>
        </p:nvSpPr>
        <p:spPr bwMode="auto">
          <a:xfrm flipH="1" flipV="1">
            <a:off x="6905626" y="3771901"/>
            <a:ext cx="1228725" cy="2066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5" name="Line 303"/>
          <p:cNvSpPr>
            <a:spLocks noChangeShapeType="1"/>
          </p:cNvSpPr>
          <p:nvPr/>
        </p:nvSpPr>
        <p:spPr bwMode="auto">
          <a:xfrm flipV="1">
            <a:off x="8258176" y="3781425"/>
            <a:ext cx="10953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6" name="Line 304"/>
          <p:cNvSpPr>
            <a:spLocks noChangeShapeType="1"/>
          </p:cNvSpPr>
          <p:nvPr/>
        </p:nvSpPr>
        <p:spPr bwMode="auto">
          <a:xfrm flipV="1">
            <a:off x="8401050" y="3781426"/>
            <a:ext cx="0"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7" name="Line 305"/>
          <p:cNvSpPr>
            <a:spLocks noChangeShapeType="1"/>
          </p:cNvSpPr>
          <p:nvPr/>
        </p:nvSpPr>
        <p:spPr bwMode="auto">
          <a:xfrm flipH="1" flipV="1">
            <a:off x="7858125" y="3781425"/>
            <a:ext cx="66675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8" name="Line 306"/>
          <p:cNvSpPr>
            <a:spLocks noChangeShapeType="1"/>
          </p:cNvSpPr>
          <p:nvPr/>
        </p:nvSpPr>
        <p:spPr bwMode="auto">
          <a:xfrm flipV="1">
            <a:off x="8658226" y="3781425"/>
            <a:ext cx="2952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9" name="Line 307"/>
          <p:cNvSpPr>
            <a:spLocks noChangeShapeType="1"/>
          </p:cNvSpPr>
          <p:nvPr/>
        </p:nvSpPr>
        <p:spPr bwMode="auto">
          <a:xfrm flipH="1" flipV="1">
            <a:off x="7038976" y="3790950"/>
            <a:ext cx="17621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60" name="Line 308"/>
          <p:cNvSpPr>
            <a:spLocks noChangeShapeType="1"/>
          </p:cNvSpPr>
          <p:nvPr/>
        </p:nvSpPr>
        <p:spPr bwMode="auto">
          <a:xfrm flipH="1" flipV="1">
            <a:off x="6086476" y="3771900"/>
            <a:ext cx="2847975"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61" name="Line 309"/>
          <p:cNvSpPr>
            <a:spLocks noChangeShapeType="1"/>
          </p:cNvSpPr>
          <p:nvPr/>
        </p:nvSpPr>
        <p:spPr bwMode="auto">
          <a:xfrm flipH="1" flipV="1">
            <a:off x="6496050" y="3781425"/>
            <a:ext cx="257175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62" name="Text Box 310"/>
          <p:cNvSpPr txBox="1">
            <a:spLocks noChangeArrowheads="1"/>
          </p:cNvSpPr>
          <p:nvPr/>
        </p:nvSpPr>
        <p:spPr bwMode="auto">
          <a:xfrm>
            <a:off x="9534525" y="5553075"/>
            <a:ext cx="689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rgbClr val="FFFF27"/>
                </a:solidFill>
              </a:rPr>
              <a:t>K</a:t>
            </a:r>
            <a:r>
              <a:rPr lang="en-US" sz="2800" baseline="-25000">
                <a:solidFill>
                  <a:srgbClr val="FFFF27"/>
                </a:solidFill>
              </a:rPr>
              <a:t>48</a:t>
            </a:r>
          </a:p>
        </p:txBody>
      </p:sp>
      <p:sp>
        <p:nvSpPr>
          <p:cNvPr id="49463" name="Text Box 311"/>
          <p:cNvSpPr txBox="1">
            <a:spLocks noChangeArrowheads="1"/>
          </p:cNvSpPr>
          <p:nvPr/>
        </p:nvSpPr>
        <p:spPr bwMode="auto">
          <a:xfrm>
            <a:off x="9985375" y="866775"/>
            <a:ext cx="689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rgbClr val="FFFF27"/>
                </a:solidFill>
              </a:rPr>
              <a:t>K</a:t>
            </a:r>
            <a:r>
              <a:rPr lang="en-US" sz="2800" baseline="-25000">
                <a:solidFill>
                  <a:srgbClr val="FFFF27"/>
                </a:solidFill>
              </a:rPr>
              <a:t>56</a:t>
            </a:r>
          </a:p>
        </p:txBody>
      </p:sp>
      <p:sp>
        <p:nvSpPr>
          <p:cNvPr id="313" name="Text Box 2"/>
          <p:cNvSpPr txBox="1">
            <a:spLocks noChangeArrowheads="1"/>
          </p:cNvSpPr>
          <p:nvPr/>
        </p:nvSpPr>
        <p:spPr bwMode="auto">
          <a:xfrm>
            <a:off x="6251406" y="15102"/>
            <a:ext cx="44165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rgbClr val="FFC000"/>
                </a:solidFill>
              </a:rPr>
              <a:t>Generate Sub Keys</a:t>
            </a:r>
          </a:p>
        </p:txBody>
      </p:sp>
    </p:spTree>
    <p:extLst>
      <p:ext uri="{BB962C8B-B14F-4D97-AF65-F5344CB8AC3E}">
        <p14:creationId xmlns:p14="http://schemas.microsoft.com/office/powerpoint/2010/main" val="1462933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reeform 2"/>
          <p:cNvSpPr>
            <a:spLocks/>
          </p:cNvSpPr>
          <p:nvPr/>
        </p:nvSpPr>
        <p:spPr bwMode="auto">
          <a:xfrm>
            <a:off x="1676400" y="2146300"/>
            <a:ext cx="4349750" cy="381000"/>
          </a:xfrm>
          <a:custGeom>
            <a:avLst/>
            <a:gdLst>
              <a:gd name="T0" fmla="*/ 157 w 2740"/>
              <a:gd name="T1" fmla="*/ 8 h 240"/>
              <a:gd name="T2" fmla="*/ 85 w 2740"/>
              <a:gd name="T3" fmla="*/ 16 h 240"/>
              <a:gd name="T4" fmla="*/ 37 w 2740"/>
              <a:gd name="T5" fmla="*/ 72 h 240"/>
              <a:gd name="T6" fmla="*/ 45 w 2740"/>
              <a:gd name="T7" fmla="*/ 200 h 240"/>
              <a:gd name="T8" fmla="*/ 309 w 2740"/>
              <a:gd name="T9" fmla="*/ 232 h 240"/>
              <a:gd name="T10" fmla="*/ 1301 w 2740"/>
              <a:gd name="T11" fmla="*/ 232 h 240"/>
              <a:gd name="T12" fmla="*/ 2445 w 2740"/>
              <a:gd name="T13" fmla="*/ 232 h 240"/>
              <a:gd name="T14" fmla="*/ 2693 w 2740"/>
              <a:gd name="T15" fmla="*/ 184 h 240"/>
              <a:gd name="T16" fmla="*/ 2725 w 2740"/>
              <a:gd name="T17" fmla="*/ 80 h 240"/>
              <a:gd name="T18" fmla="*/ 2669 w 2740"/>
              <a:gd name="T19" fmla="*/ 24 h 240"/>
              <a:gd name="T20" fmla="*/ 2549 w 2740"/>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0" h="240">
                <a:moveTo>
                  <a:pt x="157" y="8"/>
                </a:moveTo>
                <a:cubicBezTo>
                  <a:pt x="131" y="6"/>
                  <a:pt x="105" y="5"/>
                  <a:pt x="85" y="16"/>
                </a:cubicBezTo>
                <a:cubicBezTo>
                  <a:pt x="65" y="27"/>
                  <a:pt x="44" y="41"/>
                  <a:pt x="37" y="72"/>
                </a:cubicBezTo>
                <a:cubicBezTo>
                  <a:pt x="30" y="103"/>
                  <a:pt x="0" y="173"/>
                  <a:pt x="45" y="200"/>
                </a:cubicBezTo>
                <a:cubicBezTo>
                  <a:pt x="90" y="227"/>
                  <a:pt x="100" y="227"/>
                  <a:pt x="309" y="232"/>
                </a:cubicBezTo>
                <a:cubicBezTo>
                  <a:pt x="518" y="237"/>
                  <a:pt x="945" y="232"/>
                  <a:pt x="1301" y="232"/>
                </a:cubicBezTo>
                <a:cubicBezTo>
                  <a:pt x="1657" y="232"/>
                  <a:pt x="2213" y="240"/>
                  <a:pt x="2445" y="232"/>
                </a:cubicBezTo>
                <a:cubicBezTo>
                  <a:pt x="2677" y="224"/>
                  <a:pt x="2646" y="209"/>
                  <a:pt x="2693" y="184"/>
                </a:cubicBezTo>
                <a:cubicBezTo>
                  <a:pt x="2740" y="159"/>
                  <a:pt x="2729" y="107"/>
                  <a:pt x="2725" y="80"/>
                </a:cubicBezTo>
                <a:cubicBezTo>
                  <a:pt x="2721" y="53"/>
                  <a:pt x="2698" y="37"/>
                  <a:pt x="2669" y="24"/>
                </a:cubicBezTo>
                <a:cubicBezTo>
                  <a:pt x="2640" y="11"/>
                  <a:pt x="2594" y="5"/>
                  <a:pt x="2549"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55" name="Text Box 3"/>
          <p:cNvSpPr txBox="1">
            <a:spLocks noChangeArrowheads="1"/>
          </p:cNvSpPr>
          <p:nvPr/>
        </p:nvSpPr>
        <p:spPr bwMode="auto">
          <a:xfrm>
            <a:off x="1524001" y="292100"/>
            <a:ext cx="3172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FF00"/>
                </a:solidFill>
              </a:rPr>
              <a:t>Key Split &amp; Shift &amp; Compress</a:t>
            </a:r>
          </a:p>
        </p:txBody>
      </p:sp>
      <p:grpSp>
        <p:nvGrpSpPr>
          <p:cNvPr id="49156" name="Group 4"/>
          <p:cNvGrpSpPr>
            <a:grpSpLocks/>
          </p:cNvGrpSpPr>
          <p:nvPr/>
        </p:nvGrpSpPr>
        <p:grpSpPr bwMode="auto">
          <a:xfrm>
            <a:off x="2230438" y="1003300"/>
            <a:ext cx="7620000" cy="304800"/>
            <a:chOff x="440" y="1688"/>
            <a:chExt cx="4800" cy="192"/>
          </a:xfrm>
        </p:grpSpPr>
        <p:sp>
          <p:nvSpPr>
            <p:cNvPr id="49157" name="Rectangle 5"/>
            <p:cNvSpPr>
              <a:spLocks noChangeArrowheads="1"/>
            </p:cNvSpPr>
            <p:nvPr/>
          </p:nvSpPr>
          <p:spPr bwMode="auto">
            <a:xfrm flipH="1">
              <a:off x="440" y="1688"/>
              <a:ext cx="4800"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158" name="Line 6"/>
            <p:cNvSpPr>
              <a:spLocks noChangeShapeType="1"/>
            </p:cNvSpPr>
            <p:nvPr/>
          </p:nvSpPr>
          <p:spPr bwMode="auto">
            <a:xfrm flipH="1">
              <a:off x="514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59" name="Line 7"/>
            <p:cNvSpPr>
              <a:spLocks noChangeShapeType="1"/>
            </p:cNvSpPr>
            <p:nvPr/>
          </p:nvSpPr>
          <p:spPr bwMode="auto">
            <a:xfrm flipH="1">
              <a:off x="505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0" name="Line 8"/>
            <p:cNvSpPr>
              <a:spLocks noChangeShapeType="1"/>
            </p:cNvSpPr>
            <p:nvPr/>
          </p:nvSpPr>
          <p:spPr bwMode="auto">
            <a:xfrm flipH="1">
              <a:off x="497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1" name="Line 9"/>
            <p:cNvSpPr>
              <a:spLocks noChangeShapeType="1"/>
            </p:cNvSpPr>
            <p:nvPr/>
          </p:nvSpPr>
          <p:spPr bwMode="auto">
            <a:xfrm flipH="1">
              <a:off x="488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2" name="Line 10"/>
            <p:cNvSpPr>
              <a:spLocks noChangeShapeType="1"/>
            </p:cNvSpPr>
            <p:nvPr/>
          </p:nvSpPr>
          <p:spPr bwMode="auto">
            <a:xfrm flipH="1">
              <a:off x="480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3" name="Line 11"/>
            <p:cNvSpPr>
              <a:spLocks noChangeShapeType="1"/>
            </p:cNvSpPr>
            <p:nvPr/>
          </p:nvSpPr>
          <p:spPr bwMode="auto">
            <a:xfrm flipH="1">
              <a:off x="471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4" name="Line 12"/>
            <p:cNvSpPr>
              <a:spLocks noChangeShapeType="1"/>
            </p:cNvSpPr>
            <p:nvPr/>
          </p:nvSpPr>
          <p:spPr bwMode="auto">
            <a:xfrm flipH="1">
              <a:off x="463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5" name="Line 13"/>
            <p:cNvSpPr>
              <a:spLocks noChangeShapeType="1"/>
            </p:cNvSpPr>
            <p:nvPr/>
          </p:nvSpPr>
          <p:spPr bwMode="auto">
            <a:xfrm flipH="1">
              <a:off x="4544"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6" name="Line 14"/>
            <p:cNvSpPr>
              <a:spLocks noChangeShapeType="1"/>
            </p:cNvSpPr>
            <p:nvPr/>
          </p:nvSpPr>
          <p:spPr bwMode="auto">
            <a:xfrm flipH="1">
              <a:off x="445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7" name="Line 15"/>
            <p:cNvSpPr>
              <a:spLocks noChangeShapeType="1"/>
            </p:cNvSpPr>
            <p:nvPr/>
          </p:nvSpPr>
          <p:spPr bwMode="auto">
            <a:xfrm flipH="1">
              <a:off x="437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8" name="Line 16"/>
            <p:cNvSpPr>
              <a:spLocks noChangeShapeType="1"/>
            </p:cNvSpPr>
            <p:nvPr/>
          </p:nvSpPr>
          <p:spPr bwMode="auto">
            <a:xfrm flipH="1">
              <a:off x="428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69" name="Line 17"/>
            <p:cNvSpPr>
              <a:spLocks noChangeShapeType="1"/>
            </p:cNvSpPr>
            <p:nvPr/>
          </p:nvSpPr>
          <p:spPr bwMode="auto">
            <a:xfrm flipH="1">
              <a:off x="420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0" name="Line 18"/>
            <p:cNvSpPr>
              <a:spLocks noChangeShapeType="1"/>
            </p:cNvSpPr>
            <p:nvPr/>
          </p:nvSpPr>
          <p:spPr bwMode="auto">
            <a:xfrm flipH="1">
              <a:off x="411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1" name="Line 19"/>
            <p:cNvSpPr>
              <a:spLocks noChangeShapeType="1"/>
            </p:cNvSpPr>
            <p:nvPr/>
          </p:nvSpPr>
          <p:spPr bwMode="auto">
            <a:xfrm flipH="1">
              <a:off x="403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2" name="Line 20"/>
            <p:cNvSpPr>
              <a:spLocks noChangeShapeType="1"/>
            </p:cNvSpPr>
            <p:nvPr/>
          </p:nvSpPr>
          <p:spPr bwMode="auto">
            <a:xfrm flipH="1">
              <a:off x="394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3" name="Line 21"/>
            <p:cNvSpPr>
              <a:spLocks noChangeShapeType="1"/>
            </p:cNvSpPr>
            <p:nvPr/>
          </p:nvSpPr>
          <p:spPr bwMode="auto">
            <a:xfrm flipH="1">
              <a:off x="3860"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4" name="Line 22"/>
            <p:cNvSpPr>
              <a:spLocks noChangeShapeType="1"/>
            </p:cNvSpPr>
            <p:nvPr/>
          </p:nvSpPr>
          <p:spPr bwMode="auto">
            <a:xfrm flipH="1">
              <a:off x="377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5" name="Line 23"/>
            <p:cNvSpPr>
              <a:spLocks noChangeShapeType="1"/>
            </p:cNvSpPr>
            <p:nvPr/>
          </p:nvSpPr>
          <p:spPr bwMode="auto">
            <a:xfrm flipH="1">
              <a:off x="368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6" name="Line 24"/>
            <p:cNvSpPr>
              <a:spLocks noChangeShapeType="1"/>
            </p:cNvSpPr>
            <p:nvPr/>
          </p:nvSpPr>
          <p:spPr bwMode="auto">
            <a:xfrm flipH="1">
              <a:off x="360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7" name="Line 25"/>
            <p:cNvSpPr>
              <a:spLocks noChangeShapeType="1"/>
            </p:cNvSpPr>
            <p:nvPr/>
          </p:nvSpPr>
          <p:spPr bwMode="auto">
            <a:xfrm flipH="1">
              <a:off x="351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8" name="Line 26"/>
            <p:cNvSpPr>
              <a:spLocks noChangeShapeType="1"/>
            </p:cNvSpPr>
            <p:nvPr/>
          </p:nvSpPr>
          <p:spPr bwMode="auto">
            <a:xfrm flipH="1">
              <a:off x="343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79" name="Line 27"/>
            <p:cNvSpPr>
              <a:spLocks noChangeShapeType="1"/>
            </p:cNvSpPr>
            <p:nvPr/>
          </p:nvSpPr>
          <p:spPr bwMode="auto">
            <a:xfrm flipH="1">
              <a:off x="334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0" name="Line 28"/>
            <p:cNvSpPr>
              <a:spLocks noChangeShapeType="1"/>
            </p:cNvSpPr>
            <p:nvPr/>
          </p:nvSpPr>
          <p:spPr bwMode="auto">
            <a:xfrm flipH="1">
              <a:off x="326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1" name="Line 29"/>
            <p:cNvSpPr>
              <a:spLocks noChangeShapeType="1"/>
            </p:cNvSpPr>
            <p:nvPr/>
          </p:nvSpPr>
          <p:spPr bwMode="auto">
            <a:xfrm flipH="1">
              <a:off x="3176"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2" name="Line 30"/>
            <p:cNvSpPr>
              <a:spLocks noChangeShapeType="1"/>
            </p:cNvSpPr>
            <p:nvPr/>
          </p:nvSpPr>
          <p:spPr bwMode="auto">
            <a:xfrm flipH="1">
              <a:off x="309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3" name="Line 31"/>
            <p:cNvSpPr>
              <a:spLocks noChangeShapeType="1"/>
            </p:cNvSpPr>
            <p:nvPr/>
          </p:nvSpPr>
          <p:spPr bwMode="auto">
            <a:xfrm flipH="1">
              <a:off x="300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4" name="Line 32"/>
            <p:cNvSpPr>
              <a:spLocks noChangeShapeType="1"/>
            </p:cNvSpPr>
            <p:nvPr/>
          </p:nvSpPr>
          <p:spPr bwMode="auto">
            <a:xfrm flipH="1">
              <a:off x="292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5" name="Line 33"/>
            <p:cNvSpPr>
              <a:spLocks noChangeShapeType="1"/>
            </p:cNvSpPr>
            <p:nvPr/>
          </p:nvSpPr>
          <p:spPr bwMode="auto">
            <a:xfrm flipH="1">
              <a:off x="283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6" name="Line 34"/>
            <p:cNvSpPr>
              <a:spLocks noChangeShapeType="1"/>
            </p:cNvSpPr>
            <p:nvPr/>
          </p:nvSpPr>
          <p:spPr bwMode="auto">
            <a:xfrm flipH="1">
              <a:off x="274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7" name="Line 35"/>
            <p:cNvSpPr>
              <a:spLocks noChangeShapeType="1"/>
            </p:cNvSpPr>
            <p:nvPr/>
          </p:nvSpPr>
          <p:spPr bwMode="auto">
            <a:xfrm flipH="1">
              <a:off x="266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8" name="Line 36"/>
            <p:cNvSpPr>
              <a:spLocks noChangeShapeType="1"/>
            </p:cNvSpPr>
            <p:nvPr/>
          </p:nvSpPr>
          <p:spPr bwMode="auto">
            <a:xfrm flipH="1">
              <a:off x="257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89" name="Line 37"/>
            <p:cNvSpPr>
              <a:spLocks noChangeShapeType="1"/>
            </p:cNvSpPr>
            <p:nvPr/>
          </p:nvSpPr>
          <p:spPr bwMode="auto">
            <a:xfrm flipH="1">
              <a:off x="2492"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0" name="Line 38"/>
            <p:cNvSpPr>
              <a:spLocks noChangeShapeType="1"/>
            </p:cNvSpPr>
            <p:nvPr/>
          </p:nvSpPr>
          <p:spPr bwMode="auto">
            <a:xfrm flipH="1">
              <a:off x="240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1" name="Line 39"/>
            <p:cNvSpPr>
              <a:spLocks noChangeShapeType="1"/>
            </p:cNvSpPr>
            <p:nvPr/>
          </p:nvSpPr>
          <p:spPr bwMode="auto">
            <a:xfrm flipH="1">
              <a:off x="232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2" name="Line 40"/>
            <p:cNvSpPr>
              <a:spLocks noChangeShapeType="1"/>
            </p:cNvSpPr>
            <p:nvPr/>
          </p:nvSpPr>
          <p:spPr bwMode="auto">
            <a:xfrm flipH="1">
              <a:off x="223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3" name="Line 41"/>
            <p:cNvSpPr>
              <a:spLocks noChangeShapeType="1"/>
            </p:cNvSpPr>
            <p:nvPr/>
          </p:nvSpPr>
          <p:spPr bwMode="auto">
            <a:xfrm flipH="1">
              <a:off x="215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4" name="Line 42"/>
            <p:cNvSpPr>
              <a:spLocks noChangeShapeType="1"/>
            </p:cNvSpPr>
            <p:nvPr/>
          </p:nvSpPr>
          <p:spPr bwMode="auto">
            <a:xfrm flipH="1">
              <a:off x="206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5" name="Line 43"/>
            <p:cNvSpPr>
              <a:spLocks noChangeShapeType="1"/>
            </p:cNvSpPr>
            <p:nvPr/>
          </p:nvSpPr>
          <p:spPr bwMode="auto">
            <a:xfrm flipH="1">
              <a:off x="197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6" name="Line 44"/>
            <p:cNvSpPr>
              <a:spLocks noChangeShapeType="1"/>
            </p:cNvSpPr>
            <p:nvPr/>
          </p:nvSpPr>
          <p:spPr bwMode="auto">
            <a:xfrm flipH="1">
              <a:off x="189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7" name="Line 45"/>
            <p:cNvSpPr>
              <a:spLocks noChangeShapeType="1"/>
            </p:cNvSpPr>
            <p:nvPr/>
          </p:nvSpPr>
          <p:spPr bwMode="auto">
            <a:xfrm flipH="1">
              <a:off x="1808"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8" name="Line 46"/>
            <p:cNvSpPr>
              <a:spLocks noChangeShapeType="1"/>
            </p:cNvSpPr>
            <p:nvPr/>
          </p:nvSpPr>
          <p:spPr bwMode="auto">
            <a:xfrm flipH="1">
              <a:off x="172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199" name="Line 47"/>
            <p:cNvSpPr>
              <a:spLocks noChangeShapeType="1"/>
            </p:cNvSpPr>
            <p:nvPr/>
          </p:nvSpPr>
          <p:spPr bwMode="auto">
            <a:xfrm flipH="1">
              <a:off x="163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0" name="Line 48"/>
            <p:cNvSpPr>
              <a:spLocks noChangeShapeType="1"/>
            </p:cNvSpPr>
            <p:nvPr/>
          </p:nvSpPr>
          <p:spPr bwMode="auto">
            <a:xfrm flipH="1">
              <a:off x="155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1" name="Line 49"/>
            <p:cNvSpPr>
              <a:spLocks noChangeShapeType="1"/>
            </p:cNvSpPr>
            <p:nvPr/>
          </p:nvSpPr>
          <p:spPr bwMode="auto">
            <a:xfrm flipH="1">
              <a:off x="146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2" name="Line 50"/>
            <p:cNvSpPr>
              <a:spLocks noChangeShapeType="1"/>
            </p:cNvSpPr>
            <p:nvPr/>
          </p:nvSpPr>
          <p:spPr bwMode="auto">
            <a:xfrm flipH="1">
              <a:off x="138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3" name="Line 51"/>
            <p:cNvSpPr>
              <a:spLocks noChangeShapeType="1"/>
            </p:cNvSpPr>
            <p:nvPr/>
          </p:nvSpPr>
          <p:spPr bwMode="auto">
            <a:xfrm flipH="1">
              <a:off x="129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4" name="Line 52"/>
            <p:cNvSpPr>
              <a:spLocks noChangeShapeType="1"/>
            </p:cNvSpPr>
            <p:nvPr/>
          </p:nvSpPr>
          <p:spPr bwMode="auto">
            <a:xfrm flipH="1">
              <a:off x="121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5" name="Line 53"/>
            <p:cNvSpPr>
              <a:spLocks noChangeShapeType="1"/>
            </p:cNvSpPr>
            <p:nvPr/>
          </p:nvSpPr>
          <p:spPr bwMode="auto">
            <a:xfrm flipH="1">
              <a:off x="1124"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6" name="Line 54"/>
            <p:cNvSpPr>
              <a:spLocks noChangeShapeType="1"/>
            </p:cNvSpPr>
            <p:nvPr/>
          </p:nvSpPr>
          <p:spPr bwMode="auto">
            <a:xfrm flipH="1">
              <a:off x="103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7" name="Line 55"/>
            <p:cNvSpPr>
              <a:spLocks noChangeShapeType="1"/>
            </p:cNvSpPr>
            <p:nvPr/>
          </p:nvSpPr>
          <p:spPr bwMode="auto">
            <a:xfrm flipH="1">
              <a:off x="95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8" name="Line 56"/>
            <p:cNvSpPr>
              <a:spLocks noChangeShapeType="1"/>
            </p:cNvSpPr>
            <p:nvPr/>
          </p:nvSpPr>
          <p:spPr bwMode="auto">
            <a:xfrm flipH="1">
              <a:off x="86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09" name="Line 57"/>
            <p:cNvSpPr>
              <a:spLocks noChangeShapeType="1"/>
            </p:cNvSpPr>
            <p:nvPr/>
          </p:nvSpPr>
          <p:spPr bwMode="auto">
            <a:xfrm flipH="1">
              <a:off x="78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10" name="Line 58"/>
            <p:cNvSpPr>
              <a:spLocks noChangeShapeType="1"/>
            </p:cNvSpPr>
            <p:nvPr/>
          </p:nvSpPr>
          <p:spPr bwMode="auto">
            <a:xfrm flipH="1">
              <a:off x="69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11" name="Line 59"/>
            <p:cNvSpPr>
              <a:spLocks noChangeShapeType="1"/>
            </p:cNvSpPr>
            <p:nvPr/>
          </p:nvSpPr>
          <p:spPr bwMode="auto">
            <a:xfrm flipH="1">
              <a:off x="61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12" name="Line 60"/>
            <p:cNvSpPr>
              <a:spLocks noChangeShapeType="1"/>
            </p:cNvSpPr>
            <p:nvPr/>
          </p:nvSpPr>
          <p:spPr bwMode="auto">
            <a:xfrm flipH="1">
              <a:off x="52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9213" name="Text Box 61"/>
          <p:cNvSpPr txBox="1">
            <a:spLocks noChangeArrowheads="1"/>
          </p:cNvSpPr>
          <p:nvPr/>
        </p:nvSpPr>
        <p:spPr bwMode="auto">
          <a:xfrm flipH="1">
            <a:off x="3117850" y="7366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9214" name="Text Box 62"/>
          <p:cNvSpPr txBox="1">
            <a:spLocks noChangeArrowheads="1"/>
          </p:cNvSpPr>
          <p:nvPr/>
        </p:nvSpPr>
        <p:spPr bwMode="auto">
          <a:xfrm flipH="1">
            <a:off x="41767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9215" name="Text Box 63"/>
          <p:cNvSpPr txBox="1">
            <a:spLocks noChangeArrowheads="1"/>
          </p:cNvSpPr>
          <p:nvPr/>
        </p:nvSpPr>
        <p:spPr bwMode="auto">
          <a:xfrm flipH="1">
            <a:off x="52435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9216" name="Text Box 64"/>
          <p:cNvSpPr txBox="1">
            <a:spLocks noChangeArrowheads="1"/>
          </p:cNvSpPr>
          <p:nvPr/>
        </p:nvSpPr>
        <p:spPr bwMode="auto">
          <a:xfrm flipH="1">
            <a:off x="63484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9217" name="Text Box 65"/>
          <p:cNvSpPr txBox="1">
            <a:spLocks noChangeArrowheads="1"/>
          </p:cNvSpPr>
          <p:nvPr/>
        </p:nvSpPr>
        <p:spPr bwMode="auto">
          <a:xfrm flipH="1">
            <a:off x="74406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9218" name="Text Box 66"/>
          <p:cNvSpPr txBox="1">
            <a:spLocks noChangeArrowheads="1"/>
          </p:cNvSpPr>
          <p:nvPr/>
        </p:nvSpPr>
        <p:spPr bwMode="auto">
          <a:xfrm flipH="1">
            <a:off x="8532814" y="736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9219" name="Text Box 67"/>
          <p:cNvSpPr txBox="1">
            <a:spLocks noChangeArrowheads="1"/>
          </p:cNvSpPr>
          <p:nvPr/>
        </p:nvSpPr>
        <p:spPr bwMode="auto">
          <a:xfrm flipH="1">
            <a:off x="9599614" y="7493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56</a:t>
            </a:r>
          </a:p>
        </p:txBody>
      </p:sp>
      <p:grpSp>
        <p:nvGrpSpPr>
          <p:cNvPr id="49220" name="Group 68"/>
          <p:cNvGrpSpPr>
            <a:grpSpLocks/>
          </p:cNvGrpSpPr>
          <p:nvPr/>
        </p:nvGrpSpPr>
        <p:grpSpPr bwMode="auto">
          <a:xfrm>
            <a:off x="1925638" y="2006600"/>
            <a:ext cx="3810000" cy="304800"/>
            <a:chOff x="424" y="2152"/>
            <a:chExt cx="2400" cy="192"/>
          </a:xfrm>
        </p:grpSpPr>
        <p:sp>
          <p:nvSpPr>
            <p:cNvPr id="49221" name="Rectangle 69"/>
            <p:cNvSpPr>
              <a:spLocks noChangeArrowheads="1"/>
            </p:cNvSpPr>
            <p:nvPr/>
          </p:nvSpPr>
          <p:spPr bwMode="auto">
            <a:xfrm flipH="1">
              <a:off x="424" y="2152"/>
              <a:ext cx="2400"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222" name="Line 70"/>
            <p:cNvSpPr>
              <a:spLocks noChangeShapeType="1"/>
            </p:cNvSpPr>
            <p:nvPr/>
          </p:nvSpPr>
          <p:spPr bwMode="auto">
            <a:xfrm flipH="1">
              <a:off x="273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3" name="Line 71"/>
            <p:cNvSpPr>
              <a:spLocks noChangeShapeType="1"/>
            </p:cNvSpPr>
            <p:nvPr/>
          </p:nvSpPr>
          <p:spPr bwMode="auto">
            <a:xfrm flipH="1">
              <a:off x="264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4" name="Line 72"/>
            <p:cNvSpPr>
              <a:spLocks noChangeShapeType="1"/>
            </p:cNvSpPr>
            <p:nvPr/>
          </p:nvSpPr>
          <p:spPr bwMode="auto">
            <a:xfrm flipH="1">
              <a:off x="256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5" name="Line 73"/>
            <p:cNvSpPr>
              <a:spLocks noChangeShapeType="1"/>
            </p:cNvSpPr>
            <p:nvPr/>
          </p:nvSpPr>
          <p:spPr bwMode="auto">
            <a:xfrm flipH="1">
              <a:off x="2476"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6" name="Line 74"/>
            <p:cNvSpPr>
              <a:spLocks noChangeShapeType="1"/>
            </p:cNvSpPr>
            <p:nvPr/>
          </p:nvSpPr>
          <p:spPr bwMode="auto">
            <a:xfrm flipH="1">
              <a:off x="239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7" name="Line 75"/>
            <p:cNvSpPr>
              <a:spLocks noChangeShapeType="1"/>
            </p:cNvSpPr>
            <p:nvPr/>
          </p:nvSpPr>
          <p:spPr bwMode="auto">
            <a:xfrm flipH="1">
              <a:off x="230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8" name="Line 76"/>
            <p:cNvSpPr>
              <a:spLocks noChangeShapeType="1"/>
            </p:cNvSpPr>
            <p:nvPr/>
          </p:nvSpPr>
          <p:spPr bwMode="auto">
            <a:xfrm flipH="1">
              <a:off x="2220"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29" name="Line 77"/>
            <p:cNvSpPr>
              <a:spLocks noChangeShapeType="1"/>
            </p:cNvSpPr>
            <p:nvPr/>
          </p:nvSpPr>
          <p:spPr bwMode="auto">
            <a:xfrm flipH="1">
              <a:off x="2134"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0" name="Line 78"/>
            <p:cNvSpPr>
              <a:spLocks noChangeShapeType="1"/>
            </p:cNvSpPr>
            <p:nvPr/>
          </p:nvSpPr>
          <p:spPr bwMode="auto">
            <a:xfrm flipH="1">
              <a:off x="204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1" name="Line 79"/>
            <p:cNvSpPr>
              <a:spLocks noChangeShapeType="1"/>
            </p:cNvSpPr>
            <p:nvPr/>
          </p:nvSpPr>
          <p:spPr bwMode="auto">
            <a:xfrm flipH="1">
              <a:off x="196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2" name="Line 80"/>
            <p:cNvSpPr>
              <a:spLocks noChangeShapeType="1"/>
            </p:cNvSpPr>
            <p:nvPr/>
          </p:nvSpPr>
          <p:spPr bwMode="auto">
            <a:xfrm flipH="1">
              <a:off x="1878"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3" name="Line 81"/>
            <p:cNvSpPr>
              <a:spLocks noChangeShapeType="1"/>
            </p:cNvSpPr>
            <p:nvPr/>
          </p:nvSpPr>
          <p:spPr bwMode="auto">
            <a:xfrm flipH="1">
              <a:off x="1792"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4" name="Line 82"/>
            <p:cNvSpPr>
              <a:spLocks noChangeShapeType="1"/>
            </p:cNvSpPr>
            <p:nvPr/>
          </p:nvSpPr>
          <p:spPr bwMode="auto">
            <a:xfrm flipH="1">
              <a:off x="170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5" name="Line 83"/>
            <p:cNvSpPr>
              <a:spLocks noChangeShapeType="1"/>
            </p:cNvSpPr>
            <p:nvPr/>
          </p:nvSpPr>
          <p:spPr bwMode="auto">
            <a:xfrm flipH="1">
              <a:off x="162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6" name="Line 84"/>
            <p:cNvSpPr>
              <a:spLocks noChangeShapeType="1"/>
            </p:cNvSpPr>
            <p:nvPr/>
          </p:nvSpPr>
          <p:spPr bwMode="auto">
            <a:xfrm flipH="1">
              <a:off x="1536"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7" name="Line 85"/>
            <p:cNvSpPr>
              <a:spLocks noChangeShapeType="1"/>
            </p:cNvSpPr>
            <p:nvPr/>
          </p:nvSpPr>
          <p:spPr bwMode="auto">
            <a:xfrm flipH="1">
              <a:off x="1450"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8" name="Line 86"/>
            <p:cNvSpPr>
              <a:spLocks noChangeShapeType="1"/>
            </p:cNvSpPr>
            <p:nvPr/>
          </p:nvSpPr>
          <p:spPr bwMode="auto">
            <a:xfrm flipH="1">
              <a:off x="136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39" name="Line 87"/>
            <p:cNvSpPr>
              <a:spLocks noChangeShapeType="1"/>
            </p:cNvSpPr>
            <p:nvPr/>
          </p:nvSpPr>
          <p:spPr bwMode="auto">
            <a:xfrm flipH="1">
              <a:off x="127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0" name="Line 88"/>
            <p:cNvSpPr>
              <a:spLocks noChangeShapeType="1"/>
            </p:cNvSpPr>
            <p:nvPr/>
          </p:nvSpPr>
          <p:spPr bwMode="auto">
            <a:xfrm flipH="1">
              <a:off x="1194"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1" name="Line 89"/>
            <p:cNvSpPr>
              <a:spLocks noChangeShapeType="1"/>
            </p:cNvSpPr>
            <p:nvPr/>
          </p:nvSpPr>
          <p:spPr bwMode="auto">
            <a:xfrm flipH="1">
              <a:off x="1108"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2" name="Line 90"/>
            <p:cNvSpPr>
              <a:spLocks noChangeShapeType="1"/>
            </p:cNvSpPr>
            <p:nvPr/>
          </p:nvSpPr>
          <p:spPr bwMode="auto">
            <a:xfrm flipH="1">
              <a:off x="102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3" name="Line 91"/>
            <p:cNvSpPr>
              <a:spLocks noChangeShapeType="1"/>
            </p:cNvSpPr>
            <p:nvPr/>
          </p:nvSpPr>
          <p:spPr bwMode="auto">
            <a:xfrm flipH="1">
              <a:off x="93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4" name="Line 92"/>
            <p:cNvSpPr>
              <a:spLocks noChangeShapeType="1"/>
            </p:cNvSpPr>
            <p:nvPr/>
          </p:nvSpPr>
          <p:spPr bwMode="auto">
            <a:xfrm flipH="1">
              <a:off x="85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5" name="Line 93"/>
            <p:cNvSpPr>
              <a:spLocks noChangeShapeType="1"/>
            </p:cNvSpPr>
            <p:nvPr/>
          </p:nvSpPr>
          <p:spPr bwMode="auto">
            <a:xfrm flipH="1">
              <a:off x="766"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6" name="Line 94"/>
            <p:cNvSpPr>
              <a:spLocks noChangeShapeType="1"/>
            </p:cNvSpPr>
            <p:nvPr/>
          </p:nvSpPr>
          <p:spPr bwMode="auto">
            <a:xfrm flipH="1">
              <a:off x="68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7" name="Line 95"/>
            <p:cNvSpPr>
              <a:spLocks noChangeShapeType="1"/>
            </p:cNvSpPr>
            <p:nvPr/>
          </p:nvSpPr>
          <p:spPr bwMode="auto">
            <a:xfrm flipH="1">
              <a:off x="59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48" name="Line 96"/>
            <p:cNvSpPr>
              <a:spLocks noChangeShapeType="1"/>
            </p:cNvSpPr>
            <p:nvPr/>
          </p:nvSpPr>
          <p:spPr bwMode="auto">
            <a:xfrm flipH="1">
              <a:off x="510"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9249" name="Text Box 97"/>
          <p:cNvSpPr txBox="1">
            <a:spLocks noChangeArrowheads="1"/>
          </p:cNvSpPr>
          <p:nvPr/>
        </p:nvSpPr>
        <p:spPr bwMode="auto">
          <a:xfrm>
            <a:off x="2951163" y="2503489"/>
            <a:ext cx="2097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Shift left by </a:t>
            </a:r>
            <a:r>
              <a:rPr lang="en-US" sz="2000" dirty="0">
                <a:solidFill>
                  <a:schemeClr val="accent2"/>
                </a:solidFill>
              </a:rPr>
              <a:t>N</a:t>
            </a:r>
            <a:r>
              <a:rPr lang="en-US" baseline="-25000" dirty="0">
                <a:solidFill>
                  <a:schemeClr val="accent2"/>
                </a:solidFill>
              </a:rPr>
              <a:t>i</a:t>
            </a:r>
          </a:p>
        </p:txBody>
      </p:sp>
      <p:sp>
        <p:nvSpPr>
          <p:cNvPr id="49250" name="Freeform 98"/>
          <p:cNvSpPr>
            <a:spLocks/>
          </p:cNvSpPr>
          <p:nvPr/>
        </p:nvSpPr>
        <p:spPr bwMode="auto">
          <a:xfrm>
            <a:off x="6172200" y="2146300"/>
            <a:ext cx="4349750" cy="381000"/>
          </a:xfrm>
          <a:custGeom>
            <a:avLst/>
            <a:gdLst>
              <a:gd name="T0" fmla="*/ 157 w 2740"/>
              <a:gd name="T1" fmla="*/ 8 h 240"/>
              <a:gd name="T2" fmla="*/ 85 w 2740"/>
              <a:gd name="T3" fmla="*/ 16 h 240"/>
              <a:gd name="T4" fmla="*/ 37 w 2740"/>
              <a:gd name="T5" fmla="*/ 72 h 240"/>
              <a:gd name="T6" fmla="*/ 45 w 2740"/>
              <a:gd name="T7" fmla="*/ 200 h 240"/>
              <a:gd name="T8" fmla="*/ 309 w 2740"/>
              <a:gd name="T9" fmla="*/ 232 h 240"/>
              <a:gd name="T10" fmla="*/ 1301 w 2740"/>
              <a:gd name="T11" fmla="*/ 232 h 240"/>
              <a:gd name="T12" fmla="*/ 2445 w 2740"/>
              <a:gd name="T13" fmla="*/ 232 h 240"/>
              <a:gd name="T14" fmla="*/ 2693 w 2740"/>
              <a:gd name="T15" fmla="*/ 184 h 240"/>
              <a:gd name="T16" fmla="*/ 2725 w 2740"/>
              <a:gd name="T17" fmla="*/ 80 h 240"/>
              <a:gd name="T18" fmla="*/ 2669 w 2740"/>
              <a:gd name="T19" fmla="*/ 24 h 240"/>
              <a:gd name="T20" fmla="*/ 2549 w 2740"/>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0" h="240">
                <a:moveTo>
                  <a:pt x="157" y="8"/>
                </a:moveTo>
                <a:cubicBezTo>
                  <a:pt x="131" y="6"/>
                  <a:pt x="105" y="5"/>
                  <a:pt x="85" y="16"/>
                </a:cubicBezTo>
                <a:cubicBezTo>
                  <a:pt x="65" y="27"/>
                  <a:pt x="44" y="41"/>
                  <a:pt x="37" y="72"/>
                </a:cubicBezTo>
                <a:cubicBezTo>
                  <a:pt x="30" y="103"/>
                  <a:pt x="0" y="173"/>
                  <a:pt x="45" y="200"/>
                </a:cubicBezTo>
                <a:cubicBezTo>
                  <a:pt x="90" y="227"/>
                  <a:pt x="100" y="227"/>
                  <a:pt x="309" y="232"/>
                </a:cubicBezTo>
                <a:cubicBezTo>
                  <a:pt x="518" y="237"/>
                  <a:pt x="945" y="232"/>
                  <a:pt x="1301" y="232"/>
                </a:cubicBezTo>
                <a:cubicBezTo>
                  <a:pt x="1657" y="232"/>
                  <a:pt x="2213" y="240"/>
                  <a:pt x="2445" y="232"/>
                </a:cubicBezTo>
                <a:cubicBezTo>
                  <a:pt x="2677" y="224"/>
                  <a:pt x="2646" y="209"/>
                  <a:pt x="2693" y="184"/>
                </a:cubicBezTo>
                <a:cubicBezTo>
                  <a:pt x="2740" y="159"/>
                  <a:pt x="2729" y="107"/>
                  <a:pt x="2725" y="80"/>
                </a:cubicBezTo>
                <a:cubicBezTo>
                  <a:pt x="2721" y="53"/>
                  <a:pt x="2698" y="37"/>
                  <a:pt x="2669" y="24"/>
                </a:cubicBezTo>
                <a:cubicBezTo>
                  <a:pt x="2640" y="11"/>
                  <a:pt x="2594" y="5"/>
                  <a:pt x="2549" y="0"/>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1" name="Text Box 99"/>
          <p:cNvSpPr txBox="1">
            <a:spLocks noChangeArrowheads="1"/>
          </p:cNvSpPr>
          <p:nvPr/>
        </p:nvSpPr>
        <p:spPr bwMode="auto">
          <a:xfrm>
            <a:off x="7446964" y="2490789"/>
            <a:ext cx="1985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Shift left by </a:t>
            </a:r>
            <a:r>
              <a:rPr lang="en-US" sz="2000" dirty="0">
                <a:solidFill>
                  <a:schemeClr val="accent2"/>
                </a:solidFill>
              </a:rPr>
              <a:t>N</a:t>
            </a:r>
            <a:r>
              <a:rPr lang="en-US" baseline="-25000" dirty="0">
                <a:solidFill>
                  <a:schemeClr val="accent2"/>
                </a:solidFill>
              </a:rPr>
              <a:t>i</a:t>
            </a:r>
          </a:p>
        </p:txBody>
      </p:sp>
      <p:grpSp>
        <p:nvGrpSpPr>
          <p:cNvPr id="49252" name="Group 100"/>
          <p:cNvGrpSpPr>
            <a:grpSpLocks/>
          </p:cNvGrpSpPr>
          <p:nvPr/>
        </p:nvGrpSpPr>
        <p:grpSpPr bwMode="auto">
          <a:xfrm>
            <a:off x="6446838" y="2006600"/>
            <a:ext cx="3810000" cy="304800"/>
            <a:chOff x="3096" y="2152"/>
            <a:chExt cx="2400" cy="192"/>
          </a:xfrm>
        </p:grpSpPr>
        <p:sp>
          <p:nvSpPr>
            <p:cNvPr id="49253" name="Rectangle 101"/>
            <p:cNvSpPr>
              <a:spLocks noChangeArrowheads="1"/>
            </p:cNvSpPr>
            <p:nvPr/>
          </p:nvSpPr>
          <p:spPr bwMode="auto">
            <a:xfrm flipH="1">
              <a:off x="3096" y="2152"/>
              <a:ext cx="2400"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254" name="Line 102"/>
            <p:cNvSpPr>
              <a:spLocks noChangeShapeType="1"/>
            </p:cNvSpPr>
            <p:nvPr/>
          </p:nvSpPr>
          <p:spPr bwMode="auto">
            <a:xfrm flipH="1">
              <a:off x="540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5" name="Line 103"/>
            <p:cNvSpPr>
              <a:spLocks noChangeShapeType="1"/>
            </p:cNvSpPr>
            <p:nvPr/>
          </p:nvSpPr>
          <p:spPr bwMode="auto">
            <a:xfrm flipH="1">
              <a:off x="531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6" name="Line 104"/>
            <p:cNvSpPr>
              <a:spLocks noChangeShapeType="1"/>
            </p:cNvSpPr>
            <p:nvPr/>
          </p:nvSpPr>
          <p:spPr bwMode="auto">
            <a:xfrm flipH="1">
              <a:off x="5234"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7" name="Line 105"/>
            <p:cNvSpPr>
              <a:spLocks noChangeShapeType="1"/>
            </p:cNvSpPr>
            <p:nvPr/>
          </p:nvSpPr>
          <p:spPr bwMode="auto">
            <a:xfrm flipH="1">
              <a:off x="5148"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8" name="Line 106"/>
            <p:cNvSpPr>
              <a:spLocks noChangeShapeType="1"/>
            </p:cNvSpPr>
            <p:nvPr/>
          </p:nvSpPr>
          <p:spPr bwMode="auto">
            <a:xfrm flipH="1">
              <a:off x="506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59" name="Line 107"/>
            <p:cNvSpPr>
              <a:spLocks noChangeShapeType="1"/>
            </p:cNvSpPr>
            <p:nvPr/>
          </p:nvSpPr>
          <p:spPr bwMode="auto">
            <a:xfrm flipH="1">
              <a:off x="497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0" name="Line 108"/>
            <p:cNvSpPr>
              <a:spLocks noChangeShapeType="1"/>
            </p:cNvSpPr>
            <p:nvPr/>
          </p:nvSpPr>
          <p:spPr bwMode="auto">
            <a:xfrm flipH="1">
              <a:off x="489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1" name="Line 109"/>
            <p:cNvSpPr>
              <a:spLocks noChangeShapeType="1"/>
            </p:cNvSpPr>
            <p:nvPr/>
          </p:nvSpPr>
          <p:spPr bwMode="auto">
            <a:xfrm flipH="1">
              <a:off x="4806"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2" name="Line 110"/>
            <p:cNvSpPr>
              <a:spLocks noChangeShapeType="1"/>
            </p:cNvSpPr>
            <p:nvPr/>
          </p:nvSpPr>
          <p:spPr bwMode="auto">
            <a:xfrm flipH="1">
              <a:off x="472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3" name="Line 111"/>
            <p:cNvSpPr>
              <a:spLocks noChangeShapeType="1"/>
            </p:cNvSpPr>
            <p:nvPr/>
          </p:nvSpPr>
          <p:spPr bwMode="auto">
            <a:xfrm flipH="1">
              <a:off x="463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4" name="Line 112"/>
            <p:cNvSpPr>
              <a:spLocks noChangeShapeType="1"/>
            </p:cNvSpPr>
            <p:nvPr/>
          </p:nvSpPr>
          <p:spPr bwMode="auto">
            <a:xfrm flipH="1">
              <a:off x="4550"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5" name="Line 113"/>
            <p:cNvSpPr>
              <a:spLocks noChangeShapeType="1"/>
            </p:cNvSpPr>
            <p:nvPr/>
          </p:nvSpPr>
          <p:spPr bwMode="auto">
            <a:xfrm flipH="1">
              <a:off x="4464"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6" name="Line 114"/>
            <p:cNvSpPr>
              <a:spLocks noChangeShapeType="1"/>
            </p:cNvSpPr>
            <p:nvPr/>
          </p:nvSpPr>
          <p:spPr bwMode="auto">
            <a:xfrm flipH="1">
              <a:off x="437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7" name="Line 115"/>
            <p:cNvSpPr>
              <a:spLocks noChangeShapeType="1"/>
            </p:cNvSpPr>
            <p:nvPr/>
          </p:nvSpPr>
          <p:spPr bwMode="auto">
            <a:xfrm flipH="1">
              <a:off x="429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8" name="Line 116"/>
            <p:cNvSpPr>
              <a:spLocks noChangeShapeType="1"/>
            </p:cNvSpPr>
            <p:nvPr/>
          </p:nvSpPr>
          <p:spPr bwMode="auto">
            <a:xfrm flipH="1">
              <a:off x="4208"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69" name="Line 117"/>
            <p:cNvSpPr>
              <a:spLocks noChangeShapeType="1"/>
            </p:cNvSpPr>
            <p:nvPr/>
          </p:nvSpPr>
          <p:spPr bwMode="auto">
            <a:xfrm flipH="1">
              <a:off x="412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0" name="Line 118"/>
            <p:cNvSpPr>
              <a:spLocks noChangeShapeType="1"/>
            </p:cNvSpPr>
            <p:nvPr/>
          </p:nvSpPr>
          <p:spPr bwMode="auto">
            <a:xfrm flipH="1">
              <a:off x="403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1" name="Line 119"/>
            <p:cNvSpPr>
              <a:spLocks noChangeShapeType="1"/>
            </p:cNvSpPr>
            <p:nvPr/>
          </p:nvSpPr>
          <p:spPr bwMode="auto">
            <a:xfrm flipH="1">
              <a:off x="3951"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2" name="Line 120"/>
            <p:cNvSpPr>
              <a:spLocks noChangeShapeType="1"/>
            </p:cNvSpPr>
            <p:nvPr/>
          </p:nvSpPr>
          <p:spPr bwMode="auto">
            <a:xfrm flipH="1">
              <a:off x="3866"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3" name="Line 121"/>
            <p:cNvSpPr>
              <a:spLocks noChangeShapeType="1"/>
            </p:cNvSpPr>
            <p:nvPr/>
          </p:nvSpPr>
          <p:spPr bwMode="auto">
            <a:xfrm flipH="1">
              <a:off x="3780" y="2152"/>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4" name="Line 122"/>
            <p:cNvSpPr>
              <a:spLocks noChangeShapeType="1"/>
            </p:cNvSpPr>
            <p:nvPr/>
          </p:nvSpPr>
          <p:spPr bwMode="auto">
            <a:xfrm flipH="1">
              <a:off x="3695"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5" name="Line 123"/>
            <p:cNvSpPr>
              <a:spLocks noChangeShapeType="1"/>
            </p:cNvSpPr>
            <p:nvPr/>
          </p:nvSpPr>
          <p:spPr bwMode="auto">
            <a:xfrm flipH="1">
              <a:off x="3609"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6" name="Line 124"/>
            <p:cNvSpPr>
              <a:spLocks noChangeShapeType="1"/>
            </p:cNvSpPr>
            <p:nvPr/>
          </p:nvSpPr>
          <p:spPr bwMode="auto">
            <a:xfrm flipH="1">
              <a:off x="3524"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7" name="Line 125"/>
            <p:cNvSpPr>
              <a:spLocks noChangeShapeType="1"/>
            </p:cNvSpPr>
            <p:nvPr/>
          </p:nvSpPr>
          <p:spPr bwMode="auto">
            <a:xfrm flipH="1">
              <a:off x="3438"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8" name="Line 126"/>
            <p:cNvSpPr>
              <a:spLocks noChangeShapeType="1"/>
            </p:cNvSpPr>
            <p:nvPr/>
          </p:nvSpPr>
          <p:spPr bwMode="auto">
            <a:xfrm flipH="1">
              <a:off x="3353"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79" name="Line 127"/>
            <p:cNvSpPr>
              <a:spLocks noChangeShapeType="1"/>
            </p:cNvSpPr>
            <p:nvPr/>
          </p:nvSpPr>
          <p:spPr bwMode="auto">
            <a:xfrm flipH="1">
              <a:off x="3267"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0" name="Line 128"/>
            <p:cNvSpPr>
              <a:spLocks noChangeShapeType="1"/>
            </p:cNvSpPr>
            <p:nvPr/>
          </p:nvSpPr>
          <p:spPr bwMode="auto">
            <a:xfrm flipH="1">
              <a:off x="3182" y="2152"/>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grpSp>
        <p:nvGrpSpPr>
          <p:cNvPr id="49281" name="Group 129"/>
          <p:cNvGrpSpPr>
            <a:grpSpLocks/>
          </p:cNvGrpSpPr>
          <p:nvPr/>
        </p:nvGrpSpPr>
        <p:grpSpPr bwMode="auto">
          <a:xfrm>
            <a:off x="2230438" y="3632200"/>
            <a:ext cx="7620000" cy="304800"/>
            <a:chOff x="440" y="1688"/>
            <a:chExt cx="4800" cy="192"/>
          </a:xfrm>
        </p:grpSpPr>
        <p:sp>
          <p:nvSpPr>
            <p:cNvPr id="49282" name="Rectangle 130"/>
            <p:cNvSpPr>
              <a:spLocks noChangeArrowheads="1"/>
            </p:cNvSpPr>
            <p:nvPr/>
          </p:nvSpPr>
          <p:spPr bwMode="auto">
            <a:xfrm flipH="1">
              <a:off x="440" y="1688"/>
              <a:ext cx="4800" cy="192"/>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283" name="Line 131"/>
            <p:cNvSpPr>
              <a:spLocks noChangeShapeType="1"/>
            </p:cNvSpPr>
            <p:nvPr/>
          </p:nvSpPr>
          <p:spPr bwMode="auto">
            <a:xfrm flipH="1">
              <a:off x="514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4" name="Line 132"/>
            <p:cNvSpPr>
              <a:spLocks noChangeShapeType="1"/>
            </p:cNvSpPr>
            <p:nvPr/>
          </p:nvSpPr>
          <p:spPr bwMode="auto">
            <a:xfrm flipH="1">
              <a:off x="505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5" name="Line 133"/>
            <p:cNvSpPr>
              <a:spLocks noChangeShapeType="1"/>
            </p:cNvSpPr>
            <p:nvPr/>
          </p:nvSpPr>
          <p:spPr bwMode="auto">
            <a:xfrm flipH="1">
              <a:off x="497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6" name="Line 134"/>
            <p:cNvSpPr>
              <a:spLocks noChangeShapeType="1"/>
            </p:cNvSpPr>
            <p:nvPr/>
          </p:nvSpPr>
          <p:spPr bwMode="auto">
            <a:xfrm flipH="1">
              <a:off x="488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7" name="Line 135"/>
            <p:cNvSpPr>
              <a:spLocks noChangeShapeType="1"/>
            </p:cNvSpPr>
            <p:nvPr/>
          </p:nvSpPr>
          <p:spPr bwMode="auto">
            <a:xfrm flipH="1">
              <a:off x="480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8" name="Line 136"/>
            <p:cNvSpPr>
              <a:spLocks noChangeShapeType="1"/>
            </p:cNvSpPr>
            <p:nvPr/>
          </p:nvSpPr>
          <p:spPr bwMode="auto">
            <a:xfrm flipH="1">
              <a:off x="471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89" name="Line 137"/>
            <p:cNvSpPr>
              <a:spLocks noChangeShapeType="1"/>
            </p:cNvSpPr>
            <p:nvPr/>
          </p:nvSpPr>
          <p:spPr bwMode="auto">
            <a:xfrm flipH="1">
              <a:off x="463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0" name="Line 138"/>
            <p:cNvSpPr>
              <a:spLocks noChangeShapeType="1"/>
            </p:cNvSpPr>
            <p:nvPr/>
          </p:nvSpPr>
          <p:spPr bwMode="auto">
            <a:xfrm flipH="1">
              <a:off x="4544"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1" name="Line 139"/>
            <p:cNvSpPr>
              <a:spLocks noChangeShapeType="1"/>
            </p:cNvSpPr>
            <p:nvPr/>
          </p:nvSpPr>
          <p:spPr bwMode="auto">
            <a:xfrm flipH="1">
              <a:off x="445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2" name="Line 140"/>
            <p:cNvSpPr>
              <a:spLocks noChangeShapeType="1"/>
            </p:cNvSpPr>
            <p:nvPr/>
          </p:nvSpPr>
          <p:spPr bwMode="auto">
            <a:xfrm flipH="1">
              <a:off x="437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3" name="Line 141"/>
            <p:cNvSpPr>
              <a:spLocks noChangeShapeType="1"/>
            </p:cNvSpPr>
            <p:nvPr/>
          </p:nvSpPr>
          <p:spPr bwMode="auto">
            <a:xfrm flipH="1">
              <a:off x="428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4" name="Line 142"/>
            <p:cNvSpPr>
              <a:spLocks noChangeShapeType="1"/>
            </p:cNvSpPr>
            <p:nvPr/>
          </p:nvSpPr>
          <p:spPr bwMode="auto">
            <a:xfrm flipH="1">
              <a:off x="420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5" name="Line 143"/>
            <p:cNvSpPr>
              <a:spLocks noChangeShapeType="1"/>
            </p:cNvSpPr>
            <p:nvPr/>
          </p:nvSpPr>
          <p:spPr bwMode="auto">
            <a:xfrm flipH="1">
              <a:off x="411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6" name="Line 144"/>
            <p:cNvSpPr>
              <a:spLocks noChangeShapeType="1"/>
            </p:cNvSpPr>
            <p:nvPr/>
          </p:nvSpPr>
          <p:spPr bwMode="auto">
            <a:xfrm flipH="1">
              <a:off x="403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7" name="Line 145"/>
            <p:cNvSpPr>
              <a:spLocks noChangeShapeType="1"/>
            </p:cNvSpPr>
            <p:nvPr/>
          </p:nvSpPr>
          <p:spPr bwMode="auto">
            <a:xfrm flipH="1">
              <a:off x="394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8" name="Line 146"/>
            <p:cNvSpPr>
              <a:spLocks noChangeShapeType="1"/>
            </p:cNvSpPr>
            <p:nvPr/>
          </p:nvSpPr>
          <p:spPr bwMode="auto">
            <a:xfrm flipH="1">
              <a:off x="3860"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299" name="Line 147"/>
            <p:cNvSpPr>
              <a:spLocks noChangeShapeType="1"/>
            </p:cNvSpPr>
            <p:nvPr/>
          </p:nvSpPr>
          <p:spPr bwMode="auto">
            <a:xfrm flipH="1">
              <a:off x="377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0" name="Line 148"/>
            <p:cNvSpPr>
              <a:spLocks noChangeShapeType="1"/>
            </p:cNvSpPr>
            <p:nvPr/>
          </p:nvSpPr>
          <p:spPr bwMode="auto">
            <a:xfrm flipH="1">
              <a:off x="368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1" name="Line 149"/>
            <p:cNvSpPr>
              <a:spLocks noChangeShapeType="1"/>
            </p:cNvSpPr>
            <p:nvPr/>
          </p:nvSpPr>
          <p:spPr bwMode="auto">
            <a:xfrm flipH="1">
              <a:off x="360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2" name="Line 150"/>
            <p:cNvSpPr>
              <a:spLocks noChangeShapeType="1"/>
            </p:cNvSpPr>
            <p:nvPr/>
          </p:nvSpPr>
          <p:spPr bwMode="auto">
            <a:xfrm flipH="1">
              <a:off x="351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3" name="Line 151"/>
            <p:cNvSpPr>
              <a:spLocks noChangeShapeType="1"/>
            </p:cNvSpPr>
            <p:nvPr/>
          </p:nvSpPr>
          <p:spPr bwMode="auto">
            <a:xfrm flipH="1">
              <a:off x="343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4" name="Line 152"/>
            <p:cNvSpPr>
              <a:spLocks noChangeShapeType="1"/>
            </p:cNvSpPr>
            <p:nvPr/>
          </p:nvSpPr>
          <p:spPr bwMode="auto">
            <a:xfrm flipH="1">
              <a:off x="334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5" name="Line 153"/>
            <p:cNvSpPr>
              <a:spLocks noChangeShapeType="1"/>
            </p:cNvSpPr>
            <p:nvPr/>
          </p:nvSpPr>
          <p:spPr bwMode="auto">
            <a:xfrm flipH="1">
              <a:off x="326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6" name="Line 154"/>
            <p:cNvSpPr>
              <a:spLocks noChangeShapeType="1"/>
            </p:cNvSpPr>
            <p:nvPr/>
          </p:nvSpPr>
          <p:spPr bwMode="auto">
            <a:xfrm flipH="1">
              <a:off x="3176"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7" name="Line 155"/>
            <p:cNvSpPr>
              <a:spLocks noChangeShapeType="1"/>
            </p:cNvSpPr>
            <p:nvPr/>
          </p:nvSpPr>
          <p:spPr bwMode="auto">
            <a:xfrm flipH="1">
              <a:off x="309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8" name="Line 156"/>
            <p:cNvSpPr>
              <a:spLocks noChangeShapeType="1"/>
            </p:cNvSpPr>
            <p:nvPr/>
          </p:nvSpPr>
          <p:spPr bwMode="auto">
            <a:xfrm flipH="1">
              <a:off x="300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09" name="Line 157"/>
            <p:cNvSpPr>
              <a:spLocks noChangeShapeType="1"/>
            </p:cNvSpPr>
            <p:nvPr/>
          </p:nvSpPr>
          <p:spPr bwMode="auto">
            <a:xfrm flipH="1">
              <a:off x="292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0" name="Line 158"/>
            <p:cNvSpPr>
              <a:spLocks noChangeShapeType="1"/>
            </p:cNvSpPr>
            <p:nvPr/>
          </p:nvSpPr>
          <p:spPr bwMode="auto">
            <a:xfrm flipH="1">
              <a:off x="283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1" name="Line 159"/>
            <p:cNvSpPr>
              <a:spLocks noChangeShapeType="1"/>
            </p:cNvSpPr>
            <p:nvPr/>
          </p:nvSpPr>
          <p:spPr bwMode="auto">
            <a:xfrm flipH="1">
              <a:off x="274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2" name="Line 160"/>
            <p:cNvSpPr>
              <a:spLocks noChangeShapeType="1"/>
            </p:cNvSpPr>
            <p:nvPr/>
          </p:nvSpPr>
          <p:spPr bwMode="auto">
            <a:xfrm flipH="1">
              <a:off x="266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3" name="Line 161"/>
            <p:cNvSpPr>
              <a:spLocks noChangeShapeType="1"/>
            </p:cNvSpPr>
            <p:nvPr/>
          </p:nvSpPr>
          <p:spPr bwMode="auto">
            <a:xfrm flipH="1">
              <a:off x="257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4" name="Line 162"/>
            <p:cNvSpPr>
              <a:spLocks noChangeShapeType="1"/>
            </p:cNvSpPr>
            <p:nvPr/>
          </p:nvSpPr>
          <p:spPr bwMode="auto">
            <a:xfrm flipH="1">
              <a:off x="2492"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5" name="Line 163"/>
            <p:cNvSpPr>
              <a:spLocks noChangeShapeType="1"/>
            </p:cNvSpPr>
            <p:nvPr/>
          </p:nvSpPr>
          <p:spPr bwMode="auto">
            <a:xfrm flipH="1">
              <a:off x="240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6" name="Line 164"/>
            <p:cNvSpPr>
              <a:spLocks noChangeShapeType="1"/>
            </p:cNvSpPr>
            <p:nvPr/>
          </p:nvSpPr>
          <p:spPr bwMode="auto">
            <a:xfrm flipH="1">
              <a:off x="232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7" name="Line 165"/>
            <p:cNvSpPr>
              <a:spLocks noChangeShapeType="1"/>
            </p:cNvSpPr>
            <p:nvPr/>
          </p:nvSpPr>
          <p:spPr bwMode="auto">
            <a:xfrm flipH="1">
              <a:off x="223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8" name="Line 166"/>
            <p:cNvSpPr>
              <a:spLocks noChangeShapeType="1"/>
            </p:cNvSpPr>
            <p:nvPr/>
          </p:nvSpPr>
          <p:spPr bwMode="auto">
            <a:xfrm flipH="1">
              <a:off x="215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19" name="Line 167"/>
            <p:cNvSpPr>
              <a:spLocks noChangeShapeType="1"/>
            </p:cNvSpPr>
            <p:nvPr/>
          </p:nvSpPr>
          <p:spPr bwMode="auto">
            <a:xfrm flipH="1">
              <a:off x="206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0" name="Line 168"/>
            <p:cNvSpPr>
              <a:spLocks noChangeShapeType="1"/>
            </p:cNvSpPr>
            <p:nvPr/>
          </p:nvSpPr>
          <p:spPr bwMode="auto">
            <a:xfrm flipH="1">
              <a:off x="197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1" name="Line 169"/>
            <p:cNvSpPr>
              <a:spLocks noChangeShapeType="1"/>
            </p:cNvSpPr>
            <p:nvPr/>
          </p:nvSpPr>
          <p:spPr bwMode="auto">
            <a:xfrm flipH="1">
              <a:off x="1894"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2" name="Line 170"/>
            <p:cNvSpPr>
              <a:spLocks noChangeShapeType="1"/>
            </p:cNvSpPr>
            <p:nvPr/>
          </p:nvSpPr>
          <p:spPr bwMode="auto">
            <a:xfrm flipH="1">
              <a:off x="1808"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3" name="Line 171"/>
            <p:cNvSpPr>
              <a:spLocks noChangeShapeType="1"/>
            </p:cNvSpPr>
            <p:nvPr/>
          </p:nvSpPr>
          <p:spPr bwMode="auto">
            <a:xfrm flipH="1">
              <a:off x="172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4" name="Line 172"/>
            <p:cNvSpPr>
              <a:spLocks noChangeShapeType="1"/>
            </p:cNvSpPr>
            <p:nvPr/>
          </p:nvSpPr>
          <p:spPr bwMode="auto">
            <a:xfrm flipH="1">
              <a:off x="163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5" name="Line 173"/>
            <p:cNvSpPr>
              <a:spLocks noChangeShapeType="1"/>
            </p:cNvSpPr>
            <p:nvPr/>
          </p:nvSpPr>
          <p:spPr bwMode="auto">
            <a:xfrm flipH="1">
              <a:off x="155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6" name="Line 174"/>
            <p:cNvSpPr>
              <a:spLocks noChangeShapeType="1"/>
            </p:cNvSpPr>
            <p:nvPr/>
          </p:nvSpPr>
          <p:spPr bwMode="auto">
            <a:xfrm flipH="1">
              <a:off x="146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7" name="Line 175"/>
            <p:cNvSpPr>
              <a:spLocks noChangeShapeType="1"/>
            </p:cNvSpPr>
            <p:nvPr/>
          </p:nvSpPr>
          <p:spPr bwMode="auto">
            <a:xfrm flipH="1">
              <a:off x="138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8" name="Line 176"/>
            <p:cNvSpPr>
              <a:spLocks noChangeShapeType="1"/>
            </p:cNvSpPr>
            <p:nvPr/>
          </p:nvSpPr>
          <p:spPr bwMode="auto">
            <a:xfrm flipH="1">
              <a:off x="1295"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29" name="Line 177"/>
            <p:cNvSpPr>
              <a:spLocks noChangeShapeType="1"/>
            </p:cNvSpPr>
            <p:nvPr/>
          </p:nvSpPr>
          <p:spPr bwMode="auto">
            <a:xfrm flipH="1">
              <a:off x="1210"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0" name="Line 178"/>
            <p:cNvSpPr>
              <a:spLocks noChangeShapeType="1"/>
            </p:cNvSpPr>
            <p:nvPr/>
          </p:nvSpPr>
          <p:spPr bwMode="auto">
            <a:xfrm flipH="1">
              <a:off x="1124" y="1688"/>
              <a:ext cx="0" cy="1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1" name="Line 179"/>
            <p:cNvSpPr>
              <a:spLocks noChangeShapeType="1"/>
            </p:cNvSpPr>
            <p:nvPr/>
          </p:nvSpPr>
          <p:spPr bwMode="auto">
            <a:xfrm flipH="1">
              <a:off x="1039"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2" name="Line 180"/>
            <p:cNvSpPr>
              <a:spLocks noChangeShapeType="1"/>
            </p:cNvSpPr>
            <p:nvPr/>
          </p:nvSpPr>
          <p:spPr bwMode="auto">
            <a:xfrm flipH="1">
              <a:off x="953"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3" name="Line 181"/>
            <p:cNvSpPr>
              <a:spLocks noChangeShapeType="1"/>
            </p:cNvSpPr>
            <p:nvPr/>
          </p:nvSpPr>
          <p:spPr bwMode="auto">
            <a:xfrm flipH="1">
              <a:off x="868"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4" name="Line 182"/>
            <p:cNvSpPr>
              <a:spLocks noChangeShapeType="1"/>
            </p:cNvSpPr>
            <p:nvPr/>
          </p:nvSpPr>
          <p:spPr bwMode="auto">
            <a:xfrm flipH="1">
              <a:off x="782"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5" name="Line 183"/>
            <p:cNvSpPr>
              <a:spLocks noChangeShapeType="1"/>
            </p:cNvSpPr>
            <p:nvPr/>
          </p:nvSpPr>
          <p:spPr bwMode="auto">
            <a:xfrm flipH="1">
              <a:off x="697"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6" name="Line 184"/>
            <p:cNvSpPr>
              <a:spLocks noChangeShapeType="1"/>
            </p:cNvSpPr>
            <p:nvPr/>
          </p:nvSpPr>
          <p:spPr bwMode="auto">
            <a:xfrm flipH="1">
              <a:off x="611"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37" name="Line 185"/>
            <p:cNvSpPr>
              <a:spLocks noChangeShapeType="1"/>
            </p:cNvSpPr>
            <p:nvPr/>
          </p:nvSpPr>
          <p:spPr bwMode="auto">
            <a:xfrm flipH="1">
              <a:off x="526" y="1688"/>
              <a:ext cx="0" cy="1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grpSp>
      <p:sp>
        <p:nvSpPr>
          <p:cNvPr id="49338" name="Text Box 186"/>
          <p:cNvSpPr txBox="1">
            <a:spLocks noChangeArrowheads="1"/>
          </p:cNvSpPr>
          <p:nvPr/>
        </p:nvSpPr>
        <p:spPr bwMode="auto">
          <a:xfrm flipH="1">
            <a:off x="3117850" y="33655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9339" name="Text Box 187"/>
          <p:cNvSpPr txBox="1">
            <a:spLocks noChangeArrowheads="1"/>
          </p:cNvSpPr>
          <p:nvPr/>
        </p:nvSpPr>
        <p:spPr bwMode="auto">
          <a:xfrm flipH="1">
            <a:off x="41767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9340" name="Text Box 188"/>
          <p:cNvSpPr txBox="1">
            <a:spLocks noChangeArrowheads="1"/>
          </p:cNvSpPr>
          <p:nvPr/>
        </p:nvSpPr>
        <p:spPr bwMode="auto">
          <a:xfrm flipH="1">
            <a:off x="52435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9341" name="Text Box 189"/>
          <p:cNvSpPr txBox="1">
            <a:spLocks noChangeArrowheads="1"/>
          </p:cNvSpPr>
          <p:nvPr/>
        </p:nvSpPr>
        <p:spPr bwMode="auto">
          <a:xfrm flipH="1">
            <a:off x="63484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9342" name="Text Box 190"/>
          <p:cNvSpPr txBox="1">
            <a:spLocks noChangeArrowheads="1"/>
          </p:cNvSpPr>
          <p:nvPr/>
        </p:nvSpPr>
        <p:spPr bwMode="auto">
          <a:xfrm flipH="1">
            <a:off x="74406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9343" name="Text Box 191"/>
          <p:cNvSpPr txBox="1">
            <a:spLocks noChangeArrowheads="1"/>
          </p:cNvSpPr>
          <p:nvPr/>
        </p:nvSpPr>
        <p:spPr bwMode="auto">
          <a:xfrm flipH="1">
            <a:off x="8532814" y="33655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9344" name="Text Box 192"/>
          <p:cNvSpPr txBox="1">
            <a:spLocks noChangeArrowheads="1"/>
          </p:cNvSpPr>
          <p:nvPr/>
        </p:nvSpPr>
        <p:spPr bwMode="auto">
          <a:xfrm flipH="1">
            <a:off x="9599614" y="33782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latin typeface="Arial Unicode MS" pitchFamily="34" charset="-128"/>
              </a:rPr>
              <a:t>56</a:t>
            </a:r>
          </a:p>
        </p:txBody>
      </p:sp>
      <p:sp>
        <p:nvSpPr>
          <p:cNvPr id="49345" name="AutoShape 193"/>
          <p:cNvSpPr>
            <a:spLocks noChangeArrowheads="1"/>
          </p:cNvSpPr>
          <p:nvPr/>
        </p:nvSpPr>
        <p:spPr bwMode="auto">
          <a:xfrm rot="1152145">
            <a:off x="5194300" y="1409700"/>
            <a:ext cx="571500" cy="495300"/>
          </a:xfrm>
          <a:prstGeom prst="downArrow">
            <a:avLst>
              <a:gd name="adj1" fmla="val 50000"/>
              <a:gd name="adj2" fmla="val 25000"/>
            </a:avLst>
          </a:prstGeom>
          <a:solidFill>
            <a:srgbClr val="FFFF27"/>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46" name="AutoShape 194"/>
          <p:cNvSpPr>
            <a:spLocks noChangeArrowheads="1"/>
          </p:cNvSpPr>
          <p:nvPr/>
        </p:nvSpPr>
        <p:spPr bwMode="auto">
          <a:xfrm rot="20447855" flipH="1">
            <a:off x="6337300" y="1422400"/>
            <a:ext cx="571500" cy="495300"/>
          </a:xfrm>
          <a:prstGeom prst="downArrow">
            <a:avLst>
              <a:gd name="adj1" fmla="val 50000"/>
              <a:gd name="adj2" fmla="val 25000"/>
            </a:avLst>
          </a:prstGeom>
          <a:solidFill>
            <a:srgbClr val="FFFF27"/>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47" name="Line 195"/>
          <p:cNvSpPr>
            <a:spLocks noChangeShapeType="1"/>
          </p:cNvSpPr>
          <p:nvPr/>
        </p:nvSpPr>
        <p:spPr bwMode="auto">
          <a:xfrm>
            <a:off x="6032500" y="800100"/>
            <a:ext cx="0" cy="698500"/>
          </a:xfrm>
          <a:prstGeom prst="line">
            <a:avLst/>
          </a:prstGeom>
          <a:noFill/>
          <a:ln w="19050">
            <a:solidFill>
              <a:srgbClr val="FFFF27"/>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48" name="AutoShape 196"/>
          <p:cNvSpPr>
            <a:spLocks noChangeArrowheads="1"/>
          </p:cNvSpPr>
          <p:nvPr/>
        </p:nvSpPr>
        <p:spPr bwMode="auto">
          <a:xfrm rot="1152145">
            <a:off x="6273800" y="2819400"/>
            <a:ext cx="571500" cy="495300"/>
          </a:xfrm>
          <a:prstGeom prst="downArrow">
            <a:avLst>
              <a:gd name="adj1" fmla="val 50000"/>
              <a:gd name="adj2" fmla="val 25000"/>
            </a:avLst>
          </a:prstGeom>
          <a:solidFill>
            <a:srgbClr val="FFFF27"/>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49" name="AutoShape 197"/>
          <p:cNvSpPr>
            <a:spLocks noChangeArrowheads="1"/>
          </p:cNvSpPr>
          <p:nvPr/>
        </p:nvSpPr>
        <p:spPr bwMode="auto">
          <a:xfrm rot="20447855" flipH="1">
            <a:off x="5168900" y="2819400"/>
            <a:ext cx="571500" cy="495300"/>
          </a:xfrm>
          <a:prstGeom prst="downArrow">
            <a:avLst>
              <a:gd name="adj1" fmla="val 50000"/>
              <a:gd name="adj2" fmla="val 25000"/>
            </a:avLst>
          </a:prstGeom>
          <a:solidFill>
            <a:srgbClr val="FFFF27"/>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50" name="Text Box 198"/>
          <p:cNvSpPr txBox="1">
            <a:spLocks noChangeArrowheads="1"/>
          </p:cNvSpPr>
          <p:nvPr/>
        </p:nvSpPr>
        <p:spPr bwMode="auto">
          <a:xfrm>
            <a:off x="6865666" y="2883694"/>
            <a:ext cx="382009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accent2"/>
                </a:solidFill>
              </a:rPr>
              <a:t>N</a:t>
            </a:r>
            <a:r>
              <a:rPr lang="en-US" baseline="-25000" dirty="0">
                <a:solidFill>
                  <a:schemeClr val="accent2"/>
                </a:solidFill>
              </a:rPr>
              <a:t>i</a:t>
            </a:r>
            <a:r>
              <a:rPr lang="en-US" dirty="0">
                <a:solidFill>
                  <a:schemeClr val="accent2"/>
                </a:solidFill>
              </a:rPr>
              <a:t> = {1,1,2,2,2,2,2,2,1,2,2,2,2,2,2,1}</a:t>
            </a:r>
          </a:p>
        </p:txBody>
      </p:sp>
      <p:sp>
        <p:nvSpPr>
          <p:cNvPr id="49351" name="Rectangle 199"/>
          <p:cNvSpPr>
            <a:spLocks noChangeArrowheads="1"/>
          </p:cNvSpPr>
          <p:nvPr/>
        </p:nvSpPr>
        <p:spPr bwMode="auto">
          <a:xfrm flipH="1">
            <a:off x="2624138" y="5676900"/>
            <a:ext cx="6527800" cy="304800"/>
          </a:xfrm>
          <a:prstGeom prst="rect">
            <a:avLst/>
          </a:prstGeom>
          <a:solidFill>
            <a:schemeClr val="accent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9352" name="Line 200"/>
          <p:cNvSpPr>
            <a:spLocks noChangeShapeType="1"/>
          </p:cNvSpPr>
          <p:nvPr/>
        </p:nvSpPr>
        <p:spPr bwMode="auto">
          <a:xfrm flipH="1">
            <a:off x="90043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3" name="Line 201"/>
          <p:cNvSpPr>
            <a:spLocks noChangeShapeType="1"/>
          </p:cNvSpPr>
          <p:nvPr/>
        </p:nvSpPr>
        <p:spPr bwMode="auto">
          <a:xfrm flipH="1">
            <a:off x="88677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4" name="Line 202"/>
          <p:cNvSpPr>
            <a:spLocks noChangeShapeType="1"/>
          </p:cNvSpPr>
          <p:nvPr/>
        </p:nvSpPr>
        <p:spPr bwMode="auto">
          <a:xfrm flipH="1">
            <a:off x="873283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5" name="Line 203"/>
          <p:cNvSpPr>
            <a:spLocks noChangeShapeType="1"/>
          </p:cNvSpPr>
          <p:nvPr/>
        </p:nvSpPr>
        <p:spPr bwMode="auto">
          <a:xfrm flipH="1">
            <a:off x="85963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6" name="Line 204"/>
          <p:cNvSpPr>
            <a:spLocks noChangeShapeType="1"/>
          </p:cNvSpPr>
          <p:nvPr/>
        </p:nvSpPr>
        <p:spPr bwMode="auto">
          <a:xfrm flipH="1">
            <a:off x="84613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7" name="Line 205"/>
          <p:cNvSpPr>
            <a:spLocks noChangeShapeType="1"/>
          </p:cNvSpPr>
          <p:nvPr/>
        </p:nvSpPr>
        <p:spPr bwMode="auto">
          <a:xfrm flipH="1">
            <a:off x="83248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8" name="Line 206"/>
          <p:cNvSpPr>
            <a:spLocks noChangeShapeType="1"/>
          </p:cNvSpPr>
          <p:nvPr/>
        </p:nvSpPr>
        <p:spPr bwMode="auto">
          <a:xfrm flipH="1">
            <a:off x="81899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59" name="Line 207"/>
          <p:cNvSpPr>
            <a:spLocks noChangeShapeType="1"/>
          </p:cNvSpPr>
          <p:nvPr/>
        </p:nvSpPr>
        <p:spPr bwMode="auto">
          <a:xfrm flipH="1">
            <a:off x="805338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0" name="Line 208"/>
          <p:cNvSpPr>
            <a:spLocks noChangeShapeType="1"/>
          </p:cNvSpPr>
          <p:nvPr/>
        </p:nvSpPr>
        <p:spPr bwMode="auto">
          <a:xfrm flipH="1">
            <a:off x="79184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1" name="Line 209"/>
          <p:cNvSpPr>
            <a:spLocks noChangeShapeType="1"/>
          </p:cNvSpPr>
          <p:nvPr/>
        </p:nvSpPr>
        <p:spPr bwMode="auto">
          <a:xfrm flipH="1">
            <a:off x="77819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2" name="Line 210"/>
          <p:cNvSpPr>
            <a:spLocks noChangeShapeType="1"/>
          </p:cNvSpPr>
          <p:nvPr/>
        </p:nvSpPr>
        <p:spPr bwMode="auto">
          <a:xfrm flipH="1">
            <a:off x="764698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3" name="Line 211"/>
          <p:cNvSpPr>
            <a:spLocks noChangeShapeType="1"/>
          </p:cNvSpPr>
          <p:nvPr/>
        </p:nvSpPr>
        <p:spPr bwMode="auto">
          <a:xfrm flipH="1">
            <a:off x="75104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4" name="Line 212"/>
          <p:cNvSpPr>
            <a:spLocks noChangeShapeType="1"/>
          </p:cNvSpPr>
          <p:nvPr/>
        </p:nvSpPr>
        <p:spPr bwMode="auto">
          <a:xfrm flipH="1">
            <a:off x="73755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5" name="Line 213"/>
          <p:cNvSpPr>
            <a:spLocks noChangeShapeType="1"/>
          </p:cNvSpPr>
          <p:nvPr/>
        </p:nvSpPr>
        <p:spPr bwMode="auto">
          <a:xfrm flipH="1">
            <a:off x="72390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6" name="Line 214"/>
          <p:cNvSpPr>
            <a:spLocks noChangeShapeType="1"/>
          </p:cNvSpPr>
          <p:nvPr/>
        </p:nvSpPr>
        <p:spPr bwMode="auto">
          <a:xfrm flipH="1">
            <a:off x="71040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7" name="Line 215"/>
          <p:cNvSpPr>
            <a:spLocks noChangeShapeType="1"/>
          </p:cNvSpPr>
          <p:nvPr/>
        </p:nvSpPr>
        <p:spPr bwMode="auto">
          <a:xfrm flipH="1">
            <a:off x="696753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8" name="Line 216"/>
          <p:cNvSpPr>
            <a:spLocks noChangeShapeType="1"/>
          </p:cNvSpPr>
          <p:nvPr/>
        </p:nvSpPr>
        <p:spPr bwMode="auto">
          <a:xfrm flipH="1">
            <a:off x="68326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69" name="Line 217"/>
          <p:cNvSpPr>
            <a:spLocks noChangeShapeType="1"/>
          </p:cNvSpPr>
          <p:nvPr/>
        </p:nvSpPr>
        <p:spPr bwMode="auto">
          <a:xfrm flipH="1">
            <a:off x="66960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0" name="Line 218"/>
          <p:cNvSpPr>
            <a:spLocks noChangeShapeType="1"/>
          </p:cNvSpPr>
          <p:nvPr/>
        </p:nvSpPr>
        <p:spPr bwMode="auto">
          <a:xfrm flipH="1">
            <a:off x="656113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1" name="Line 219"/>
          <p:cNvSpPr>
            <a:spLocks noChangeShapeType="1"/>
          </p:cNvSpPr>
          <p:nvPr/>
        </p:nvSpPr>
        <p:spPr bwMode="auto">
          <a:xfrm flipH="1">
            <a:off x="64246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2" name="Line 220"/>
          <p:cNvSpPr>
            <a:spLocks noChangeShapeType="1"/>
          </p:cNvSpPr>
          <p:nvPr/>
        </p:nvSpPr>
        <p:spPr bwMode="auto">
          <a:xfrm flipH="1">
            <a:off x="62896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3" name="Line 221"/>
          <p:cNvSpPr>
            <a:spLocks noChangeShapeType="1"/>
          </p:cNvSpPr>
          <p:nvPr/>
        </p:nvSpPr>
        <p:spPr bwMode="auto">
          <a:xfrm flipH="1">
            <a:off x="61531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4" name="Line 222"/>
          <p:cNvSpPr>
            <a:spLocks noChangeShapeType="1"/>
          </p:cNvSpPr>
          <p:nvPr/>
        </p:nvSpPr>
        <p:spPr bwMode="auto">
          <a:xfrm flipH="1">
            <a:off x="60182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5" name="Line 223"/>
          <p:cNvSpPr>
            <a:spLocks noChangeShapeType="1"/>
          </p:cNvSpPr>
          <p:nvPr/>
        </p:nvSpPr>
        <p:spPr bwMode="auto">
          <a:xfrm flipH="1">
            <a:off x="588168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6" name="Line 224"/>
          <p:cNvSpPr>
            <a:spLocks noChangeShapeType="1"/>
          </p:cNvSpPr>
          <p:nvPr/>
        </p:nvSpPr>
        <p:spPr bwMode="auto">
          <a:xfrm flipH="1">
            <a:off x="57467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7" name="Line 225"/>
          <p:cNvSpPr>
            <a:spLocks noChangeShapeType="1"/>
          </p:cNvSpPr>
          <p:nvPr/>
        </p:nvSpPr>
        <p:spPr bwMode="auto">
          <a:xfrm flipH="1">
            <a:off x="56102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8" name="Line 226"/>
          <p:cNvSpPr>
            <a:spLocks noChangeShapeType="1"/>
          </p:cNvSpPr>
          <p:nvPr/>
        </p:nvSpPr>
        <p:spPr bwMode="auto">
          <a:xfrm flipH="1">
            <a:off x="547528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79" name="Line 227"/>
          <p:cNvSpPr>
            <a:spLocks noChangeShapeType="1"/>
          </p:cNvSpPr>
          <p:nvPr/>
        </p:nvSpPr>
        <p:spPr bwMode="auto">
          <a:xfrm flipH="1">
            <a:off x="53387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0" name="Line 228"/>
          <p:cNvSpPr>
            <a:spLocks noChangeShapeType="1"/>
          </p:cNvSpPr>
          <p:nvPr/>
        </p:nvSpPr>
        <p:spPr bwMode="auto">
          <a:xfrm flipH="1">
            <a:off x="52038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1" name="Line 229"/>
          <p:cNvSpPr>
            <a:spLocks noChangeShapeType="1"/>
          </p:cNvSpPr>
          <p:nvPr/>
        </p:nvSpPr>
        <p:spPr bwMode="auto">
          <a:xfrm flipH="1">
            <a:off x="50673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2" name="Line 230"/>
          <p:cNvSpPr>
            <a:spLocks noChangeShapeType="1"/>
          </p:cNvSpPr>
          <p:nvPr/>
        </p:nvSpPr>
        <p:spPr bwMode="auto">
          <a:xfrm flipH="1">
            <a:off x="49323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3" name="Line 231"/>
          <p:cNvSpPr>
            <a:spLocks noChangeShapeType="1"/>
          </p:cNvSpPr>
          <p:nvPr/>
        </p:nvSpPr>
        <p:spPr bwMode="auto">
          <a:xfrm flipH="1">
            <a:off x="479583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4" name="Line 232"/>
          <p:cNvSpPr>
            <a:spLocks noChangeShapeType="1"/>
          </p:cNvSpPr>
          <p:nvPr/>
        </p:nvSpPr>
        <p:spPr bwMode="auto">
          <a:xfrm flipH="1">
            <a:off x="46609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5" name="Line 233"/>
          <p:cNvSpPr>
            <a:spLocks noChangeShapeType="1"/>
          </p:cNvSpPr>
          <p:nvPr/>
        </p:nvSpPr>
        <p:spPr bwMode="auto">
          <a:xfrm flipH="1">
            <a:off x="45243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6" name="Line 234"/>
          <p:cNvSpPr>
            <a:spLocks noChangeShapeType="1"/>
          </p:cNvSpPr>
          <p:nvPr/>
        </p:nvSpPr>
        <p:spPr bwMode="auto">
          <a:xfrm flipH="1">
            <a:off x="438943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7" name="Line 235"/>
          <p:cNvSpPr>
            <a:spLocks noChangeShapeType="1"/>
          </p:cNvSpPr>
          <p:nvPr/>
        </p:nvSpPr>
        <p:spPr bwMode="auto">
          <a:xfrm flipH="1">
            <a:off x="42529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8" name="Line 236"/>
          <p:cNvSpPr>
            <a:spLocks noChangeShapeType="1"/>
          </p:cNvSpPr>
          <p:nvPr/>
        </p:nvSpPr>
        <p:spPr bwMode="auto">
          <a:xfrm flipH="1">
            <a:off x="411797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89" name="Line 237"/>
          <p:cNvSpPr>
            <a:spLocks noChangeShapeType="1"/>
          </p:cNvSpPr>
          <p:nvPr/>
        </p:nvSpPr>
        <p:spPr bwMode="auto">
          <a:xfrm flipH="1">
            <a:off x="39814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0" name="Line 238"/>
          <p:cNvSpPr>
            <a:spLocks noChangeShapeType="1"/>
          </p:cNvSpPr>
          <p:nvPr/>
        </p:nvSpPr>
        <p:spPr bwMode="auto">
          <a:xfrm flipH="1">
            <a:off x="384651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1" name="Line 239"/>
          <p:cNvSpPr>
            <a:spLocks noChangeShapeType="1"/>
          </p:cNvSpPr>
          <p:nvPr/>
        </p:nvSpPr>
        <p:spPr bwMode="auto">
          <a:xfrm flipH="1">
            <a:off x="3709988" y="5676900"/>
            <a:ext cx="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2" name="Line 240"/>
          <p:cNvSpPr>
            <a:spLocks noChangeShapeType="1"/>
          </p:cNvSpPr>
          <p:nvPr/>
        </p:nvSpPr>
        <p:spPr bwMode="auto">
          <a:xfrm flipH="1">
            <a:off x="357505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3" name="Line 241"/>
          <p:cNvSpPr>
            <a:spLocks noChangeShapeType="1"/>
          </p:cNvSpPr>
          <p:nvPr/>
        </p:nvSpPr>
        <p:spPr bwMode="auto">
          <a:xfrm flipH="1">
            <a:off x="34385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4" name="Line 242"/>
          <p:cNvSpPr>
            <a:spLocks noChangeShapeType="1"/>
          </p:cNvSpPr>
          <p:nvPr/>
        </p:nvSpPr>
        <p:spPr bwMode="auto">
          <a:xfrm flipH="1">
            <a:off x="3303588"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5" name="Line 243"/>
          <p:cNvSpPr>
            <a:spLocks noChangeShapeType="1"/>
          </p:cNvSpPr>
          <p:nvPr/>
        </p:nvSpPr>
        <p:spPr bwMode="auto">
          <a:xfrm flipH="1">
            <a:off x="31670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6" name="Line 244"/>
          <p:cNvSpPr>
            <a:spLocks noChangeShapeType="1"/>
          </p:cNvSpPr>
          <p:nvPr/>
        </p:nvSpPr>
        <p:spPr bwMode="auto">
          <a:xfrm flipH="1">
            <a:off x="3032125"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7" name="Line 245"/>
          <p:cNvSpPr>
            <a:spLocks noChangeShapeType="1"/>
          </p:cNvSpPr>
          <p:nvPr/>
        </p:nvSpPr>
        <p:spPr bwMode="auto">
          <a:xfrm flipH="1">
            <a:off x="2895600"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8" name="Line 246"/>
          <p:cNvSpPr>
            <a:spLocks noChangeShapeType="1"/>
          </p:cNvSpPr>
          <p:nvPr/>
        </p:nvSpPr>
        <p:spPr bwMode="auto">
          <a:xfrm flipH="1">
            <a:off x="2760663" y="56769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399" name="Text Box 247"/>
          <p:cNvSpPr txBox="1">
            <a:spLocks noChangeArrowheads="1"/>
          </p:cNvSpPr>
          <p:nvPr/>
        </p:nvSpPr>
        <p:spPr bwMode="auto">
          <a:xfrm flipH="1">
            <a:off x="3486150" y="59944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8</a:t>
            </a:r>
          </a:p>
        </p:txBody>
      </p:sp>
      <p:sp>
        <p:nvSpPr>
          <p:cNvPr id="49400" name="Text Box 248"/>
          <p:cNvSpPr txBox="1">
            <a:spLocks noChangeArrowheads="1"/>
          </p:cNvSpPr>
          <p:nvPr/>
        </p:nvSpPr>
        <p:spPr bwMode="auto">
          <a:xfrm flipH="1">
            <a:off x="45450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16</a:t>
            </a:r>
          </a:p>
        </p:txBody>
      </p:sp>
      <p:sp>
        <p:nvSpPr>
          <p:cNvPr id="49401" name="Text Box 249"/>
          <p:cNvSpPr txBox="1">
            <a:spLocks noChangeArrowheads="1"/>
          </p:cNvSpPr>
          <p:nvPr/>
        </p:nvSpPr>
        <p:spPr bwMode="auto">
          <a:xfrm flipH="1">
            <a:off x="56118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24</a:t>
            </a:r>
          </a:p>
        </p:txBody>
      </p:sp>
      <p:sp>
        <p:nvSpPr>
          <p:cNvPr id="49402" name="Text Box 250"/>
          <p:cNvSpPr txBox="1">
            <a:spLocks noChangeArrowheads="1"/>
          </p:cNvSpPr>
          <p:nvPr/>
        </p:nvSpPr>
        <p:spPr bwMode="auto">
          <a:xfrm flipH="1">
            <a:off x="67167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32</a:t>
            </a:r>
          </a:p>
        </p:txBody>
      </p:sp>
      <p:sp>
        <p:nvSpPr>
          <p:cNvPr id="49403" name="Text Box 251"/>
          <p:cNvSpPr txBox="1">
            <a:spLocks noChangeArrowheads="1"/>
          </p:cNvSpPr>
          <p:nvPr/>
        </p:nvSpPr>
        <p:spPr bwMode="auto">
          <a:xfrm flipH="1">
            <a:off x="78089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40</a:t>
            </a:r>
          </a:p>
        </p:txBody>
      </p:sp>
      <p:sp>
        <p:nvSpPr>
          <p:cNvPr id="49404" name="Text Box 252"/>
          <p:cNvSpPr txBox="1">
            <a:spLocks noChangeArrowheads="1"/>
          </p:cNvSpPr>
          <p:nvPr/>
        </p:nvSpPr>
        <p:spPr bwMode="auto">
          <a:xfrm flipH="1">
            <a:off x="8901114" y="59944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latin typeface="Arial Unicode MS" pitchFamily="34" charset="-128"/>
              </a:rPr>
              <a:t>48</a:t>
            </a:r>
          </a:p>
        </p:txBody>
      </p:sp>
      <p:sp>
        <p:nvSpPr>
          <p:cNvPr id="49405" name="Text Box 253"/>
          <p:cNvSpPr txBox="1">
            <a:spLocks noChangeArrowheads="1"/>
          </p:cNvSpPr>
          <p:nvPr/>
        </p:nvSpPr>
        <p:spPr bwMode="auto">
          <a:xfrm>
            <a:off x="1940198" y="2900364"/>
            <a:ext cx="326521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accent2"/>
                </a:solidFill>
              </a:rPr>
              <a:t>Shift accumulates every round</a:t>
            </a:r>
          </a:p>
        </p:txBody>
      </p:sp>
      <p:sp>
        <p:nvSpPr>
          <p:cNvPr id="49406" name="Rectangle 254"/>
          <p:cNvSpPr>
            <a:spLocks noChangeArrowheads="1"/>
          </p:cNvSpPr>
          <p:nvPr/>
        </p:nvSpPr>
        <p:spPr bwMode="auto">
          <a:xfrm>
            <a:off x="3309938" y="3629025"/>
            <a:ext cx="138112" cy="300038"/>
          </a:xfrm>
          <a:prstGeom prst="rect">
            <a:avLst/>
          </a:prstGeom>
          <a:solidFill>
            <a:schemeClr val="tx1"/>
          </a:solidFill>
          <a:ln>
            <a:noFill/>
          </a:ln>
          <a:effectLst/>
          <a:extLst/>
        </p:spPr>
        <p:txBody>
          <a:bodyPr wrap="none" anchor="ctr"/>
          <a:lstStyle/>
          <a:p>
            <a:endParaRPr lang="en-IE"/>
          </a:p>
        </p:txBody>
      </p:sp>
      <p:sp>
        <p:nvSpPr>
          <p:cNvPr id="49407" name="Rectangle 255"/>
          <p:cNvSpPr>
            <a:spLocks noChangeArrowheads="1"/>
          </p:cNvSpPr>
          <p:nvPr/>
        </p:nvSpPr>
        <p:spPr bwMode="auto">
          <a:xfrm>
            <a:off x="4533901" y="3638550"/>
            <a:ext cx="138113" cy="300038"/>
          </a:xfrm>
          <a:prstGeom prst="rect">
            <a:avLst/>
          </a:prstGeom>
          <a:solidFill>
            <a:schemeClr val="tx1"/>
          </a:solidFill>
          <a:ln>
            <a:noFill/>
          </a:ln>
          <a:effectLst/>
          <a:extLst/>
        </p:spPr>
        <p:txBody>
          <a:bodyPr wrap="none" anchor="ctr"/>
          <a:lstStyle/>
          <a:p>
            <a:endParaRPr lang="en-IE"/>
          </a:p>
        </p:txBody>
      </p:sp>
      <p:sp>
        <p:nvSpPr>
          <p:cNvPr id="49408" name="Rectangle 256"/>
          <p:cNvSpPr>
            <a:spLocks noChangeArrowheads="1"/>
          </p:cNvSpPr>
          <p:nvPr/>
        </p:nvSpPr>
        <p:spPr bwMode="auto">
          <a:xfrm>
            <a:off x="5076826" y="3638550"/>
            <a:ext cx="138113" cy="300038"/>
          </a:xfrm>
          <a:prstGeom prst="rect">
            <a:avLst/>
          </a:prstGeom>
          <a:solidFill>
            <a:schemeClr val="tx1"/>
          </a:solidFill>
          <a:ln>
            <a:noFill/>
          </a:ln>
          <a:effectLst/>
          <a:extLst/>
        </p:spPr>
        <p:txBody>
          <a:bodyPr wrap="none" anchor="ctr"/>
          <a:lstStyle/>
          <a:p>
            <a:endParaRPr lang="en-IE"/>
          </a:p>
        </p:txBody>
      </p:sp>
      <p:sp>
        <p:nvSpPr>
          <p:cNvPr id="49409" name="Rectangle 257"/>
          <p:cNvSpPr>
            <a:spLocks noChangeArrowheads="1"/>
          </p:cNvSpPr>
          <p:nvPr/>
        </p:nvSpPr>
        <p:spPr bwMode="auto">
          <a:xfrm>
            <a:off x="5486401" y="3638550"/>
            <a:ext cx="138113" cy="300038"/>
          </a:xfrm>
          <a:prstGeom prst="rect">
            <a:avLst/>
          </a:prstGeom>
          <a:solidFill>
            <a:schemeClr val="tx1"/>
          </a:solidFill>
          <a:ln>
            <a:noFill/>
          </a:ln>
          <a:effectLst/>
          <a:extLst/>
        </p:spPr>
        <p:txBody>
          <a:bodyPr wrap="none" anchor="ctr"/>
          <a:lstStyle/>
          <a:p>
            <a:endParaRPr lang="en-IE"/>
          </a:p>
        </p:txBody>
      </p:sp>
      <p:sp>
        <p:nvSpPr>
          <p:cNvPr id="49410" name="Rectangle 258"/>
          <p:cNvSpPr>
            <a:spLocks noChangeArrowheads="1"/>
          </p:cNvSpPr>
          <p:nvPr/>
        </p:nvSpPr>
        <p:spPr bwMode="auto">
          <a:xfrm>
            <a:off x="6705601" y="3633789"/>
            <a:ext cx="138113" cy="300037"/>
          </a:xfrm>
          <a:prstGeom prst="rect">
            <a:avLst/>
          </a:prstGeom>
          <a:solidFill>
            <a:schemeClr val="tx1"/>
          </a:solidFill>
          <a:ln>
            <a:noFill/>
          </a:ln>
          <a:effectLst/>
          <a:extLst/>
        </p:spPr>
        <p:txBody>
          <a:bodyPr wrap="none" anchor="ctr"/>
          <a:lstStyle/>
          <a:p>
            <a:endParaRPr lang="en-IE"/>
          </a:p>
        </p:txBody>
      </p:sp>
      <p:sp>
        <p:nvSpPr>
          <p:cNvPr id="49411" name="Rectangle 259"/>
          <p:cNvSpPr>
            <a:spLocks noChangeArrowheads="1"/>
          </p:cNvSpPr>
          <p:nvPr/>
        </p:nvSpPr>
        <p:spPr bwMode="auto">
          <a:xfrm>
            <a:off x="7248526" y="3638550"/>
            <a:ext cx="138113" cy="300038"/>
          </a:xfrm>
          <a:prstGeom prst="rect">
            <a:avLst/>
          </a:prstGeom>
          <a:solidFill>
            <a:schemeClr val="tx1"/>
          </a:solidFill>
          <a:ln>
            <a:noFill/>
          </a:ln>
          <a:effectLst/>
          <a:extLst/>
        </p:spPr>
        <p:txBody>
          <a:bodyPr wrap="none" anchor="ctr"/>
          <a:lstStyle/>
          <a:p>
            <a:endParaRPr lang="en-IE"/>
          </a:p>
        </p:txBody>
      </p:sp>
      <p:sp>
        <p:nvSpPr>
          <p:cNvPr id="49412" name="Rectangle 260"/>
          <p:cNvSpPr>
            <a:spLocks noChangeArrowheads="1"/>
          </p:cNvSpPr>
          <p:nvPr/>
        </p:nvSpPr>
        <p:spPr bwMode="auto">
          <a:xfrm>
            <a:off x="7929563" y="3638550"/>
            <a:ext cx="138112" cy="300038"/>
          </a:xfrm>
          <a:prstGeom prst="rect">
            <a:avLst/>
          </a:prstGeom>
          <a:solidFill>
            <a:schemeClr val="tx1"/>
          </a:solidFill>
          <a:ln>
            <a:noFill/>
          </a:ln>
          <a:effectLst/>
          <a:extLst/>
        </p:spPr>
        <p:txBody>
          <a:bodyPr wrap="none" anchor="ctr"/>
          <a:lstStyle/>
          <a:p>
            <a:endParaRPr lang="en-IE"/>
          </a:p>
        </p:txBody>
      </p:sp>
      <p:sp>
        <p:nvSpPr>
          <p:cNvPr id="49413" name="Rectangle 261"/>
          <p:cNvSpPr>
            <a:spLocks noChangeArrowheads="1"/>
          </p:cNvSpPr>
          <p:nvPr/>
        </p:nvSpPr>
        <p:spPr bwMode="auto">
          <a:xfrm>
            <a:off x="9420226" y="3633789"/>
            <a:ext cx="138113" cy="300037"/>
          </a:xfrm>
          <a:prstGeom prst="rect">
            <a:avLst/>
          </a:prstGeom>
          <a:solidFill>
            <a:schemeClr val="tx1"/>
          </a:solidFill>
          <a:ln>
            <a:noFill/>
          </a:ln>
          <a:effectLst/>
          <a:extLst/>
        </p:spPr>
        <p:txBody>
          <a:bodyPr wrap="none" anchor="ctr"/>
          <a:lstStyle/>
          <a:p>
            <a:endParaRPr lang="en-IE"/>
          </a:p>
        </p:txBody>
      </p:sp>
      <p:sp>
        <p:nvSpPr>
          <p:cNvPr id="49414" name="Line 262"/>
          <p:cNvSpPr>
            <a:spLocks noChangeShapeType="1"/>
          </p:cNvSpPr>
          <p:nvPr/>
        </p:nvSpPr>
        <p:spPr bwMode="auto">
          <a:xfrm flipV="1">
            <a:off x="2692400" y="3771900"/>
            <a:ext cx="1371600" cy="2044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5" name="Line 263"/>
          <p:cNvSpPr>
            <a:spLocks noChangeShapeType="1"/>
          </p:cNvSpPr>
          <p:nvPr/>
        </p:nvSpPr>
        <p:spPr bwMode="auto">
          <a:xfrm flipV="1">
            <a:off x="2828925" y="3771901"/>
            <a:ext cx="1638300"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6" name="Line 264"/>
          <p:cNvSpPr>
            <a:spLocks noChangeShapeType="1"/>
          </p:cNvSpPr>
          <p:nvPr/>
        </p:nvSpPr>
        <p:spPr bwMode="auto">
          <a:xfrm flipV="1">
            <a:off x="2962275" y="3771900"/>
            <a:ext cx="68580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7" name="Line 265"/>
          <p:cNvSpPr>
            <a:spLocks noChangeShapeType="1"/>
          </p:cNvSpPr>
          <p:nvPr/>
        </p:nvSpPr>
        <p:spPr bwMode="auto">
          <a:xfrm flipV="1">
            <a:off x="3086100" y="3771901"/>
            <a:ext cx="2324100"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8" name="Line 266"/>
          <p:cNvSpPr>
            <a:spLocks noChangeShapeType="1"/>
          </p:cNvSpPr>
          <p:nvPr/>
        </p:nvSpPr>
        <p:spPr bwMode="auto">
          <a:xfrm flipH="1" flipV="1">
            <a:off x="2295525" y="3771900"/>
            <a:ext cx="93345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19" name="Line 267"/>
          <p:cNvSpPr>
            <a:spLocks noChangeShapeType="1"/>
          </p:cNvSpPr>
          <p:nvPr/>
        </p:nvSpPr>
        <p:spPr bwMode="auto">
          <a:xfrm flipH="1" flipV="1">
            <a:off x="2828926" y="3771901"/>
            <a:ext cx="5429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0" name="Line 268"/>
          <p:cNvSpPr>
            <a:spLocks noChangeShapeType="1"/>
          </p:cNvSpPr>
          <p:nvPr/>
        </p:nvSpPr>
        <p:spPr bwMode="auto">
          <a:xfrm flipH="1" flipV="1">
            <a:off x="2562226" y="3781425"/>
            <a:ext cx="9429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1" name="Line 269"/>
          <p:cNvSpPr>
            <a:spLocks noChangeShapeType="1"/>
          </p:cNvSpPr>
          <p:nvPr/>
        </p:nvSpPr>
        <p:spPr bwMode="auto">
          <a:xfrm flipV="1">
            <a:off x="3638550" y="3781425"/>
            <a:ext cx="232410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2" name="Line 270"/>
          <p:cNvSpPr>
            <a:spLocks noChangeShapeType="1"/>
          </p:cNvSpPr>
          <p:nvPr/>
        </p:nvSpPr>
        <p:spPr bwMode="auto">
          <a:xfrm flipV="1">
            <a:off x="3771900" y="3771901"/>
            <a:ext cx="419100"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3" name="Line 271"/>
          <p:cNvSpPr>
            <a:spLocks noChangeShapeType="1"/>
          </p:cNvSpPr>
          <p:nvPr/>
        </p:nvSpPr>
        <p:spPr bwMode="auto">
          <a:xfrm flipH="1" flipV="1">
            <a:off x="2971801" y="3781425"/>
            <a:ext cx="9429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4" name="Line 272"/>
          <p:cNvSpPr>
            <a:spLocks noChangeShapeType="1"/>
          </p:cNvSpPr>
          <p:nvPr/>
        </p:nvSpPr>
        <p:spPr bwMode="auto">
          <a:xfrm flipV="1">
            <a:off x="4048126" y="3771900"/>
            <a:ext cx="9620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5" name="Line 273"/>
          <p:cNvSpPr>
            <a:spLocks noChangeShapeType="1"/>
          </p:cNvSpPr>
          <p:nvPr/>
        </p:nvSpPr>
        <p:spPr bwMode="auto">
          <a:xfrm flipH="1" flipV="1">
            <a:off x="3505201" y="3771901"/>
            <a:ext cx="67627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6" name="Line 274"/>
          <p:cNvSpPr>
            <a:spLocks noChangeShapeType="1"/>
          </p:cNvSpPr>
          <p:nvPr/>
        </p:nvSpPr>
        <p:spPr bwMode="auto">
          <a:xfrm flipV="1">
            <a:off x="4324351" y="3771900"/>
            <a:ext cx="9620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7" name="Line 275"/>
          <p:cNvSpPr>
            <a:spLocks noChangeShapeType="1"/>
          </p:cNvSpPr>
          <p:nvPr/>
        </p:nvSpPr>
        <p:spPr bwMode="auto">
          <a:xfrm flipV="1">
            <a:off x="4457701" y="3771901"/>
            <a:ext cx="2762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8" name="Line 276"/>
          <p:cNvSpPr>
            <a:spLocks noChangeShapeType="1"/>
          </p:cNvSpPr>
          <p:nvPr/>
        </p:nvSpPr>
        <p:spPr bwMode="auto">
          <a:xfrm flipH="1" flipV="1">
            <a:off x="3781425" y="3771900"/>
            <a:ext cx="81915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29" name="Line 277"/>
          <p:cNvSpPr>
            <a:spLocks noChangeShapeType="1"/>
          </p:cNvSpPr>
          <p:nvPr/>
        </p:nvSpPr>
        <p:spPr bwMode="auto">
          <a:xfrm flipH="1" flipV="1">
            <a:off x="2705101" y="3781426"/>
            <a:ext cx="200977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0" name="Line 278"/>
          <p:cNvSpPr>
            <a:spLocks noChangeShapeType="1"/>
          </p:cNvSpPr>
          <p:nvPr/>
        </p:nvSpPr>
        <p:spPr bwMode="auto">
          <a:xfrm flipV="1">
            <a:off x="4876801" y="3771900"/>
            <a:ext cx="8096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1" name="Line 279"/>
          <p:cNvSpPr>
            <a:spLocks noChangeShapeType="1"/>
          </p:cNvSpPr>
          <p:nvPr/>
        </p:nvSpPr>
        <p:spPr bwMode="auto">
          <a:xfrm flipH="1" flipV="1">
            <a:off x="3238501" y="3781426"/>
            <a:ext cx="176212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2" name="Line 280"/>
          <p:cNvSpPr>
            <a:spLocks noChangeShapeType="1"/>
          </p:cNvSpPr>
          <p:nvPr/>
        </p:nvSpPr>
        <p:spPr bwMode="auto">
          <a:xfrm flipH="1" flipV="1">
            <a:off x="4333875" y="3771900"/>
            <a:ext cx="80010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3" name="Line 281"/>
          <p:cNvSpPr>
            <a:spLocks noChangeShapeType="1"/>
          </p:cNvSpPr>
          <p:nvPr/>
        </p:nvSpPr>
        <p:spPr bwMode="auto">
          <a:xfrm flipH="1" flipV="1">
            <a:off x="3105150" y="3781425"/>
            <a:ext cx="217170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4" name="Line 282"/>
          <p:cNvSpPr>
            <a:spLocks noChangeShapeType="1"/>
          </p:cNvSpPr>
          <p:nvPr/>
        </p:nvSpPr>
        <p:spPr bwMode="auto">
          <a:xfrm flipV="1">
            <a:off x="5400676" y="3790951"/>
            <a:ext cx="42862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5" name="Line 283"/>
          <p:cNvSpPr>
            <a:spLocks noChangeShapeType="1"/>
          </p:cNvSpPr>
          <p:nvPr/>
        </p:nvSpPr>
        <p:spPr bwMode="auto">
          <a:xfrm flipH="1" flipV="1">
            <a:off x="4876801" y="3790951"/>
            <a:ext cx="65722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6" name="Line 284"/>
          <p:cNvSpPr>
            <a:spLocks noChangeShapeType="1"/>
          </p:cNvSpPr>
          <p:nvPr/>
        </p:nvSpPr>
        <p:spPr bwMode="auto">
          <a:xfrm flipH="1" flipV="1">
            <a:off x="3914776" y="3771901"/>
            <a:ext cx="17621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7" name="Line 285"/>
          <p:cNvSpPr>
            <a:spLocks noChangeShapeType="1"/>
          </p:cNvSpPr>
          <p:nvPr/>
        </p:nvSpPr>
        <p:spPr bwMode="auto">
          <a:xfrm flipH="1" flipV="1">
            <a:off x="2419351" y="3790950"/>
            <a:ext cx="34004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8" name="Line 286"/>
          <p:cNvSpPr>
            <a:spLocks noChangeShapeType="1"/>
          </p:cNvSpPr>
          <p:nvPr/>
        </p:nvSpPr>
        <p:spPr bwMode="auto">
          <a:xfrm flipV="1">
            <a:off x="5962651" y="3790951"/>
            <a:ext cx="178117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39" name="Line 287"/>
          <p:cNvSpPr>
            <a:spLocks noChangeShapeType="1"/>
          </p:cNvSpPr>
          <p:nvPr/>
        </p:nvSpPr>
        <p:spPr bwMode="auto">
          <a:xfrm flipV="1">
            <a:off x="6076951" y="3790951"/>
            <a:ext cx="315277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0" name="Line 288"/>
          <p:cNvSpPr>
            <a:spLocks noChangeShapeType="1"/>
          </p:cNvSpPr>
          <p:nvPr/>
        </p:nvSpPr>
        <p:spPr bwMode="auto">
          <a:xfrm flipV="1">
            <a:off x="6210301" y="3781426"/>
            <a:ext cx="1619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1" name="Line 289"/>
          <p:cNvSpPr>
            <a:spLocks noChangeShapeType="1"/>
          </p:cNvSpPr>
          <p:nvPr/>
        </p:nvSpPr>
        <p:spPr bwMode="auto">
          <a:xfrm flipV="1">
            <a:off x="6343650" y="3771900"/>
            <a:ext cx="83820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2" name="Line 290"/>
          <p:cNvSpPr>
            <a:spLocks noChangeShapeType="1"/>
          </p:cNvSpPr>
          <p:nvPr/>
        </p:nvSpPr>
        <p:spPr bwMode="auto">
          <a:xfrm flipV="1">
            <a:off x="6496051" y="3781425"/>
            <a:ext cx="20478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3" name="Line 291"/>
          <p:cNvSpPr>
            <a:spLocks noChangeShapeType="1"/>
          </p:cNvSpPr>
          <p:nvPr/>
        </p:nvSpPr>
        <p:spPr bwMode="auto">
          <a:xfrm flipV="1">
            <a:off x="6629401" y="3762375"/>
            <a:ext cx="3000375"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4" name="Line 292"/>
          <p:cNvSpPr>
            <a:spLocks noChangeShapeType="1"/>
          </p:cNvSpPr>
          <p:nvPr/>
        </p:nvSpPr>
        <p:spPr bwMode="auto">
          <a:xfrm flipH="1" flipV="1">
            <a:off x="6219826" y="3781425"/>
            <a:ext cx="5429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5" name="Line 293"/>
          <p:cNvSpPr>
            <a:spLocks noChangeShapeType="1"/>
          </p:cNvSpPr>
          <p:nvPr/>
        </p:nvSpPr>
        <p:spPr bwMode="auto">
          <a:xfrm flipV="1">
            <a:off x="6886576" y="3781426"/>
            <a:ext cx="6953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6" name="Line 294"/>
          <p:cNvSpPr>
            <a:spLocks noChangeShapeType="1"/>
          </p:cNvSpPr>
          <p:nvPr/>
        </p:nvSpPr>
        <p:spPr bwMode="auto">
          <a:xfrm flipV="1">
            <a:off x="7048500" y="3790951"/>
            <a:ext cx="2038350"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7" name="Line 295"/>
          <p:cNvSpPr>
            <a:spLocks noChangeShapeType="1"/>
          </p:cNvSpPr>
          <p:nvPr/>
        </p:nvSpPr>
        <p:spPr bwMode="auto">
          <a:xfrm flipV="1">
            <a:off x="7172326" y="3771900"/>
            <a:ext cx="1095375"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8" name="Line 296"/>
          <p:cNvSpPr>
            <a:spLocks noChangeShapeType="1"/>
          </p:cNvSpPr>
          <p:nvPr/>
        </p:nvSpPr>
        <p:spPr bwMode="auto">
          <a:xfrm flipH="1" flipV="1">
            <a:off x="6638926" y="3781426"/>
            <a:ext cx="676275"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49" name="Line 297"/>
          <p:cNvSpPr>
            <a:spLocks noChangeShapeType="1"/>
          </p:cNvSpPr>
          <p:nvPr/>
        </p:nvSpPr>
        <p:spPr bwMode="auto">
          <a:xfrm flipV="1">
            <a:off x="7448550" y="3781426"/>
            <a:ext cx="1219200"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0" name="Line 298"/>
          <p:cNvSpPr>
            <a:spLocks noChangeShapeType="1"/>
          </p:cNvSpPr>
          <p:nvPr/>
        </p:nvSpPr>
        <p:spPr bwMode="auto">
          <a:xfrm flipV="1">
            <a:off x="7572376" y="3781425"/>
            <a:ext cx="5619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1" name="Line 299"/>
          <p:cNvSpPr>
            <a:spLocks noChangeShapeType="1"/>
          </p:cNvSpPr>
          <p:nvPr/>
        </p:nvSpPr>
        <p:spPr bwMode="auto">
          <a:xfrm flipV="1">
            <a:off x="7715250" y="3790951"/>
            <a:ext cx="1104900" cy="202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2" name="Line 300"/>
          <p:cNvSpPr>
            <a:spLocks noChangeShapeType="1"/>
          </p:cNvSpPr>
          <p:nvPr/>
        </p:nvSpPr>
        <p:spPr bwMode="auto">
          <a:xfrm flipH="1" flipV="1">
            <a:off x="7458075" y="3781425"/>
            <a:ext cx="40005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3" name="Line 301"/>
          <p:cNvSpPr>
            <a:spLocks noChangeShapeType="1"/>
          </p:cNvSpPr>
          <p:nvPr/>
        </p:nvSpPr>
        <p:spPr bwMode="auto">
          <a:xfrm flipV="1">
            <a:off x="7972426" y="3771901"/>
            <a:ext cx="1800225"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4" name="Line 302"/>
          <p:cNvSpPr>
            <a:spLocks noChangeShapeType="1"/>
          </p:cNvSpPr>
          <p:nvPr/>
        </p:nvSpPr>
        <p:spPr bwMode="auto">
          <a:xfrm flipH="1" flipV="1">
            <a:off x="6905626" y="3771901"/>
            <a:ext cx="1228725" cy="2066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5" name="Line 303"/>
          <p:cNvSpPr>
            <a:spLocks noChangeShapeType="1"/>
          </p:cNvSpPr>
          <p:nvPr/>
        </p:nvSpPr>
        <p:spPr bwMode="auto">
          <a:xfrm flipV="1">
            <a:off x="8258176" y="3781425"/>
            <a:ext cx="10953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6" name="Line 304"/>
          <p:cNvSpPr>
            <a:spLocks noChangeShapeType="1"/>
          </p:cNvSpPr>
          <p:nvPr/>
        </p:nvSpPr>
        <p:spPr bwMode="auto">
          <a:xfrm flipV="1">
            <a:off x="8401050" y="3781426"/>
            <a:ext cx="0" cy="204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7" name="Line 305"/>
          <p:cNvSpPr>
            <a:spLocks noChangeShapeType="1"/>
          </p:cNvSpPr>
          <p:nvPr/>
        </p:nvSpPr>
        <p:spPr bwMode="auto">
          <a:xfrm flipH="1" flipV="1">
            <a:off x="7858125" y="3781425"/>
            <a:ext cx="66675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8" name="Line 306"/>
          <p:cNvSpPr>
            <a:spLocks noChangeShapeType="1"/>
          </p:cNvSpPr>
          <p:nvPr/>
        </p:nvSpPr>
        <p:spPr bwMode="auto">
          <a:xfrm flipV="1">
            <a:off x="8658226" y="3781425"/>
            <a:ext cx="29527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59" name="Line 307"/>
          <p:cNvSpPr>
            <a:spLocks noChangeShapeType="1"/>
          </p:cNvSpPr>
          <p:nvPr/>
        </p:nvSpPr>
        <p:spPr bwMode="auto">
          <a:xfrm flipH="1" flipV="1">
            <a:off x="7038976" y="3790950"/>
            <a:ext cx="1762125"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60" name="Line 308"/>
          <p:cNvSpPr>
            <a:spLocks noChangeShapeType="1"/>
          </p:cNvSpPr>
          <p:nvPr/>
        </p:nvSpPr>
        <p:spPr bwMode="auto">
          <a:xfrm flipH="1" flipV="1">
            <a:off x="6086476" y="3771900"/>
            <a:ext cx="2847975"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61" name="Line 309"/>
          <p:cNvSpPr>
            <a:spLocks noChangeShapeType="1"/>
          </p:cNvSpPr>
          <p:nvPr/>
        </p:nvSpPr>
        <p:spPr bwMode="auto">
          <a:xfrm flipH="1" flipV="1">
            <a:off x="6496050" y="3781425"/>
            <a:ext cx="2571750" cy="2038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49462" name="Text Box 310"/>
          <p:cNvSpPr txBox="1">
            <a:spLocks noChangeArrowheads="1"/>
          </p:cNvSpPr>
          <p:nvPr/>
        </p:nvSpPr>
        <p:spPr bwMode="auto">
          <a:xfrm>
            <a:off x="9534525" y="5553075"/>
            <a:ext cx="689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rgbClr val="FFFF27"/>
                </a:solidFill>
              </a:rPr>
              <a:t>K</a:t>
            </a:r>
            <a:r>
              <a:rPr lang="en-US" sz="2800" baseline="-25000">
                <a:solidFill>
                  <a:srgbClr val="FFFF27"/>
                </a:solidFill>
              </a:rPr>
              <a:t>48</a:t>
            </a:r>
          </a:p>
        </p:txBody>
      </p:sp>
      <p:sp>
        <p:nvSpPr>
          <p:cNvPr id="49463" name="Text Box 311"/>
          <p:cNvSpPr txBox="1">
            <a:spLocks noChangeArrowheads="1"/>
          </p:cNvSpPr>
          <p:nvPr/>
        </p:nvSpPr>
        <p:spPr bwMode="auto">
          <a:xfrm>
            <a:off x="9985375" y="866775"/>
            <a:ext cx="689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rgbClr val="FFFF27"/>
                </a:solidFill>
              </a:rPr>
              <a:t>K</a:t>
            </a:r>
            <a:r>
              <a:rPr lang="en-US" sz="2800" baseline="-25000">
                <a:solidFill>
                  <a:srgbClr val="FFFF27"/>
                </a:solidFill>
              </a:rPr>
              <a:t>56</a:t>
            </a:r>
          </a:p>
        </p:txBody>
      </p:sp>
      <p:sp>
        <p:nvSpPr>
          <p:cNvPr id="313" name="Text Box 2"/>
          <p:cNvSpPr txBox="1">
            <a:spLocks noChangeArrowheads="1"/>
          </p:cNvSpPr>
          <p:nvPr/>
        </p:nvSpPr>
        <p:spPr bwMode="auto">
          <a:xfrm>
            <a:off x="6251406" y="15102"/>
            <a:ext cx="44165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rgbClr val="FFC000"/>
                </a:solidFill>
              </a:rPr>
              <a:t>Generate Sub Keys</a:t>
            </a:r>
          </a:p>
        </p:txBody>
      </p:sp>
      <p:graphicFrame>
        <p:nvGraphicFramePr>
          <p:cNvPr id="2" name="Object 1"/>
          <p:cNvGraphicFramePr>
            <a:graphicFrameLocks noChangeAspect="1"/>
          </p:cNvGraphicFramePr>
          <p:nvPr>
            <p:extLst>
              <p:ext uri="{D42A27DB-BD31-4B8C-83A1-F6EECF244321}">
                <p14:modId xmlns:p14="http://schemas.microsoft.com/office/powerpoint/2010/main" val="3757200692"/>
              </p:ext>
            </p:extLst>
          </p:nvPr>
        </p:nvGraphicFramePr>
        <p:xfrm>
          <a:off x="3167743" y="3944560"/>
          <a:ext cx="5657850" cy="1848624"/>
        </p:xfrm>
        <a:graphic>
          <a:graphicData uri="http://schemas.openxmlformats.org/presentationml/2006/ole">
            <mc:AlternateContent xmlns:mc="http://schemas.openxmlformats.org/markup-compatibility/2006">
              <mc:Choice xmlns:v="urn:schemas-microsoft-com:vml" Requires="v">
                <p:oleObj spid="_x0000_s15530" name="Photo Editor Photo" r:id="rId4" imgW="2841905" imgH="929524" progId="MSPhotoEd.3">
                  <p:embed/>
                </p:oleObj>
              </mc:Choice>
              <mc:Fallback>
                <p:oleObj name="Photo Editor Photo" r:id="rId4" imgW="2841905" imgH="92952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7743" y="3944560"/>
                        <a:ext cx="5657850" cy="184862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17240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7315202" y="2195514"/>
            <a:ext cx="2901951" cy="2871787"/>
            <a:chOff x="3176" y="1999"/>
            <a:chExt cx="1828" cy="1809"/>
          </a:xfrm>
        </p:grpSpPr>
        <p:sp>
          <p:nvSpPr>
            <p:cNvPr id="51203" name="Freeform 3"/>
            <p:cNvSpPr>
              <a:spLocks/>
            </p:cNvSpPr>
            <p:nvPr/>
          </p:nvSpPr>
          <p:spPr bwMode="auto">
            <a:xfrm>
              <a:off x="3908" y="2672"/>
              <a:ext cx="676" cy="140"/>
            </a:xfrm>
            <a:custGeom>
              <a:avLst/>
              <a:gdLst>
                <a:gd name="T0" fmla="*/ 1380 w 1380"/>
                <a:gd name="T1" fmla="*/ 0 h 60"/>
                <a:gd name="T2" fmla="*/ 140 w 1380"/>
                <a:gd name="T3" fmla="*/ 0 h 60"/>
                <a:gd name="T4" fmla="*/ 0 w 1380"/>
                <a:gd name="T5" fmla="*/ 60 h 60"/>
              </a:gdLst>
              <a:ahLst/>
              <a:cxnLst>
                <a:cxn ang="0">
                  <a:pos x="T0" y="T1"/>
                </a:cxn>
                <a:cxn ang="0">
                  <a:pos x="T2" y="T3"/>
                </a:cxn>
                <a:cxn ang="0">
                  <a:pos x="T4" y="T5"/>
                </a:cxn>
              </a:cxnLst>
              <a:rect l="0" t="0" r="r" b="b"/>
              <a:pathLst>
                <a:path w="1380" h="60">
                  <a:moveTo>
                    <a:pt x="1380" y="0"/>
                  </a:moveTo>
                  <a:lnTo>
                    <a:pt x="140" y="0"/>
                  </a:lnTo>
                  <a:lnTo>
                    <a:pt x="0" y="60"/>
                  </a:lnTo>
                </a:path>
              </a:pathLst>
            </a:custGeom>
            <a:noFill/>
            <a:ln w="19050" cmpd="sng">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1204" name="Rectangle 4"/>
            <p:cNvSpPr>
              <a:spLocks noChangeArrowheads="1"/>
            </p:cNvSpPr>
            <p:nvPr/>
          </p:nvSpPr>
          <p:spPr bwMode="auto">
            <a:xfrm>
              <a:off x="3176" y="1999"/>
              <a:ext cx="1088" cy="240"/>
            </a:xfrm>
            <a:prstGeom prst="rect">
              <a:avLst/>
            </a:prstGeom>
            <a:solidFill>
              <a:schemeClr val="tx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1205" name="Text Box 5"/>
            <p:cNvSpPr txBox="1">
              <a:spLocks noChangeArrowheads="1"/>
            </p:cNvSpPr>
            <p:nvPr/>
          </p:nvSpPr>
          <p:spPr bwMode="auto">
            <a:xfrm>
              <a:off x="3240" y="1999"/>
              <a:ext cx="103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plaintext block</a:t>
              </a:r>
            </a:p>
          </p:txBody>
        </p:sp>
        <p:grpSp>
          <p:nvGrpSpPr>
            <p:cNvPr id="51206" name="Group 6"/>
            <p:cNvGrpSpPr>
              <a:grpSpLocks/>
            </p:cNvGrpSpPr>
            <p:nvPr/>
          </p:nvGrpSpPr>
          <p:grpSpPr bwMode="auto">
            <a:xfrm>
              <a:off x="3492" y="2688"/>
              <a:ext cx="432" cy="432"/>
              <a:chOff x="2880" y="1872"/>
              <a:chExt cx="432" cy="432"/>
            </a:xfrm>
          </p:grpSpPr>
          <p:sp>
            <p:nvSpPr>
              <p:cNvPr id="51207" name="Oval 7"/>
              <p:cNvSpPr>
                <a:spLocks noChangeArrowheads="1"/>
              </p:cNvSpPr>
              <p:nvPr/>
            </p:nvSpPr>
            <p:spPr bwMode="auto">
              <a:xfrm>
                <a:off x="2880" y="1872"/>
                <a:ext cx="432" cy="432"/>
              </a:xfrm>
              <a:prstGeom prst="ellipse">
                <a:avLst/>
              </a:prstGeom>
              <a:solidFill>
                <a:srgbClr val="00FF00"/>
              </a:solidFill>
              <a:ln w="1905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1208" name="Text Box 8"/>
              <p:cNvSpPr txBox="1">
                <a:spLocks noChangeArrowheads="1"/>
              </p:cNvSpPr>
              <p:nvPr/>
            </p:nvSpPr>
            <p:spPr bwMode="auto">
              <a:xfrm>
                <a:off x="3000" y="1936"/>
                <a:ext cx="2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bg2"/>
                    </a:solidFill>
                  </a:rPr>
                  <a:t>f</a:t>
                </a:r>
                <a:endParaRPr lang="en-US" baseline="-25000">
                  <a:solidFill>
                    <a:schemeClr val="bg2"/>
                  </a:solidFill>
                </a:endParaRPr>
              </a:p>
            </p:txBody>
          </p:sp>
        </p:grpSp>
        <p:sp>
          <p:nvSpPr>
            <p:cNvPr id="51209" name="Text Box 9"/>
            <p:cNvSpPr txBox="1">
              <a:spLocks noChangeArrowheads="1"/>
            </p:cNvSpPr>
            <p:nvPr/>
          </p:nvSpPr>
          <p:spPr bwMode="auto">
            <a:xfrm>
              <a:off x="4170" y="2669"/>
              <a:ext cx="83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2"/>
                  </a:solidFill>
                </a:rPr>
                <a:t>56 bit Key</a:t>
              </a:r>
            </a:p>
          </p:txBody>
        </p:sp>
        <p:sp>
          <p:nvSpPr>
            <p:cNvPr id="51210" name="Rectangle 10"/>
            <p:cNvSpPr>
              <a:spLocks noChangeArrowheads="1"/>
            </p:cNvSpPr>
            <p:nvPr/>
          </p:nvSpPr>
          <p:spPr bwMode="auto">
            <a:xfrm>
              <a:off x="3192" y="3568"/>
              <a:ext cx="1088" cy="24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1211" name="Text Box 11"/>
            <p:cNvSpPr txBox="1">
              <a:spLocks noChangeArrowheads="1"/>
            </p:cNvSpPr>
            <p:nvPr/>
          </p:nvSpPr>
          <p:spPr bwMode="auto">
            <a:xfrm>
              <a:off x="3224" y="3568"/>
              <a:ext cx="11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ciphertext block</a:t>
              </a:r>
            </a:p>
          </p:txBody>
        </p:sp>
        <p:sp>
          <p:nvSpPr>
            <p:cNvPr id="51212" name="AutoShape 12"/>
            <p:cNvSpPr>
              <a:spLocks noChangeArrowheads="1"/>
            </p:cNvSpPr>
            <p:nvPr/>
          </p:nvSpPr>
          <p:spPr bwMode="auto">
            <a:xfrm>
              <a:off x="3544" y="2272"/>
              <a:ext cx="336" cy="400"/>
            </a:xfrm>
            <a:prstGeom prst="downArrow">
              <a:avLst>
                <a:gd name="adj1" fmla="val 50000"/>
                <a:gd name="adj2" fmla="val 29762"/>
              </a:avLst>
            </a:prstGeom>
            <a:solidFill>
              <a:schemeClr val="tx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1213" name="AutoShape 13"/>
            <p:cNvSpPr>
              <a:spLocks noChangeArrowheads="1"/>
            </p:cNvSpPr>
            <p:nvPr/>
          </p:nvSpPr>
          <p:spPr bwMode="auto">
            <a:xfrm>
              <a:off x="3544" y="3152"/>
              <a:ext cx="336" cy="400"/>
            </a:xfrm>
            <a:prstGeom prst="downArrow">
              <a:avLst>
                <a:gd name="adj1" fmla="val 50000"/>
                <a:gd name="adj2" fmla="val 29762"/>
              </a:avLst>
            </a:prstGeom>
            <a:solidFill>
              <a:schemeClr val="tx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51216" name="Text Box 16"/>
          <p:cNvSpPr txBox="1">
            <a:spLocks noChangeArrowheads="1"/>
          </p:cNvSpPr>
          <p:nvPr/>
        </p:nvSpPr>
        <p:spPr bwMode="auto">
          <a:xfrm>
            <a:off x="1854975" y="1697038"/>
            <a:ext cx="512993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chemeClr val="accent1"/>
                </a:solidFill>
              </a:rPr>
              <a:t>Very Fast: </a:t>
            </a:r>
          </a:p>
          <a:p>
            <a:r>
              <a:rPr lang="en-US" sz="2400" dirty="0"/>
              <a:t>Ideally suited for implementation</a:t>
            </a:r>
            <a:br>
              <a:rPr lang="en-US" sz="2400" dirty="0"/>
            </a:br>
            <a:r>
              <a:rPr lang="en-US" sz="2400" dirty="0"/>
              <a:t>in hardware (bit shifts, look-ups </a:t>
            </a:r>
            <a:r>
              <a:rPr lang="en-US" sz="2400" dirty="0" err="1"/>
              <a:t>etc</a:t>
            </a:r>
            <a:r>
              <a:rPr lang="en-US" sz="2400" dirty="0"/>
              <a:t>).</a:t>
            </a:r>
          </a:p>
        </p:txBody>
      </p:sp>
      <p:sp>
        <p:nvSpPr>
          <p:cNvPr id="51217" name="Text Box 17"/>
          <p:cNvSpPr txBox="1">
            <a:spLocks noChangeArrowheads="1"/>
          </p:cNvSpPr>
          <p:nvPr/>
        </p:nvSpPr>
        <p:spPr bwMode="auto">
          <a:xfrm>
            <a:off x="1854976" y="3375026"/>
            <a:ext cx="50674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Dedicated hardware (in 1996) could</a:t>
            </a:r>
            <a:br>
              <a:rPr lang="en-US" sz="2400" dirty="0"/>
            </a:br>
            <a:r>
              <a:rPr lang="en-US" sz="2400" dirty="0"/>
              <a:t>run DES at 200 </a:t>
            </a:r>
            <a:r>
              <a:rPr lang="en-US" sz="2400" dirty="0" err="1"/>
              <a:t>Mbyte</a:t>
            </a:r>
            <a:r>
              <a:rPr lang="en-US" sz="2400" dirty="0"/>
              <a:t>/s.</a:t>
            </a:r>
          </a:p>
        </p:txBody>
      </p:sp>
      <p:sp>
        <p:nvSpPr>
          <p:cNvPr id="51219" name="Rectangle 19"/>
          <p:cNvSpPr>
            <a:spLocks noGrp="1" noChangeArrowheads="1"/>
          </p:cNvSpPr>
          <p:nvPr>
            <p:ph type="title"/>
          </p:nvPr>
        </p:nvSpPr>
        <p:spPr>
          <a:xfrm>
            <a:off x="2197100" y="0"/>
            <a:ext cx="7772400" cy="1143000"/>
          </a:xfrm>
          <a:noFill/>
          <a:ln/>
        </p:spPr>
        <p:txBody>
          <a:bodyPr/>
          <a:lstStyle/>
          <a:p>
            <a:r>
              <a:rPr lang="en-US" sz="3200">
                <a:effectLst>
                  <a:outerShdw blurRad="38100" dist="38100" dir="2700000" algn="tl">
                    <a:srgbClr val="000000"/>
                  </a:outerShdw>
                </a:effectLst>
              </a:rPr>
              <a:t>DES Advantages:</a:t>
            </a:r>
            <a:endParaRPr lang="en-US" sz="2800"/>
          </a:p>
        </p:txBody>
      </p:sp>
      <p:sp>
        <p:nvSpPr>
          <p:cNvPr id="51221" name="Text Box 21"/>
          <p:cNvSpPr txBox="1">
            <a:spLocks noChangeArrowheads="1"/>
          </p:cNvSpPr>
          <p:nvPr/>
        </p:nvSpPr>
        <p:spPr bwMode="auto">
          <a:xfrm>
            <a:off x="1854975" y="4610101"/>
            <a:ext cx="44222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Well suited for voice, video etc.</a:t>
            </a:r>
          </a:p>
        </p:txBody>
      </p:sp>
    </p:spTree>
    <p:extLst>
      <p:ext uri="{BB962C8B-B14F-4D97-AF65-F5344CB8AC3E}">
        <p14:creationId xmlns:p14="http://schemas.microsoft.com/office/powerpoint/2010/main" val="3121131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2226" name="Group 2"/>
          <p:cNvGrpSpPr>
            <a:grpSpLocks/>
          </p:cNvGrpSpPr>
          <p:nvPr/>
        </p:nvGrpSpPr>
        <p:grpSpPr bwMode="auto">
          <a:xfrm>
            <a:off x="7188202" y="1802607"/>
            <a:ext cx="2901951" cy="2871787"/>
            <a:chOff x="3176" y="1999"/>
            <a:chExt cx="1828" cy="1809"/>
          </a:xfrm>
        </p:grpSpPr>
        <p:sp>
          <p:nvSpPr>
            <p:cNvPr id="52227" name="Freeform 3"/>
            <p:cNvSpPr>
              <a:spLocks/>
            </p:cNvSpPr>
            <p:nvPr/>
          </p:nvSpPr>
          <p:spPr bwMode="auto">
            <a:xfrm>
              <a:off x="3908" y="2672"/>
              <a:ext cx="676" cy="140"/>
            </a:xfrm>
            <a:custGeom>
              <a:avLst/>
              <a:gdLst>
                <a:gd name="T0" fmla="*/ 1380 w 1380"/>
                <a:gd name="T1" fmla="*/ 0 h 60"/>
                <a:gd name="T2" fmla="*/ 140 w 1380"/>
                <a:gd name="T3" fmla="*/ 0 h 60"/>
                <a:gd name="T4" fmla="*/ 0 w 1380"/>
                <a:gd name="T5" fmla="*/ 60 h 60"/>
              </a:gdLst>
              <a:ahLst/>
              <a:cxnLst>
                <a:cxn ang="0">
                  <a:pos x="T0" y="T1"/>
                </a:cxn>
                <a:cxn ang="0">
                  <a:pos x="T2" y="T3"/>
                </a:cxn>
                <a:cxn ang="0">
                  <a:pos x="T4" y="T5"/>
                </a:cxn>
              </a:cxnLst>
              <a:rect l="0" t="0" r="r" b="b"/>
              <a:pathLst>
                <a:path w="1380" h="60">
                  <a:moveTo>
                    <a:pt x="1380" y="0"/>
                  </a:moveTo>
                  <a:lnTo>
                    <a:pt x="140" y="0"/>
                  </a:lnTo>
                  <a:lnTo>
                    <a:pt x="0" y="60"/>
                  </a:lnTo>
                </a:path>
              </a:pathLst>
            </a:custGeom>
            <a:noFill/>
            <a:ln w="19050" cmpd="sng">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52228" name="Rectangle 4"/>
            <p:cNvSpPr>
              <a:spLocks noChangeArrowheads="1"/>
            </p:cNvSpPr>
            <p:nvPr/>
          </p:nvSpPr>
          <p:spPr bwMode="auto">
            <a:xfrm>
              <a:off x="3176" y="1999"/>
              <a:ext cx="1088" cy="240"/>
            </a:xfrm>
            <a:prstGeom prst="rect">
              <a:avLst/>
            </a:prstGeom>
            <a:solidFill>
              <a:schemeClr val="tx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2229" name="Text Box 5"/>
            <p:cNvSpPr txBox="1">
              <a:spLocks noChangeArrowheads="1"/>
            </p:cNvSpPr>
            <p:nvPr/>
          </p:nvSpPr>
          <p:spPr bwMode="auto">
            <a:xfrm>
              <a:off x="3240" y="1999"/>
              <a:ext cx="103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bg2"/>
                  </a:solidFill>
                </a:rPr>
                <a:t>plaintext block</a:t>
              </a:r>
            </a:p>
          </p:txBody>
        </p:sp>
        <p:grpSp>
          <p:nvGrpSpPr>
            <p:cNvPr id="52230" name="Group 6"/>
            <p:cNvGrpSpPr>
              <a:grpSpLocks/>
            </p:cNvGrpSpPr>
            <p:nvPr/>
          </p:nvGrpSpPr>
          <p:grpSpPr bwMode="auto">
            <a:xfrm>
              <a:off x="3492" y="2688"/>
              <a:ext cx="432" cy="432"/>
              <a:chOff x="2880" y="1872"/>
              <a:chExt cx="432" cy="432"/>
            </a:xfrm>
          </p:grpSpPr>
          <p:sp>
            <p:nvSpPr>
              <p:cNvPr id="52231" name="Oval 7"/>
              <p:cNvSpPr>
                <a:spLocks noChangeArrowheads="1"/>
              </p:cNvSpPr>
              <p:nvPr/>
            </p:nvSpPr>
            <p:spPr bwMode="auto">
              <a:xfrm>
                <a:off x="2880" y="1872"/>
                <a:ext cx="432" cy="432"/>
              </a:xfrm>
              <a:prstGeom prst="ellipse">
                <a:avLst/>
              </a:prstGeom>
              <a:solidFill>
                <a:srgbClr val="00FF00"/>
              </a:solidFill>
              <a:ln w="1905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2232" name="Text Box 8"/>
              <p:cNvSpPr txBox="1">
                <a:spLocks noChangeArrowheads="1"/>
              </p:cNvSpPr>
              <p:nvPr/>
            </p:nvSpPr>
            <p:spPr bwMode="auto">
              <a:xfrm>
                <a:off x="3000" y="1936"/>
                <a:ext cx="2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bg2"/>
                    </a:solidFill>
                  </a:rPr>
                  <a:t>f</a:t>
                </a:r>
                <a:endParaRPr lang="en-US" baseline="-25000">
                  <a:solidFill>
                    <a:schemeClr val="bg2"/>
                  </a:solidFill>
                </a:endParaRPr>
              </a:p>
            </p:txBody>
          </p:sp>
        </p:grpSp>
        <p:sp>
          <p:nvSpPr>
            <p:cNvPr id="52233" name="Text Box 9"/>
            <p:cNvSpPr txBox="1">
              <a:spLocks noChangeArrowheads="1"/>
            </p:cNvSpPr>
            <p:nvPr/>
          </p:nvSpPr>
          <p:spPr bwMode="auto">
            <a:xfrm>
              <a:off x="4170" y="2669"/>
              <a:ext cx="83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2"/>
                  </a:solidFill>
                </a:rPr>
                <a:t>56 bit Key</a:t>
              </a:r>
            </a:p>
          </p:txBody>
        </p:sp>
        <p:sp>
          <p:nvSpPr>
            <p:cNvPr id="52234" name="Rectangle 10"/>
            <p:cNvSpPr>
              <a:spLocks noChangeArrowheads="1"/>
            </p:cNvSpPr>
            <p:nvPr/>
          </p:nvSpPr>
          <p:spPr bwMode="auto">
            <a:xfrm>
              <a:off x="3192" y="3568"/>
              <a:ext cx="1088" cy="240"/>
            </a:xfrm>
            <a:prstGeom prst="rect">
              <a:avLst/>
            </a:prstGeom>
            <a:solidFill>
              <a:schemeClr val="accent1"/>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2235" name="Text Box 11"/>
            <p:cNvSpPr txBox="1">
              <a:spLocks noChangeArrowheads="1"/>
            </p:cNvSpPr>
            <p:nvPr/>
          </p:nvSpPr>
          <p:spPr bwMode="auto">
            <a:xfrm>
              <a:off x="3224" y="3568"/>
              <a:ext cx="11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2"/>
                  </a:solidFill>
                </a:rPr>
                <a:t>ciphertext block</a:t>
              </a:r>
            </a:p>
          </p:txBody>
        </p:sp>
        <p:sp>
          <p:nvSpPr>
            <p:cNvPr id="52236" name="AutoShape 12"/>
            <p:cNvSpPr>
              <a:spLocks noChangeArrowheads="1"/>
            </p:cNvSpPr>
            <p:nvPr/>
          </p:nvSpPr>
          <p:spPr bwMode="auto">
            <a:xfrm>
              <a:off x="3544" y="2272"/>
              <a:ext cx="336" cy="400"/>
            </a:xfrm>
            <a:prstGeom prst="downArrow">
              <a:avLst>
                <a:gd name="adj1" fmla="val 50000"/>
                <a:gd name="adj2" fmla="val 29762"/>
              </a:avLst>
            </a:prstGeom>
            <a:solidFill>
              <a:schemeClr val="tx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2237" name="AutoShape 13"/>
            <p:cNvSpPr>
              <a:spLocks noChangeArrowheads="1"/>
            </p:cNvSpPr>
            <p:nvPr/>
          </p:nvSpPr>
          <p:spPr bwMode="auto">
            <a:xfrm>
              <a:off x="3544" y="3152"/>
              <a:ext cx="336" cy="400"/>
            </a:xfrm>
            <a:prstGeom prst="downArrow">
              <a:avLst>
                <a:gd name="adj1" fmla="val 50000"/>
                <a:gd name="adj2" fmla="val 29762"/>
              </a:avLst>
            </a:prstGeom>
            <a:solidFill>
              <a:schemeClr val="tx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52238" name="Text Box 14"/>
          <p:cNvSpPr txBox="1">
            <a:spLocks noChangeArrowheads="1"/>
          </p:cNvSpPr>
          <p:nvPr/>
        </p:nvSpPr>
        <p:spPr bwMode="auto">
          <a:xfrm>
            <a:off x="1766797" y="1552757"/>
            <a:ext cx="392748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1" dirty="0">
                <a:solidFill>
                  <a:schemeClr val="accent1"/>
                </a:solidFill>
              </a:rPr>
              <a:t>Not too good: </a:t>
            </a:r>
          </a:p>
          <a:p>
            <a:r>
              <a:rPr lang="en-US" sz="2400" dirty="0"/>
              <a:t>Trying all </a:t>
            </a:r>
            <a:r>
              <a:rPr lang="en-US" sz="2400" dirty="0">
                <a:solidFill>
                  <a:srgbClr val="FFFF27"/>
                </a:solidFill>
              </a:rPr>
              <a:t>2</a:t>
            </a:r>
            <a:r>
              <a:rPr lang="en-US" sz="2400" baseline="30000" dirty="0">
                <a:solidFill>
                  <a:srgbClr val="FFFF27"/>
                </a:solidFill>
              </a:rPr>
              <a:t>56</a:t>
            </a:r>
            <a:r>
              <a:rPr lang="en-US" sz="2400" dirty="0"/>
              <a:t> possible keys </a:t>
            </a:r>
            <a:br>
              <a:rPr lang="en-US" sz="2400" dirty="0"/>
            </a:br>
            <a:r>
              <a:rPr lang="en-US" sz="2400" dirty="0"/>
              <a:t>is not that hard these days.</a:t>
            </a:r>
          </a:p>
        </p:txBody>
      </p:sp>
      <p:sp>
        <p:nvSpPr>
          <p:cNvPr id="52239" name="Text Box 15"/>
          <p:cNvSpPr txBox="1">
            <a:spLocks noChangeArrowheads="1"/>
          </p:cNvSpPr>
          <p:nvPr/>
        </p:nvSpPr>
        <p:spPr bwMode="auto">
          <a:xfrm>
            <a:off x="1724025" y="3254307"/>
            <a:ext cx="507920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If you spend ~$25k you can build</a:t>
            </a:r>
            <a:br>
              <a:rPr lang="en-US" sz="2400" dirty="0"/>
            </a:br>
            <a:r>
              <a:rPr lang="en-US" sz="2400" dirty="0"/>
              <a:t>a DES password cracker that will succeed in a few hours.</a:t>
            </a:r>
          </a:p>
        </p:txBody>
      </p:sp>
      <p:sp>
        <p:nvSpPr>
          <p:cNvPr id="52240" name="Rectangle 16"/>
          <p:cNvSpPr>
            <a:spLocks noGrp="1" noChangeArrowheads="1"/>
          </p:cNvSpPr>
          <p:nvPr>
            <p:ph type="title"/>
          </p:nvPr>
        </p:nvSpPr>
        <p:spPr>
          <a:xfrm>
            <a:off x="2197100" y="0"/>
            <a:ext cx="7772400" cy="965200"/>
          </a:xfrm>
          <a:noFill/>
          <a:ln/>
        </p:spPr>
        <p:txBody>
          <a:bodyPr/>
          <a:lstStyle/>
          <a:p>
            <a:r>
              <a:rPr lang="en-US" sz="3200">
                <a:effectLst>
                  <a:outerShdw blurRad="38100" dist="38100" dir="2700000" algn="tl">
                    <a:srgbClr val="000000"/>
                  </a:outerShdw>
                </a:effectLst>
              </a:rPr>
              <a:t>DES Security:</a:t>
            </a:r>
            <a:endParaRPr lang="en-US" sz="2800"/>
          </a:p>
        </p:txBody>
      </p:sp>
      <p:sp>
        <p:nvSpPr>
          <p:cNvPr id="52242" name="Text Box 18"/>
          <p:cNvSpPr txBox="1">
            <a:spLocks noChangeArrowheads="1"/>
          </p:cNvSpPr>
          <p:nvPr/>
        </p:nvSpPr>
        <p:spPr bwMode="auto">
          <a:xfrm>
            <a:off x="1724025" y="4796020"/>
            <a:ext cx="513313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rgbClr val="FFFF27"/>
                </a:solidFill>
              </a:rPr>
              <a:t>Back in 1975 this would have cost</a:t>
            </a:r>
            <a:br>
              <a:rPr lang="en-US" sz="2400" dirty="0">
                <a:solidFill>
                  <a:srgbClr val="FFFF27"/>
                </a:solidFill>
              </a:rPr>
            </a:br>
            <a:r>
              <a:rPr lang="en-US" sz="2400" dirty="0">
                <a:solidFill>
                  <a:srgbClr val="FFFF27"/>
                </a:solidFill>
              </a:rPr>
              <a:t>a few billion $$.  It is widely believed</a:t>
            </a:r>
            <a:br>
              <a:rPr lang="en-US" sz="2400" dirty="0">
                <a:solidFill>
                  <a:srgbClr val="FFFF27"/>
                </a:solidFill>
              </a:rPr>
            </a:br>
            <a:r>
              <a:rPr lang="en-US" sz="2400" dirty="0">
                <a:solidFill>
                  <a:srgbClr val="FFFF27"/>
                </a:solidFill>
              </a:rPr>
              <a:t>that the NSA did this.</a:t>
            </a:r>
          </a:p>
        </p:txBody>
      </p:sp>
      <p:sp>
        <p:nvSpPr>
          <p:cNvPr id="52243" name="Text Box 19"/>
          <p:cNvSpPr txBox="1">
            <a:spLocks noChangeArrowheads="1"/>
          </p:cNvSpPr>
          <p:nvPr/>
        </p:nvSpPr>
        <p:spPr bwMode="auto">
          <a:xfrm>
            <a:off x="1524001" y="6377781"/>
            <a:ext cx="93089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Similar algorithms with longer keys are available today (AES,IDEA).</a:t>
            </a:r>
          </a:p>
        </p:txBody>
      </p:sp>
    </p:spTree>
    <p:extLst>
      <p:ext uri="{BB962C8B-B14F-4D97-AF65-F5344CB8AC3E}">
        <p14:creationId xmlns:p14="http://schemas.microsoft.com/office/powerpoint/2010/main" val="54173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1" name="Rectangle 20"/>
          <p:cNvSpPr/>
          <p:nvPr/>
        </p:nvSpPr>
        <p:spPr>
          <a:xfrm>
            <a:off x="1775520" y="1720840"/>
            <a:ext cx="8712968" cy="5016758"/>
          </a:xfrm>
          <a:prstGeom prst="rect">
            <a:avLst/>
          </a:prstGeom>
        </p:spPr>
        <p:txBody>
          <a:bodyPr wrap="square">
            <a:spAutoFit/>
          </a:bodyPr>
          <a:lstStyle/>
          <a:p>
            <a:r>
              <a:rPr lang="en-IE" sz="2000" dirty="0"/>
              <a:t>Let </a:t>
            </a:r>
            <a:r>
              <a:rPr lang="en-IE" sz="2000" b="1" dirty="0"/>
              <a:t>M</a:t>
            </a:r>
            <a:r>
              <a:rPr lang="en-IE" sz="2000" dirty="0"/>
              <a:t> be the plain text message </a:t>
            </a:r>
            <a:r>
              <a:rPr lang="en-IE" sz="2000" b="1" dirty="0"/>
              <a:t>M</a:t>
            </a:r>
            <a:r>
              <a:rPr lang="en-IE" sz="2000" dirty="0"/>
              <a:t> = 0123456789ABCDEF where </a:t>
            </a:r>
            <a:r>
              <a:rPr lang="en-IE" sz="2000" b="1" dirty="0"/>
              <a:t>M</a:t>
            </a:r>
            <a:r>
              <a:rPr lang="en-IE" sz="2000" dirty="0"/>
              <a:t> is in hexadecimal (base 16) format. </a:t>
            </a:r>
          </a:p>
          <a:p>
            <a:endParaRPr lang="en-IE" sz="2000" dirty="0"/>
          </a:p>
          <a:p>
            <a:r>
              <a:rPr lang="en-IE" sz="2000" dirty="0"/>
              <a:t>Rewriting </a:t>
            </a:r>
            <a:r>
              <a:rPr lang="en-IE" sz="2000" b="1" dirty="0"/>
              <a:t>M</a:t>
            </a:r>
            <a:r>
              <a:rPr lang="en-IE" sz="2000" dirty="0"/>
              <a:t> in binary format, we get the 64-bit block of text: </a:t>
            </a:r>
          </a:p>
          <a:p>
            <a:r>
              <a:rPr lang="en-IE" sz="2000" b="1" dirty="0"/>
              <a:t>M</a:t>
            </a:r>
            <a:r>
              <a:rPr lang="en-IE" sz="2000" dirty="0"/>
              <a:t> = 0000 0001 0010 0011 0100 0101 0110 0111 1000 1001 1010 1011 1100 1101 1110 1111</a:t>
            </a:r>
          </a:p>
          <a:p>
            <a:endParaRPr lang="en-IE" sz="2000" dirty="0"/>
          </a:p>
          <a:p>
            <a:r>
              <a:rPr lang="en-IE" sz="2000" dirty="0"/>
              <a:t>Left and Right Hand sides are:</a:t>
            </a:r>
          </a:p>
          <a:p>
            <a:r>
              <a:rPr lang="en-IE" sz="2000" b="1" dirty="0"/>
              <a:t>L</a:t>
            </a:r>
            <a:r>
              <a:rPr lang="en-IE" sz="2000" dirty="0"/>
              <a:t> = 0000 0001 0010 0011 0100 0101 0110 0111</a:t>
            </a:r>
            <a:br>
              <a:rPr lang="en-IE" sz="2000" dirty="0"/>
            </a:br>
            <a:r>
              <a:rPr lang="en-IE" sz="2000" b="1" dirty="0"/>
              <a:t>R</a:t>
            </a:r>
            <a:r>
              <a:rPr lang="en-IE" sz="2000" dirty="0"/>
              <a:t> = 1000 1001 1010 1011 1100 1101 1110 1111 </a:t>
            </a:r>
          </a:p>
          <a:p>
            <a:endParaRPr lang="en-IE" sz="2000" dirty="0"/>
          </a:p>
          <a:p>
            <a:r>
              <a:rPr lang="en-IE" sz="2000" b="1" dirty="0"/>
              <a:t>K</a:t>
            </a:r>
            <a:r>
              <a:rPr lang="en-IE" sz="2000" dirty="0"/>
              <a:t> is the hexadecimal key </a:t>
            </a:r>
            <a:r>
              <a:rPr lang="en-IE" sz="2000" b="1" dirty="0"/>
              <a:t>K</a:t>
            </a:r>
            <a:r>
              <a:rPr lang="en-IE" sz="2000" dirty="0"/>
              <a:t> = 1</a:t>
            </a:r>
            <a:r>
              <a:rPr lang="en-IE" sz="2000" dirty="0">
                <a:solidFill>
                  <a:srgbClr val="FFFF00"/>
                </a:solidFill>
              </a:rPr>
              <a:t>3</a:t>
            </a:r>
            <a:r>
              <a:rPr lang="en-IE" sz="2000" dirty="0"/>
              <a:t>3</a:t>
            </a:r>
            <a:r>
              <a:rPr lang="en-IE" sz="2000" dirty="0">
                <a:solidFill>
                  <a:srgbClr val="FFFF00"/>
                </a:solidFill>
              </a:rPr>
              <a:t>4</a:t>
            </a:r>
            <a:r>
              <a:rPr lang="en-IE" sz="2000" dirty="0"/>
              <a:t>5</a:t>
            </a:r>
            <a:r>
              <a:rPr lang="en-IE" sz="2000" dirty="0">
                <a:solidFill>
                  <a:srgbClr val="FFFF00"/>
                </a:solidFill>
              </a:rPr>
              <a:t>7</a:t>
            </a:r>
            <a:r>
              <a:rPr lang="en-IE" sz="2000" dirty="0"/>
              <a:t>7</a:t>
            </a:r>
            <a:r>
              <a:rPr lang="en-IE" sz="2000" dirty="0">
                <a:solidFill>
                  <a:srgbClr val="FFFF00"/>
                </a:solidFill>
              </a:rPr>
              <a:t>9</a:t>
            </a:r>
            <a:r>
              <a:rPr lang="en-IE" sz="2000" dirty="0"/>
              <a:t>9</a:t>
            </a:r>
            <a:r>
              <a:rPr lang="en-IE" sz="2000" dirty="0">
                <a:solidFill>
                  <a:srgbClr val="FFFF00"/>
                </a:solidFill>
              </a:rPr>
              <a:t>B</a:t>
            </a:r>
            <a:r>
              <a:rPr lang="en-IE" sz="2000" dirty="0"/>
              <a:t>B</a:t>
            </a:r>
            <a:r>
              <a:rPr lang="en-IE" sz="2000" dirty="0">
                <a:solidFill>
                  <a:srgbClr val="FFFF00"/>
                </a:solidFill>
              </a:rPr>
              <a:t>C</a:t>
            </a:r>
            <a:r>
              <a:rPr lang="en-IE" sz="2000" dirty="0"/>
              <a:t>D</a:t>
            </a:r>
            <a:r>
              <a:rPr lang="en-IE" sz="2000" dirty="0">
                <a:solidFill>
                  <a:srgbClr val="FFFF00"/>
                </a:solidFill>
              </a:rPr>
              <a:t>F</a:t>
            </a:r>
            <a:r>
              <a:rPr lang="en-IE" sz="2000" dirty="0"/>
              <a:t>F</a:t>
            </a:r>
            <a:r>
              <a:rPr lang="en-IE" sz="2000" dirty="0">
                <a:solidFill>
                  <a:srgbClr val="FFFF00"/>
                </a:solidFill>
              </a:rPr>
              <a:t>1</a:t>
            </a:r>
            <a:r>
              <a:rPr lang="en-IE" sz="2000" dirty="0"/>
              <a:t> – in binary this is:-</a:t>
            </a:r>
          </a:p>
          <a:p>
            <a:r>
              <a:rPr lang="en-IE" sz="2000" dirty="0"/>
              <a:t> </a:t>
            </a:r>
          </a:p>
          <a:p>
            <a:r>
              <a:rPr lang="en-IE" sz="2000" b="1" dirty="0"/>
              <a:t>K</a:t>
            </a:r>
            <a:r>
              <a:rPr lang="en-IE" sz="2000" dirty="0"/>
              <a:t> = 0001</a:t>
            </a:r>
            <a:r>
              <a:rPr lang="en-IE" sz="2000" dirty="0">
                <a:solidFill>
                  <a:srgbClr val="FFFF00"/>
                </a:solidFill>
              </a:rPr>
              <a:t>0011</a:t>
            </a:r>
            <a:r>
              <a:rPr lang="en-IE" sz="2000" dirty="0"/>
              <a:t> 0011</a:t>
            </a:r>
            <a:r>
              <a:rPr lang="en-IE" sz="2000" dirty="0">
                <a:solidFill>
                  <a:srgbClr val="FFFF00"/>
                </a:solidFill>
              </a:rPr>
              <a:t>0100</a:t>
            </a:r>
            <a:r>
              <a:rPr lang="en-IE" sz="2000" dirty="0"/>
              <a:t> 0101</a:t>
            </a:r>
            <a:r>
              <a:rPr lang="en-IE" sz="2000" dirty="0">
                <a:solidFill>
                  <a:srgbClr val="FFFF00"/>
                </a:solidFill>
              </a:rPr>
              <a:t>0111</a:t>
            </a:r>
            <a:r>
              <a:rPr lang="en-IE" sz="2000" dirty="0"/>
              <a:t> 0111</a:t>
            </a:r>
            <a:r>
              <a:rPr lang="en-IE" sz="2000" dirty="0">
                <a:solidFill>
                  <a:srgbClr val="FFFF00"/>
                </a:solidFill>
              </a:rPr>
              <a:t>1001</a:t>
            </a:r>
            <a:r>
              <a:rPr lang="en-IE" sz="2000" dirty="0"/>
              <a:t> 1001</a:t>
            </a:r>
            <a:r>
              <a:rPr lang="en-IE" sz="2000" dirty="0">
                <a:solidFill>
                  <a:srgbClr val="FFFF00"/>
                </a:solidFill>
              </a:rPr>
              <a:t>1011</a:t>
            </a:r>
            <a:r>
              <a:rPr lang="en-IE" sz="2000" dirty="0"/>
              <a:t> 1011</a:t>
            </a:r>
            <a:r>
              <a:rPr lang="en-IE" sz="2000" dirty="0">
                <a:solidFill>
                  <a:srgbClr val="FFFF00"/>
                </a:solidFill>
              </a:rPr>
              <a:t>1100</a:t>
            </a:r>
            <a:r>
              <a:rPr lang="en-IE" sz="2000" dirty="0"/>
              <a:t> 1101</a:t>
            </a:r>
            <a:r>
              <a:rPr lang="en-IE" sz="2000" dirty="0">
                <a:solidFill>
                  <a:srgbClr val="FFFF00"/>
                </a:solidFill>
              </a:rPr>
              <a:t>1111</a:t>
            </a:r>
            <a:r>
              <a:rPr lang="en-IE" sz="2000" dirty="0"/>
              <a:t> 1111</a:t>
            </a:r>
            <a:r>
              <a:rPr lang="en-IE" sz="2000" dirty="0">
                <a:solidFill>
                  <a:srgbClr val="FFFF00"/>
                </a:solidFill>
              </a:rPr>
              <a:t>0001</a:t>
            </a:r>
          </a:p>
          <a:p>
            <a:endParaRPr lang="en-IE" sz="2000" dirty="0"/>
          </a:p>
        </p:txBody>
      </p:sp>
    </p:spTree>
    <p:extLst>
      <p:ext uri="{BB962C8B-B14F-4D97-AF65-F5344CB8AC3E}">
        <p14:creationId xmlns:p14="http://schemas.microsoft.com/office/powerpoint/2010/main" val="1464874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75520" y="1720840"/>
            <a:ext cx="8712968" cy="5016758"/>
          </a:xfrm>
          <a:prstGeom prst="rect">
            <a:avLst/>
          </a:prstGeom>
        </p:spPr>
        <p:txBody>
          <a:bodyPr wrap="square">
            <a:spAutoFit/>
          </a:bodyPr>
          <a:lstStyle/>
          <a:p>
            <a:endParaRPr lang="en-IE" sz="2000" dirty="0"/>
          </a:p>
          <a:p>
            <a:r>
              <a:rPr lang="en-IE" sz="2000" b="1" dirty="0"/>
              <a:t>K</a:t>
            </a:r>
            <a:r>
              <a:rPr lang="en-IE" sz="2000" dirty="0"/>
              <a:t> = 00010011 00110100 01010111 01111001 10011011 10111100 11011111 11110001</a:t>
            </a:r>
          </a:p>
          <a:p>
            <a:endParaRPr lang="en-IE" sz="2000" dirty="0"/>
          </a:p>
          <a:p>
            <a:r>
              <a:rPr lang="en-IE" sz="2000" dirty="0"/>
              <a:t>we get the 56-bit permutation from PC-1</a:t>
            </a:r>
          </a:p>
          <a:p>
            <a:r>
              <a:rPr lang="en-IE" sz="2000" b="1" dirty="0"/>
              <a:t>K</a:t>
            </a:r>
            <a:r>
              <a:rPr lang="en-IE" sz="2000" dirty="0"/>
              <a:t>+ = 1111000 0110011 0010101 0101111 0101010 1011001 1001111 0001111</a:t>
            </a:r>
          </a:p>
          <a:p>
            <a:endParaRPr lang="en-IE" sz="2000" dirty="0"/>
          </a:p>
          <a:p>
            <a:r>
              <a:rPr lang="en-IE" sz="2000" dirty="0"/>
              <a:t>Next, split this key into left and right halves, </a:t>
            </a:r>
            <a:r>
              <a:rPr lang="en-IE" sz="2000" b="1" i="1" dirty="0"/>
              <a:t>C</a:t>
            </a:r>
            <a:r>
              <a:rPr lang="en-IE" sz="2000" b="1" i="1" baseline="-25000" dirty="0"/>
              <a:t>0</a:t>
            </a:r>
            <a:r>
              <a:rPr lang="en-IE" sz="2000" dirty="0"/>
              <a:t> and </a:t>
            </a:r>
            <a:r>
              <a:rPr lang="en-IE" sz="2000" b="1" i="1" dirty="0"/>
              <a:t>D</a:t>
            </a:r>
            <a:r>
              <a:rPr lang="en-IE" sz="2000" b="1" i="1" baseline="-25000" dirty="0"/>
              <a:t>0</a:t>
            </a:r>
            <a:r>
              <a:rPr lang="en-IE" sz="2000" dirty="0"/>
              <a:t>, where each half has 28 bits. </a:t>
            </a:r>
          </a:p>
          <a:p>
            <a:endParaRPr lang="en-IE" sz="2000" dirty="0"/>
          </a:p>
          <a:p>
            <a:r>
              <a:rPr lang="en-IE" sz="2000" b="1" dirty="0"/>
              <a:t>Example:</a:t>
            </a:r>
            <a:r>
              <a:rPr lang="en-IE" sz="2000" dirty="0"/>
              <a:t> From the permuted key </a:t>
            </a:r>
            <a:r>
              <a:rPr lang="en-IE" sz="2000" b="1" dirty="0"/>
              <a:t>K</a:t>
            </a:r>
            <a:r>
              <a:rPr lang="en-IE" sz="2000" dirty="0"/>
              <a:t>+, we get </a:t>
            </a:r>
          </a:p>
          <a:p>
            <a:r>
              <a:rPr lang="en-IE" sz="2000" b="1" i="1" dirty="0"/>
              <a:t>C</a:t>
            </a:r>
            <a:r>
              <a:rPr lang="en-IE" sz="2000" b="1" i="1" baseline="-25000" dirty="0"/>
              <a:t>0</a:t>
            </a:r>
            <a:r>
              <a:rPr lang="en-IE" sz="2000" dirty="0"/>
              <a:t> = 1111000 0110011 0010101 0101111 </a:t>
            </a:r>
            <a:br>
              <a:rPr lang="en-IE" sz="2000" dirty="0"/>
            </a:br>
            <a:r>
              <a:rPr lang="en-IE" sz="2000" b="1" i="1" dirty="0"/>
              <a:t>D</a:t>
            </a:r>
            <a:r>
              <a:rPr lang="en-IE" sz="2000" b="1" i="1" baseline="-25000" dirty="0"/>
              <a:t>0</a:t>
            </a:r>
            <a:r>
              <a:rPr lang="en-IE" sz="2000" dirty="0"/>
              <a:t> = 0101010 1011001 1001111 0001111 </a:t>
            </a:r>
          </a:p>
          <a:p>
            <a:endParaRPr lang="en-IE" sz="2000" dirty="0"/>
          </a:p>
          <a:p>
            <a:endParaRPr lang="en-IE" sz="2000" dirty="0"/>
          </a:p>
        </p:txBody>
      </p:sp>
      <p:sp>
        <p:nvSpPr>
          <p:cNvPr id="3" name="Rectangle 2"/>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1: Create 16 </a:t>
            </a:r>
            <a:r>
              <a:rPr lang="en-IE" sz="2400" b="1" dirty="0" err="1">
                <a:solidFill>
                  <a:srgbClr val="FFFF00"/>
                </a:solidFill>
              </a:rPr>
              <a:t>subkeys</a:t>
            </a:r>
            <a:r>
              <a:rPr lang="en-IE" sz="2400" b="1" dirty="0">
                <a:solidFill>
                  <a:srgbClr val="FFFF00"/>
                </a:solidFill>
              </a:rPr>
              <a:t>, each of which is 48-bits long</a:t>
            </a:r>
            <a:endParaRPr lang="en-IE"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1488839043"/>
              </p:ext>
            </p:extLst>
          </p:nvPr>
        </p:nvGraphicFramePr>
        <p:xfrm>
          <a:off x="2423593" y="4077072"/>
          <a:ext cx="7046913" cy="2038350"/>
        </p:xfrm>
        <a:graphic>
          <a:graphicData uri="http://schemas.openxmlformats.org/presentationml/2006/ole">
            <mc:AlternateContent xmlns:mc="http://schemas.openxmlformats.org/markup-compatibility/2006">
              <mc:Choice xmlns:v="urn:schemas-microsoft-com:vml" Requires="v">
                <p:oleObj spid="_x0000_s10447" name="Photo Editor Photo" r:id="rId4" imgW="3452159" imgH="998307" progId="MSPhotoEd.3">
                  <p:embed/>
                </p:oleObj>
              </mc:Choice>
              <mc:Fallback>
                <p:oleObj name="Photo Editor Photo" r:id="rId4" imgW="3452159" imgH="998307" progId="MSPhotoEd.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593" y="4077072"/>
                        <a:ext cx="7046913"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369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1+ppt_w/2"/>
                                          </p:val>
                                        </p:tav>
                                      </p:tavLst>
                                    </p:anim>
                                    <p:anim calcmode="lin" valueType="num">
                                      <p:cBhvr additive="base">
                                        <p:cTn id="13" dur="500"/>
                                        <p:tgtEl>
                                          <p:spTgt spid="4"/>
                                        </p:tgtEl>
                                        <p:attrNameLst>
                                          <p:attrName>ppt_y</p:attrName>
                                        </p:attrNameLst>
                                      </p:cBhvr>
                                      <p:tavLst>
                                        <p:tav tm="0">
                                          <p:val>
                                            <p:strVal val="ppt_y"/>
                                          </p:val>
                                        </p:tav>
                                        <p:tav tm="100000">
                                          <p:val>
                                            <p:strVal val="ppt_y"/>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2193682" y="0"/>
            <a:ext cx="7804638" cy="1322388"/>
          </a:xfrm>
        </p:spPr>
        <p:txBody>
          <a:bodyPr>
            <a:normAutofit/>
          </a:bodyPr>
          <a:lstStyle/>
          <a:p>
            <a:pPr>
              <a:defRPr/>
            </a:pPr>
            <a:r>
              <a:rPr lang="en-US" b="1" cap="small" dirty="0">
                <a:solidFill>
                  <a:srgbClr val="FFC000"/>
                </a:solidFill>
                <a:latin typeface="Times New Roman" pitchFamily="18" charset="0"/>
              </a:rPr>
              <a:t>Substitution Ciphers</a:t>
            </a:r>
            <a:endParaRPr lang="en-GB" b="1" dirty="0">
              <a:solidFill>
                <a:srgbClr val="FFC000"/>
              </a:solidFill>
            </a:endParaRPr>
          </a:p>
        </p:txBody>
      </p:sp>
      <p:sp>
        <p:nvSpPr>
          <p:cNvPr id="4" name="Text Box 10"/>
          <p:cNvSpPr txBox="1">
            <a:spLocks noChangeArrowheads="1"/>
          </p:cNvSpPr>
          <p:nvPr/>
        </p:nvSpPr>
        <p:spPr bwMode="auto">
          <a:xfrm>
            <a:off x="1967279" y="1875394"/>
            <a:ext cx="8217877"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itchFamily="34" charset="0"/>
              </a:defRPr>
            </a:lvl1pPr>
            <a:lvl2pPr marL="742950" indent="-285750">
              <a:defRPr sz="3200" b="1">
                <a:solidFill>
                  <a:schemeClr val="tx1"/>
                </a:solidFill>
                <a:latin typeface="Arial" pitchFamily="34" charset="0"/>
              </a:defRPr>
            </a:lvl2pPr>
            <a:lvl3pPr marL="1143000" indent="-228600">
              <a:defRPr sz="3200" b="1">
                <a:solidFill>
                  <a:schemeClr val="tx1"/>
                </a:solidFill>
                <a:latin typeface="Arial" pitchFamily="34" charset="0"/>
              </a:defRPr>
            </a:lvl3pPr>
            <a:lvl4pPr marL="1600200" indent="-228600">
              <a:defRPr sz="3200" b="1">
                <a:solidFill>
                  <a:schemeClr val="tx1"/>
                </a:solidFill>
                <a:latin typeface="Arial" pitchFamily="34" charset="0"/>
              </a:defRPr>
            </a:lvl4pPr>
            <a:lvl5pPr marL="2057400" indent="-228600">
              <a:defRPr sz="3200" b="1">
                <a:solidFill>
                  <a:schemeClr val="tx1"/>
                </a:solidFill>
                <a:latin typeface="Arial" pitchFamily="34" charset="0"/>
              </a:defRPr>
            </a:lvl5pPr>
            <a:lvl6pPr marL="2514600" indent="-228600" eaLnBrk="0" fontAlgn="base" hangingPunct="0">
              <a:spcBef>
                <a:spcPct val="0"/>
              </a:spcBef>
              <a:spcAft>
                <a:spcPct val="0"/>
              </a:spcAft>
              <a:defRPr sz="3200" b="1">
                <a:solidFill>
                  <a:schemeClr val="tx1"/>
                </a:solidFill>
                <a:latin typeface="Arial" pitchFamily="34" charset="0"/>
              </a:defRPr>
            </a:lvl6pPr>
            <a:lvl7pPr marL="2971800" indent="-228600" eaLnBrk="0" fontAlgn="base" hangingPunct="0">
              <a:spcBef>
                <a:spcPct val="0"/>
              </a:spcBef>
              <a:spcAft>
                <a:spcPct val="0"/>
              </a:spcAft>
              <a:defRPr sz="3200" b="1">
                <a:solidFill>
                  <a:schemeClr val="tx1"/>
                </a:solidFill>
                <a:latin typeface="Arial" pitchFamily="34" charset="0"/>
              </a:defRPr>
            </a:lvl7pPr>
            <a:lvl8pPr marL="3429000" indent="-228600" eaLnBrk="0" fontAlgn="base" hangingPunct="0">
              <a:spcBef>
                <a:spcPct val="0"/>
              </a:spcBef>
              <a:spcAft>
                <a:spcPct val="0"/>
              </a:spcAft>
              <a:defRPr sz="3200" b="1">
                <a:solidFill>
                  <a:schemeClr val="tx1"/>
                </a:solidFill>
                <a:latin typeface="Arial" pitchFamily="34" charset="0"/>
              </a:defRPr>
            </a:lvl8pPr>
            <a:lvl9pPr marL="3886200" indent="-228600" eaLnBrk="0" fontAlgn="base" hangingPunct="0">
              <a:spcBef>
                <a:spcPct val="0"/>
              </a:spcBef>
              <a:spcAft>
                <a:spcPct val="0"/>
              </a:spcAft>
              <a:defRPr sz="3200" b="1">
                <a:solidFill>
                  <a:schemeClr val="tx1"/>
                </a:solidFill>
                <a:latin typeface="Arial" pitchFamily="34" charset="0"/>
              </a:defRPr>
            </a:lvl9pPr>
          </a:lstStyle>
          <a:p>
            <a:pPr marL="182563" indent="-182563" eaLnBrk="0" hangingPunct="0">
              <a:buFont typeface="Arial" pitchFamily="34" charset="0"/>
              <a:buChar char="•"/>
              <a:defRPr/>
            </a:pPr>
            <a:r>
              <a:rPr lang="en-US" sz="2600" dirty="0">
                <a:latin typeface="+mn-lt"/>
              </a:rPr>
              <a:t>Replaces one symbol with another. If the symbols in the plaintext are alphabetic characters, we replace one character with another.</a:t>
            </a:r>
          </a:p>
        </p:txBody>
      </p:sp>
      <p:sp>
        <p:nvSpPr>
          <p:cNvPr id="16389" name="Rectangle 6"/>
          <p:cNvSpPr>
            <a:spLocks noChangeArrowheads="1"/>
          </p:cNvSpPr>
          <p:nvPr/>
        </p:nvSpPr>
        <p:spPr bwMode="auto">
          <a:xfrm>
            <a:off x="3037743" y="4102966"/>
            <a:ext cx="6764215" cy="954087"/>
          </a:xfrm>
          <a:prstGeom prst="rect">
            <a:avLst/>
          </a:prstGeom>
          <a:solidFill>
            <a:srgbClr val="99FF33"/>
          </a:solidFill>
          <a:ln w="76200" algn="ctr">
            <a:solidFill>
              <a:srgbClr val="00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2800" b="1">
                <a:solidFill>
                  <a:srgbClr val="002060"/>
                </a:solidFill>
                <a:latin typeface="Times New Roman" pitchFamily="18" charset="0"/>
              </a:rPr>
              <a:t>A substitution cipher replaces one symbol</a:t>
            </a:r>
            <a:br>
              <a:rPr lang="en-US" sz="2800" b="1">
                <a:solidFill>
                  <a:srgbClr val="002060"/>
                </a:solidFill>
                <a:latin typeface="Times New Roman" pitchFamily="18" charset="0"/>
              </a:rPr>
            </a:br>
            <a:r>
              <a:rPr lang="en-US" sz="2800" b="1">
                <a:solidFill>
                  <a:srgbClr val="002060"/>
                </a:solidFill>
                <a:latin typeface="Times New Roman" pitchFamily="18" charset="0"/>
              </a:rPr>
              <a:t>with another.</a:t>
            </a:r>
          </a:p>
        </p:txBody>
      </p:sp>
      <p:grpSp>
        <p:nvGrpSpPr>
          <p:cNvPr id="16390" name="Group 7"/>
          <p:cNvGrpSpPr>
            <a:grpSpLocks/>
          </p:cNvGrpSpPr>
          <p:nvPr/>
        </p:nvGrpSpPr>
        <p:grpSpPr bwMode="auto">
          <a:xfrm>
            <a:off x="2146202" y="4272034"/>
            <a:ext cx="633046" cy="615950"/>
            <a:chOff x="1200" y="1217"/>
            <a:chExt cx="720" cy="388"/>
          </a:xfrm>
        </p:grpSpPr>
        <p:pic>
          <p:nvPicPr>
            <p:cNvPr id="1639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3" name="Text Box 15"/>
            <p:cNvSpPr txBox="1">
              <a:spLocks noChangeArrowheads="1"/>
            </p:cNvSpPr>
            <p:nvPr/>
          </p:nvSpPr>
          <p:spPr bwMode="auto">
            <a:xfrm>
              <a:off x="1283" y="1217"/>
              <a:ext cx="43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pitchFamily="18" charset="0"/>
                  <a:cs typeface="Arial" pitchFamily="34" charset="0"/>
                </a:defRPr>
              </a:lvl1pPr>
              <a:lvl2pPr marL="742950" indent="-285750" eaLnBrk="0" hangingPunct="0">
                <a:defRPr sz="2400">
                  <a:solidFill>
                    <a:schemeClr val="tx1"/>
                  </a:solidFill>
                  <a:latin typeface="Times" pitchFamily="18" charset="0"/>
                  <a:cs typeface="Arial" pitchFamily="34" charset="0"/>
                </a:defRPr>
              </a:lvl2pPr>
              <a:lvl3pPr marL="1143000" indent="-228600" eaLnBrk="0" hangingPunct="0">
                <a:defRPr sz="2400">
                  <a:solidFill>
                    <a:schemeClr val="tx1"/>
                  </a:solidFill>
                  <a:latin typeface="Times" pitchFamily="18" charset="0"/>
                  <a:cs typeface="Arial" pitchFamily="34" charset="0"/>
                </a:defRPr>
              </a:lvl3pPr>
              <a:lvl4pPr marL="1600200" indent="-228600" eaLnBrk="0" hangingPunct="0">
                <a:defRPr sz="2400">
                  <a:solidFill>
                    <a:schemeClr val="tx1"/>
                  </a:solidFill>
                  <a:latin typeface="Times" pitchFamily="18" charset="0"/>
                  <a:cs typeface="Arial" pitchFamily="34" charset="0"/>
                </a:defRPr>
              </a:lvl4pPr>
              <a:lvl5pPr marL="2057400" indent="-228600" eaLnBrk="0" hangingPunct="0">
                <a:defRPr sz="2400">
                  <a:solidFill>
                    <a:schemeClr val="tx1"/>
                  </a:solidFill>
                  <a:latin typeface="Times"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itchFamily="34" charset="0"/>
                </a:defRPr>
              </a:lvl9pPr>
            </a:lstStyle>
            <a:p>
              <a:r>
                <a:rPr lang="en-US" sz="2800" b="1" dirty="0">
                  <a:solidFill>
                    <a:srgbClr val="FF0000"/>
                  </a:solidFill>
                  <a:latin typeface="Franklin Gothic Demi" pitchFamily="34" charset="0"/>
                </a:rPr>
                <a:t> </a:t>
              </a:r>
              <a:r>
                <a:rPr lang="en-US" sz="3200" b="1" dirty="0" err="1">
                  <a:solidFill>
                    <a:srgbClr val="FF0000"/>
                  </a:solidFill>
                  <a:latin typeface="Franklin Gothic Demi" pitchFamily="34" charset="0"/>
                </a:rPr>
                <a:t>i</a:t>
              </a:r>
              <a:endParaRPr lang="en-US" sz="3200" b="1" dirty="0">
                <a:solidFill>
                  <a:srgbClr val="FF0000"/>
                </a:solidFill>
                <a:latin typeface="Franklin Gothic Demi" pitchFamily="34" charset="0"/>
              </a:endParaRPr>
            </a:p>
          </p:txBody>
        </p:sp>
      </p:grpSp>
      <p:sp>
        <p:nvSpPr>
          <p:cNvPr id="11" name="Rectangle 10"/>
          <p:cNvSpPr>
            <a:spLocks noChangeArrowheads="1"/>
          </p:cNvSpPr>
          <p:nvPr/>
        </p:nvSpPr>
        <p:spPr bwMode="auto">
          <a:xfrm>
            <a:off x="1967279" y="5743855"/>
            <a:ext cx="8229600" cy="830997"/>
          </a:xfrm>
          <a:prstGeom prst="rect">
            <a:avLst/>
          </a:prstGeom>
          <a:ln/>
        </p:spPr>
        <p:style>
          <a:lnRef idx="2">
            <a:schemeClr val="accent3"/>
          </a:lnRef>
          <a:fillRef idx="1">
            <a:schemeClr val="lt1"/>
          </a:fillRef>
          <a:effectRef idx="0">
            <a:schemeClr val="accent3"/>
          </a:effectRef>
          <a:fontRef idx="minor">
            <a:schemeClr val="dk1"/>
          </a:fontRef>
        </p:style>
        <p:txBody>
          <a:bodyPr anchor="ctr">
            <a:spAutoFit/>
          </a:bodyPr>
          <a:lstStyle/>
          <a:p>
            <a:pPr algn="ctr" eaLnBrk="0" hangingPunct="0">
              <a:defRPr/>
            </a:pPr>
            <a:r>
              <a:rPr lang="en-US" sz="2400" b="1" cap="small" dirty="0">
                <a:solidFill>
                  <a:schemeClr val="bg2"/>
                </a:solidFill>
                <a:effectLst>
                  <a:outerShdw blurRad="38100" dist="38100" dir="2700000" algn="tl">
                    <a:srgbClr val="000000">
                      <a:alpha val="43137"/>
                    </a:srgbClr>
                  </a:outerShdw>
                </a:effectLst>
                <a:cs typeface="Times New Roman" pitchFamily="18" charset="0"/>
              </a:rPr>
              <a:t>The simplest substitution cipher is a shift cipher </a:t>
            </a:r>
            <a:br>
              <a:rPr lang="en-US" sz="2400" b="1" cap="small" dirty="0">
                <a:solidFill>
                  <a:schemeClr val="bg2"/>
                </a:solidFill>
                <a:effectLst>
                  <a:outerShdw blurRad="38100" dist="38100" dir="2700000" algn="tl">
                    <a:srgbClr val="000000">
                      <a:alpha val="43137"/>
                    </a:srgbClr>
                  </a:outerShdw>
                </a:effectLst>
                <a:cs typeface="Times New Roman" pitchFamily="18" charset="0"/>
              </a:rPr>
            </a:br>
            <a:r>
              <a:rPr lang="en-US" sz="2400" b="1" cap="small" dirty="0">
                <a:solidFill>
                  <a:schemeClr val="bg2"/>
                </a:solidFill>
                <a:effectLst>
                  <a:outerShdw blurRad="38100" dist="38100" dir="2700000" algn="tl">
                    <a:srgbClr val="000000">
                      <a:alpha val="43137"/>
                    </a:srgbClr>
                  </a:outerShdw>
                </a:effectLst>
                <a:cs typeface="Times New Roman" pitchFamily="18" charset="0"/>
              </a:rPr>
              <a:t>(additive cipher)</a:t>
            </a:r>
          </a:p>
        </p:txBody>
      </p:sp>
    </p:spTree>
    <p:extLst>
      <p:ext uri="{BB962C8B-B14F-4D97-AF65-F5344CB8AC3E}">
        <p14:creationId xmlns:p14="http://schemas.microsoft.com/office/powerpoint/2010/main" val="212448251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524000" y="1720840"/>
            <a:ext cx="4752528" cy="4801314"/>
          </a:xfrm>
          <a:prstGeom prst="rect">
            <a:avLst/>
          </a:prstGeom>
        </p:spPr>
        <p:txBody>
          <a:bodyPr wrap="square">
            <a:spAutoFit/>
          </a:bodyPr>
          <a:lstStyle/>
          <a:p>
            <a:r>
              <a:rPr lang="en-IE" dirty="0"/>
              <a:t>From original pair </a:t>
            </a:r>
            <a:r>
              <a:rPr lang="en-IE" dirty="0" err="1"/>
              <a:t>pair</a:t>
            </a:r>
            <a:r>
              <a:rPr lang="en-IE" dirty="0"/>
              <a:t> </a:t>
            </a:r>
            <a:r>
              <a:rPr lang="en-IE" b="1" i="1" dirty="0"/>
              <a:t>C</a:t>
            </a:r>
            <a:r>
              <a:rPr lang="en-IE" b="1" i="1" baseline="-25000" dirty="0"/>
              <a:t>0</a:t>
            </a:r>
            <a:r>
              <a:rPr lang="en-IE" dirty="0"/>
              <a:t> and </a:t>
            </a:r>
            <a:r>
              <a:rPr lang="en-IE" b="1" i="1" dirty="0"/>
              <a:t>D</a:t>
            </a:r>
            <a:r>
              <a:rPr lang="en-IE" b="1" i="1" baseline="-25000" dirty="0"/>
              <a:t>0</a:t>
            </a:r>
            <a:r>
              <a:rPr lang="en-IE" dirty="0"/>
              <a:t> we obtain: </a:t>
            </a:r>
          </a:p>
          <a:p>
            <a:r>
              <a:rPr lang="en-IE" b="1" i="1" dirty="0"/>
              <a:t>C</a:t>
            </a:r>
            <a:r>
              <a:rPr lang="en-IE" b="1" i="1" baseline="-25000" dirty="0"/>
              <a:t>0</a:t>
            </a:r>
            <a:r>
              <a:rPr lang="en-IE" dirty="0"/>
              <a:t> = 1111000011001100101010101111</a:t>
            </a:r>
            <a:br>
              <a:rPr lang="en-IE" dirty="0"/>
            </a:br>
            <a:r>
              <a:rPr lang="en-IE" b="1" i="1" dirty="0"/>
              <a:t>D</a:t>
            </a:r>
            <a:r>
              <a:rPr lang="en-IE" b="1" i="1" baseline="-25000" dirty="0"/>
              <a:t>0</a:t>
            </a:r>
            <a:r>
              <a:rPr lang="en-IE" dirty="0"/>
              <a:t> = 0101010101100110011110001111 </a:t>
            </a:r>
          </a:p>
          <a:p>
            <a:r>
              <a:rPr lang="en-IE" b="1" i="1" dirty="0"/>
              <a:t>C</a:t>
            </a:r>
            <a:r>
              <a:rPr lang="en-IE" b="1" i="1" baseline="-25000" dirty="0"/>
              <a:t>1</a:t>
            </a:r>
            <a:r>
              <a:rPr lang="en-IE" dirty="0"/>
              <a:t> = 1110000110011001010101011111</a:t>
            </a:r>
            <a:br>
              <a:rPr lang="en-IE" dirty="0"/>
            </a:br>
            <a:r>
              <a:rPr lang="en-IE" b="1" i="1" dirty="0"/>
              <a:t>D</a:t>
            </a:r>
            <a:r>
              <a:rPr lang="en-IE" b="1" i="1" baseline="-25000" dirty="0"/>
              <a:t>1</a:t>
            </a:r>
            <a:r>
              <a:rPr lang="en-IE" dirty="0"/>
              <a:t> = 1010101011001100111100011110 </a:t>
            </a:r>
          </a:p>
          <a:p>
            <a:r>
              <a:rPr lang="en-IE" b="1" i="1" dirty="0"/>
              <a:t>C</a:t>
            </a:r>
            <a:r>
              <a:rPr lang="en-IE" b="1" i="1" baseline="-25000" dirty="0"/>
              <a:t>2</a:t>
            </a:r>
            <a:r>
              <a:rPr lang="en-IE" dirty="0"/>
              <a:t> = 1100001100110010101010111111</a:t>
            </a:r>
            <a:br>
              <a:rPr lang="en-IE" dirty="0"/>
            </a:br>
            <a:r>
              <a:rPr lang="en-IE" b="1" i="1" dirty="0"/>
              <a:t>D</a:t>
            </a:r>
            <a:r>
              <a:rPr lang="en-IE" b="1" i="1" baseline="-25000" dirty="0"/>
              <a:t>2</a:t>
            </a:r>
            <a:r>
              <a:rPr lang="en-IE" dirty="0"/>
              <a:t> = 0101010110011001111000111101 </a:t>
            </a:r>
          </a:p>
          <a:p>
            <a:r>
              <a:rPr lang="en-IE" b="1" i="1" dirty="0"/>
              <a:t>C</a:t>
            </a:r>
            <a:r>
              <a:rPr lang="en-IE" b="1" i="1" baseline="-25000" dirty="0"/>
              <a:t>3</a:t>
            </a:r>
            <a:r>
              <a:rPr lang="en-IE" dirty="0"/>
              <a:t> = 0000110011001010101011111111</a:t>
            </a:r>
            <a:br>
              <a:rPr lang="en-IE" dirty="0"/>
            </a:br>
            <a:r>
              <a:rPr lang="en-IE" b="1" i="1" dirty="0"/>
              <a:t>D</a:t>
            </a:r>
            <a:r>
              <a:rPr lang="en-IE" b="1" i="1" baseline="-25000" dirty="0"/>
              <a:t>3</a:t>
            </a:r>
            <a:r>
              <a:rPr lang="en-IE" dirty="0"/>
              <a:t> = 0101011001100111100011110101 </a:t>
            </a:r>
          </a:p>
          <a:p>
            <a:r>
              <a:rPr lang="en-IE" b="1" i="1" dirty="0"/>
              <a:t>C</a:t>
            </a:r>
            <a:r>
              <a:rPr lang="en-IE" b="1" i="1" baseline="-25000" dirty="0"/>
              <a:t>4</a:t>
            </a:r>
            <a:r>
              <a:rPr lang="en-IE" dirty="0"/>
              <a:t> = 0011001100101010101111111100</a:t>
            </a:r>
            <a:br>
              <a:rPr lang="en-IE" dirty="0"/>
            </a:br>
            <a:r>
              <a:rPr lang="en-IE" b="1" i="1" dirty="0"/>
              <a:t>D</a:t>
            </a:r>
            <a:r>
              <a:rPr lang="en-IE" b="1" i="1" baseline="-25000" dirty="0"/>
              <a:t>4</a:t>
            </a:r>
            <a:r>
              <a:rPr lang="en-IE" dirty="0"/>
              <a:t> = 0101100110011110001111010101 </a:t>
            </a:r>
          </a:p>
          <a:p>
            <a:r>
              <a:rPr lang="en-IE" b="1" i="1" dirty="0"/>
              <a:t>C</a:t>
            </a:r>
            <a:r>
              <a:rPr lang="en-IE" b="1" i="1" baseline="-25000" dirty="0"/>
              <a:t>5</a:t>
            </a:r>
            <a:r>
              <a:rPr lang="en-IE" dirty="0"/>
              <a:t> = 1100110010101010111111110000</a:t>
            </a:r>
            <a:br>
              <a:rPr lang="en-IE" dirty="0"/>
            </a:br>
            <a:r>
              <a:rPr lang="en-IE" b="1" i="1" dirty="0"/>
              <a:t>D</a:t>
            </a:r>
            <a:r>
              <a:rPr lang="en-IE" b="1" i="1" baseline="-25000" dirty="0"/>
              <a:t>5</a:t>
            </a:r>
            <a:r>
              <a:rPr lang="en-IE" dirty="0"/>
              <a:t> = 0110011001111000111101010101 </a:t>
            </a:r>
          </a:p>
          <a:p>
            <a:r>
              <a:rPr lang="en-IE" b="1" i="1" dirty="0"/>
              <a:t>C</a:t>
            </a:r>
            <a:r>
              <a:rPr lang="en-IE" b="1" i="1" baseline="-25000" dirty="0"/>
              <a:t>6</a:t>
            </a:r>
            <a:r>
              <a:rPr lang="en-IE" dirty="0"/>
              <a:t> = 0011001010101011111111000011</a:t>
            </a:r>
            <a:br>
              <a:rPr lang="en-IE" dirty="0"/>
            </a:br>
            <a:r>
              <a:rPr lang="en-IE" b="1" i="1" dirty="0"/>
              <a:t>D</a:t>
            </a:r>
            <a:r>
              <a:rPr lang="en-IE" b="1" i="1" baseline="-25000" dirty="0"/>
              <a:t>6</a:t>
            </a:r>
            <a:r>
              <a:rPr lang="en-IE" dirty="0"/>
              <a:t> = 1001100111100011110101010101 </a:t>
            </a:r>
          </a:p>
          <a:p>
            <a:r>
              <a:rPr lang="en-IE" b="1" i="1" dirty="0"/>
              <a:t>C</a:t>
            </a:r>
            <a:r>
              <a:rPr lang="en-IE" b="1" i="1" baseline="-25000" dirty="0"/>
              <a:t>7</a:t>
            </a:r>
            <a:r>
              <a:rPr lang="en-IE" dirty="0"/>
              <a:t> = 1100101010101111111100001100</a:t>
            </a:r>
            <a:br>
              <a:rPr lang="en-IE" dirty="0"/>
            </a:br>
            <a:r>
              <a:rPr lang="en-IE" b="1" i="1" dirty="0"/>
              <a:t>D</a:t>
            </a:r>
            <a:r>
              <a:rPr lang="en-IE" b="1" i="1" baseline="-25000" dirty="0"/>
              <a:t>7</a:t>
            </a:r>
            <a:r>
              <a:rPr lang="en-IE" dirty="0"/>
              <a:t> = 0110011110001111010101010110 </a:t>
            </a:r>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1: Create 16 </a:t>
            </a:r>
            <a:r>
              <a:rPr lang="en-IE" sz="2400" b="1" dirty="0" err="1">
                <a:solidFill>
                  <a:srgbClr val="FFFF00"/>
                </a:solidFill>
              </a:rPr>
              <a:t>subkeys</a:t>
            </a:r>
            <a:r>
              <a:rPr lang="en-IE" sz="2400" b="1" dirty="0">
                <a:solidFill>
                  <a:srgbClr val="FFFF00"/>
                </a:solidFill>
              </a:rPr>
              <a:t>, each of which is 48-bits long</a:t>
            </a:r>
            <a:endParaRPr lang="en-IE" sz="2400" dirty="0"/>
          </a:p>
        </p:txBody>
      </p:sp>
      <p:sp>
        <p:nvSpPr>
          <p:cNvPr id="4" name="Rectangle 3"/>
          <p:cNvSpPr/>
          <p:nvPr/>
        </p:nvSpPr>
        <p:spPr>
          <a:xfrm>
            <a:off x="6096000" y="1791615"/>
            <a:ext cx="4572000" cy="5078313"/>
          </a:xfrm>
          <a:prstGeom prst="rect">
            <a:avLst/>
          </a:prstGeom>
        </p:spPr>
        <p:txBody>
          <a:bodyPr>
            <a:spAutoFit/>
          </a:bodyPr>
          <a:lstStyle/>
          <a:p>
            <a:r>
              <a:rPr lang="en-IE" b="1" i="1" dirty="0"/>
              <a:t>C</a:t>
            </a:r>
            <a:r>
              <a:rPr lang="en-IE" b="1" i="1" baseline="-25000" dirty="0"/>
              <a:t>8</a:t>
            </a:r>
            <a:r>
              <a:rPr lang="en-IE" dirty="0"/>
              <a:t> = 0010101010111111110000110011</a:t>
            </a:r>
            <a:br>
              <a:rPr lang="en-IE" dirty="0"/>
            </a:br>
            <a:r>
              <a:rPr lang="en-IE" b="1" i="1" dirty="0"/>
              <a:t>D</a:t>
            </a:r>
            <a:r>
              <a:rPr lang="en-IE" b="1" i="1" baseline="-25000" dirty="0"/>
              <a:t>8</a:t>
            </a:r>
            <a:r>
              <a:rPr lang="en-IE" dirty="0"/>
              <a:t> = 1001111000111101010101011001 </a:t>
            </a:r>
          </a:p>
          <a:p>
            <a:r>
              <a:rPr lang="en-IE" b="1" i="1" dirty="0"/>
              <a:t>C</a:t>
            </a:r>
            <a:r>
              <a:rPr lang="en-IE" b="1" i="1" baseline="-25000" dirty="0"/>
              <a:t>9</a:t>
            </a:r>
            <a:r>
              <a:rPr lang="en-IE" dirty="0"/>
              <a:t> = 0101010101111111100001100110</a:t>
            </a:r>
            <a:br>
              <a:rPr lang="en-IE" dirty="0"/>
            </a:br>
            <a:r>
              <a:rPr lang="en-IE" b="1" i="1" dirty="0"/>
              <a:t>D</a:t>
            </a:r>
            <a:r>
              <a:rPr lang="en-IE" b="1" i="1" baseline="-25000" dirty="0"/>
              <a:t>9</a:t>
            </a:r>
            <a:r>
              <a:rPr lang="en-IE" dirty="0"/>
              <a:t> = 0011110001111010101010110011 </a:t>
            </a:r>
          </a:p>
          <a:p>
            <a:r>
              <a:rPr lang="en-IE" b="1" i="1" dirty="0"/>
              <a:t>C</a:t>
            </a:r>
            <a:r>
              <a:rPr lang="en-IE" b="1" i="1" baseline="-25000" dirty="0"/>
              <a:t>10</a:t>
            </a:r>
            <a:r>
              <a:rPr lang="en-IE" dirty="0"/>
              <a:t> = 0101010111111110000110011001</a:t>
            </a:r>
            <a:br>
              <a:rPr lang="en-IE" dirty="0"/>
            </a:br>
            <a:r>
              <a:rPr lang="en-IE" b="1" i="1" dirty="0"/>
              <a:t>D</a:t>
            </a:r>
            <a:r>
              <a:rPr lang="en-IE" b="1" i="1" baseline="-25000" dirty="0"/>
              <a:t>10</a:t>
            </a:r>
            <a:r>
              <a:rPr lang="en-IE" dirty="0"/>
              <a:t> = 1111000111101010101011001100 </a:t>
            </a:r>
          </a:p>
          <a:p>
            <a:r>
              <a:rPr lang="en-IE" b="1" i="1" dirty="0"/>
              <a:t>C</a:t>
            </a:r>
            <a:r>
              <a:rPr lang="en-IE" b="1" i="1" baseline="-25000" dirty="0"/>
              <a:t>11</a:t>
            </a:r>
            <a:r>
              <a:rPr lang="en-IE" dirty="0"/>
              <a:t> = 0101011111111000011001100101</a:t>
            </a:r>
            <a:br>
              <a:rPr lang="en-IE" dirty="0"/>
            </a:br>
            <a:r>
              <a:rPr lang="en-IE" b="1" i="1" dirty="0"/>
              <a:t>D</a:t>
            </a:r>
            <a:r>
              <a:rPr lang="en-IE" b="1" i="1" baseline="-25000" dirty="0"/>
              <a:t>11</a:t>
            </a:r>
            <a:r>
              <a:rPr lang="en-IE" dirty="0"/>
              <a:t> = 1100011110101010101100110011 </a:t>
            </a:r>
          </a:p>
          <a:p>
            <a:r>
              <a:rPr lang="en-IE" b="1" i="1" dirty="0"/>
              <a:t>C</a:t>
            </a:r>
            <a:r>
              <a:rPr lang="en-IE" b="1" i="1" baseline="-25000" dirty="0"/>
              <a:t>12</a:t>
            </a:r>
            <a:r>
              <a:rPr lang="en-IE" dirty="0"/>
              <a:t> = 0101111111100001100110010101</a:t>
            </a:r>
            <a:br>
              <a:rPr lang="en-IE" dirty="0"/>
            </a:br>
            <a:r>
              <a:rPr lang="en-IE" b="1" i="1" dirty="0"/>
              <a:t>D</a:t>
            </a:r>
            <a:r>
              <a:rPr lang="en-IE" b="1" i="1" baseline="-25000" dirty="0"/>
              <a:t>12</a:t>
            </a:r>
            <a:r>
              <a:rPr lang="en-IE" dirty="0"/>
              <a:t> = 0001111010101010110011001111 </a:t>
            </a:r>
          </a:p>
          <a:p>
            <a:r>
              <a:rPr lang="en-IE" b="1" i="1" dirty="0"/>
              <a:t>C</a:t>
            </a:r>
            <a:r>
              <a:rPr lang="en-IE" b="1" i="1" baseline="-25000" dirty="0"/>
              <a:t>13</a:t>
            </a:r>
            <a:r>
              <a:rPr lang="en-IE" dirty="0"/>
              <a:t> = 0111111110000110011001010101</a:t>
            </a:r>
            <a:br>
              <a:rPr lang="en-IE" dirty="0"/>
            </a:br>
            <a:r>
              <a:rPr lang="en-IE" b="1" i="1" dirty="0"/>
              <a:t>D</a:t>
            </a:r>
            <a:r>
              <a:rPr lang="en-IE" b="1" i="1" baseline="-25000" dirty="0"/>
              <a:t>13</a:t>
            </a:r>
            <a:r>
              <a:rPr lang="en-IE" dirty="0"/>
              <a:t> = 0111101010101011001100111100 </a:t>
            </a:r>
          </a:p>
          <a:p>
            <a:r>
              <a:rPr lang="en-IE" b="1" i="1" dirty="0"/>
              <a:t>C</a:t>
            </a:r>
            <a:r>
              <a:rPr lang="en-IE" b="1" i="1" baseline="-25000" dirty="0"/>
              <a:t>14</a:t>
            </a:r>
            <a:r>
              <a:rPr lang="en-IE" dirty="0"/>
              <a:t> = 1111111000011001100101010101</a:t>
            </a:r>
            <a:br>
              <a:rPr lang="en-IE" dirty="0"/>
            </a:br>
            <a:r>
              <a:rPr lang="en-IE" b="1" i="1" dirty="0"/>
              <a:t>D</a:t>
            </a:r>
            <a:r>
              <a:rPr lang="en-IE" b="1" i="1" baseline="-25000" dirty="0"/>
              <a:t>14</a:t>
            </a:r>
            <a:r>
              <a:rPr lang="en-IE" dirty="0"/>
              <a:t> = 1110101010101100110011110001 </a:t>
            </a:r>
          </a:p>
          <a:p>
            <a:r>
              <a:rPr lang="en-IE" b="1" i="1" dirty="0"/>
              <a:t>C</a:t>
            </a:r>
            <a:r>
              <a:rPr lang="en-IE" b="1" i="1" baseline="-25000" dirty="0"/>
              <a:t>15</a:t>
            </a:r>
            <a:r>
              <a:rPr lang="en-IE" dirty="0"/>
              <a:t> = 1111100001100110010101010111</a:t>
            </a:r>
            <a:br>
              <a:rPr lang="en-IE" dirty="0"/>
            </a:br>
            <a:r>
              <a:rPr lang="en-IE" b="1" i="1" dirty="0"/>
              <a:t>D</a:t>
            </a:r>
            <a:r>
              <a:rPr lang="en-IE" b="1" i="1" baseline="-25000" dirty="0"/>
              <a:t>15</a:t>
            </a:r>
            <a:r>
              <a:rPr lang="en-IE" dirty="0"/>
              <a:t> = 1010101010110011001111000111 </a:t>
            </a:r>
          </a:p>
          <a:p>
            <a:r>
              <a:rPr lang="en-IE" b="1" i="1" dirty="0"/>
              <a:t>C</a:t>
            </a:r>
            <a:r>
              <a:rPr lang="en-IE" b="1" i="1" baseline="-25000" dirty="0"/>
              <a:t>16</a:t>
            </a:r>
            <a:r>
              <a:rPr lang="en-IE" dirty="0"/>
              <a:t> = 1111000011001100101010101111</a:t>
            </a:r>
            <a:br>
              <a:rPr lang="en-IE" dirty="0"/>
            </a:br>
            <a:r>
              <a:rPr lang="en-IE" b="1" i="1" dirty="0"/>
              <a:t>D</a:t>
            </a:r>
            <a:r>
              <a:rPr lang="en-IE" b="1" i="1" baseline="-25000" dirty="0"/>
              <a:t>16</a:t>
            </a:r>
            <a:r>
              <a:rPr lang="en-IE" dirty="0"/>
              <a:t> = 0101010101100110011110001111 </a:t>
            </a:r>
          </a:p>
        </p:txBody>
      </p:sp>
    </p:spTree>
    <p:extLst>
      <p:ext uri="{BB962C8B-B14F-4D97-AF65-F5344CB8AC3E}">
        <p14:creationId xmlns:p14="http://schemas.microsoft.com/office/powerpoint/2010/main" val="977674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75520" y="1720841"/>
            <a:ext cx="8640960" cy="4708981"/>
          </a:xfrm>
          <a:prstGeom prst="rect">
            <a:avLst/>
          </a:prstGeom>
        </p:spPr>
        <p:txBody>
          <a:bodyPr wrap="square">
            <a:spAutoFit/>
          </a:bodyPr>
          <a:lstStyle/>
          <a:p>
            <a:r>
              <a:rPr lang="en-IE" sz="2000" dirty="0"/>
              <a:t>We now form the keys </a:t>
            </a:r>
            <a:r>
              <a:rPr lang="en-IE" sz="2000" b="1" i="1" dirty="0" err="1"/>
              <a:t>K</a:t>
            </a:r>
            <a:r>
              <a:rPr lang="en-IE" sz="2000" b="1" i="1" baseline="-25000" dirty="0" err="1"/>
              <a:t>n</a:t>
            </a:r>
            <a:r>
              <a:rPr lang="en-IE" sz="2000" dirty="0"/>
              <a:t>, for 1&lt;=</a:t>
            </a:r>
            <a:r>
              <a:rPr lang="en-IE" sz="2000" b="1" i="1" dirty="0"/>
              <a:t>n</a:t>
            </a:r>
            <a:r>
              <a:rPr lang="en-IE" sz="2000" dirty="0"/>
              <a:t>&lt;=16, by applying the following permutation table to each of the concatenated pairs </a:t>
            </a:r>
            <a:r>
              <a:rPr lang="en-IE" sz="2000" b="1" i="1" dirty="0" err="1"/>
              <a:t>C</a:t>
            </a:r>
            <a:r>
              <a:rPr lang="en-IE" sz="2000" b="1" i="1" baseline="-25000" dirty="0" err="1"/>
              <a:t>n</a:t>
            </a:r>
            <a:r>
              <a:rPr lang="en-IE" sz="2000" b="1" i="1" dirty="0" err="1"/>
              <a:t>D</a:t>
            </a:r>
            <a:r>
              <a:rPr lang="en-IE" sz="2000" b="1" i="1" baseline="-25000" dirty="0" err="1"/>
              <a:t>n</a:t>
            </a:r>
            <a:r>
              <a:rPr lang="en-IE" sz="2000" dirty="0"/>
              <a:t>. Each pair has 56 bits, but </a:t>
            </a:r>
            <a:r>
              <a:rPr lang="en-IE" sz="2000" b="1" dirty="0"/>
              <a:t>PC-2</a:t>
            </a:r>
            <a:r>
              <a:rPr lang="en-IE" sz="2000" dirty="0"/>
              <a:t> only uses 48 of these. </a:t>
            </a:r>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r>
              <a:rPr lang="en-IE" sz="2000" dirty="0"/>
              <a:t>Therefore, the first bit of </a:t>
            </a:r>
            <a:r>
              <a:rPr lang="en-IE" sz="2000" b="1" i="1" dirty="0" err="1"/>
              <a:t>K</a:t>
            </a:r>
            <a:r>
              <a:rPr lang="en-IE" sz="2000" b="1" i="1" baseline="-25000" dirty="0" err="1"/>
              <a:t>n</a:t>
            </a:r>
            <a:r>
              <a:rPr lang="en-IE" sz="2000" dirty="0"/>
              <a:t> is the 14th bit of </a:t>
            </a:r>
            <a:r>
              <a:rPr lang="en-IE" sz="2000" b="1" i="1" dirty="0" err="1"/>
              <a:t>C</a:t>
            </a:r>
            <a:r>
              <a:rPr lang="en-IE" sz="2000" b="1" i="1" baseline="-25000" dirty="0" err="1"/>
              <a:t>n</a:t>
            </a:r>
            <a:r>
              <a:rPr lang="en-IE" sz="2000" b="1" i="1" dirty="0" err="1"/>
              <a:t>D</a:t>
            </a:r>
            <a:r>
              <a:rPr lang="en-IE" sz="2000" b="1" i="1" baseline="-25000" dirty="0" err="1"/>
              <a:t>n</a:t>
            </a:r>
            <a:r>
              <a:rPr lang="en-IE" sz="2000" dirty="0"/>
              <a:t>, the second bit the 17th, and so on, ending with the 48th bit of </a:t>
            </a:r>
            <a:r>
              <a:rPr lang="en-IE" sz="2000" b="1" i="1" dirty="0" err="1"/>
              <a:t>K</a:t>
            </a:r>
            <a:r>
              <a:rPr lang="en-IE" sz="2000" b="1" i="1" baseline="-25000" dirty="0" err="1"/>
              <a:t>n</a:t>
            </a:r>
            <a:r>
              <a:rPr lang="en-IE" sz="2000" dirty="0"/>
              <a:t> being the 32th bit of </a:t>
            </a:r>
            <a:r>
              <a:rPr lang="en-IE" sz="2000" b="1" i="1" dirty="0" err="1"/>
              <a:t>C</a:t>
            </a:r>
            <a:r>
              <a:rPr lang="en-IE" sz="2000" b="1" i="1" baseline="-25000" dirty="0" err="1"/>
              <a:t>n</a:t>
            </a:r>
            <a:r>
              <a:rPr lang="en-IE" sz="2000" b="1" i="1" dirty="0" err="1"/>
              <a:t>D</a:t>
            </a:r>
            <a:r>
              <a:rPr lang="en-IE" sz="2000" b="1" i="1" baseline="-25000" dirty="0" err="1"/>
              <a:t>n</a:t>
            </a:r>
            <a:r>
              <a:rPr lang="en-IE" sz="2000" dirty="0"/>
              <a:t>. </a:t>
            </a:r>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1: Create 16 </a:t>
            </a:r>
            <a:r>
              <a:rPr lang="en-IE" sz="2400" b="1" dirty="0" err="1">
                <a:solidFill>
                  <a:srgbClr val="FFFF00"/>
                </a:solidFill>
              </a:rPr>
              <a:t>subkeys</a:t>
            </a:r>
            <a:r>
              <a:rPr lang="en-IE" sz="2400" b="1" dirty="0">
                <a:solidFill>
                  <a:srgbClr val="FFFF00"/>
                </a:solidFill>
              </a:rPr>
              <a:t>, each of which is 48-bits long</a:t>
            </a:r>
            <a:endParaRPr lang="en-IE"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1943439308"/>
              </p:ext>
            </p:extLst>
          </p:nvPr>
        </p:nvGraphicFramePr>
        <p:xfrm>
          <a:off x="2135560" y="2852936"/>
          <a:ext cx="7937212" cy="2592288"/>
        </p:xfrm>
        <a:graphic>
          <a:graphicData uri="http://schemas.openxmlformats.org/presentationml/2006/ole">
            <mc:AlternateContent xmlns:mc="http://schemas.openxmlformats.org/markup-compatibility/2006">
              <mc:Choice xmlns:v="urn:schemas-microsoft-com:vml" Requires="v">
                <p:oleObj spid="_x0000_s9424" name="Photo Editor Photo" r:id="rId4" imgW="2841905" imgH="929524" progId="MSPhotoEd.3">
                  <p:embed/>
                </p:oleObj>
              </mc:Choice>
              <mc:Fallback>
                <p:oleObj name="Photo Editor Photo" r:id="rId4" imgW="2841905" imgH="929524" progId="MSPhotoEd.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2852936"/>
                        <a:ext cx="7937212" cy="25922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38939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75520" y="1720841"/>
            <a:ext cx="8640960" cy="3477875"/>
          </a:xfrm>
          <a:prstGeom prst="rect">
            <a:avLst/>
          </a:prstGeom>
        </p:spPr>
        <p:txBody>
          <a:bodyPr wrap="square">
            <a:spAutoFit/>
          </a:bodyPr>
          <a:lstStyle/>
          <a:p>
            <a:r>
              <a:rPr lang="en-IE" sz="2000" dirty="0"/>
              <a:t>For the first key we have:</a:t>
            </a:r>
          </a:p>
          <a:p>
            <a:endParaRPr lang="en-IE" sz="2000" b="1" i="1" dirty="0"/>
          </a:p>
          <a:p>
            <a:r>
              <a:rPr lang="en-IE" sz="2000" b="1" i="1" dirty="0"/>
              <a:t>C</a:t>
            </a:r>
            <a:r>
              <a:rPr lang="en-IE" sz="2000" b="1" i="1" baseline="-25000" dirty="0"/>
              <a:t>1</a:t>
            </a:r>
            <a:r>
              <a:rPr lang="en-IE" sz="2000" b="1" i="1" dirty="0"/>
              <a:t>D</a:t>
            </a:r>
            <a:r>
              <a:rPr lang="en-IE" sz="2000" b="1" i="1" baseline="-25000" dirty="0"/>
              <a:t>1</a:t>
            </a:r>
            <a:r>
              <a:rPr lang="en-IE" sz="2000" dirty="0"/>
              <a:t> = 1110000 110</a:t>
            </a:r>
            <a:r>
              <a:rPr lang="en-IE" sz="2000" b="1" dirty="0">
                <a:solidFill>
                  <a:srgbClr val="92D050"/>
                </a:solidFill>
              </a:rPr>
              <a:t>0</a:t>
            </a:r>
            <a:r>
              <a:rPr lang="en-IE" sz="2000" dirty="0"/>
              <a:t>11</a:t>
            </a:r>
            <a:r>
              <a:rPr lang="en-IE" sz="2000" b="1" dirty="0">
                <a:solidFill>
                  <a:srgbClr val="FFFF00"/>
                </a:solidFill>
              </a:rPr>
              <a:t>0</a:t>
            </a:r>
            <a:r>
              <a:rPr lang="en-IE" sz="2000" dirty="0"/>
              <a:t> 01</a:t>
            </a:r>
            <a:r>
              <a:rPr lang="en-IE" sz="2000" b="1" dirty="0">
                <a:solidFill>
                  <a:srgbClr val="FF0000"/>
                </a:solidFill>
              </a:rPr>
              <a:t>0</a:t>
            </a:r>
            <a:r>
              <a:rPr lang="en-IE" sz="2000" dirty="0"/>
              <a:t>1010 10</a:t>
            </a:r>
            <a:r>
              <a:rPr lang="en-IE" sz="2000" b="1" dirty="0">
                <a:solidFill>
                  <a:schemeClr val="accent1">
                    <a:lumMod val="60000"/>
                    <a:lumOff val="40000"/>
                  </a:schemeClr>
                </a:solidFill>
              </a:rPr>
              <a:t>1</a:t>
            </a:r>
            <a:r>
              <a:rPr lang="en-IE" sz="2000" dirty="0"/>
              <a:t>1111 1010101 0110011 0011110 0011110 </a:t>
            </a:r>
          </a:p>
          <a:p>
            <a:endParaRPr lang="en-IE" sz="2000" dirty="0"/>
          </a:p>
          <a:p>
            <a:r>
              <a:rPr lang="en-IE" sz="2000" dirty="0"/>
              <a:t>which, after we apply the permutation </a:t>
            </a:r>
            <a:r>
              <a:rPr lang="en-IE" sz="2000" b="1" dirty="0"/>
              <a:t>PC-2</a:t>
            </a:r>
            <a:r>
              <a:rPr lang="en-IE" sz="2000" dirty="0"/>
              <a:t>, becomes </a:t>
            </a:r>
          </a:p>
          <a:p>
            <a:endParaRPr lang="en-IE" sz="2000" dirty="0"/>
          </a:p>
          <a:p>
            <a:r>
              <a:rPr lang="en-IE" sz="2000" b="1" i="1" dirty="0"/>
              <a:t>K</a:t>
            </a:r>
            <a:r>
              <a:rPr lang="en-IE" sz="2000" b="1" i="1" baseline="-25000" dirty="0"/>
              <a:t>1</a:t>
            </a:r>
            <a:r>
              <a:rPr lang="en-IE" sz="2000" dirty="0"/>
              <a:t> = </a:t>
            </a:r>
            <a:r>
              <a:rPr lang="en-IE" sz="2000" b="1" dirty="0">
                <a:solidFill>
                  <a:srgbClr val="FFFF00"/>
                </a:solidFill>
              </a:rPr>
              <a:t>0</a:t>
            </a:r>
            <a:r>
              <a:rPr lang="en-IE" sz="2000" b="1" dirty="0">
                <a:solidFill>
                  <a:srgbClr val="FF0000"/>
                </a:solidFill>
              </a:rPr>
              <a:t>0</a:t>
            </a:r>
            <a:r>
              <a:rPr lang="en-IE" sz="2000" b="1" dirty="0">
                <a:solidFill>
                  <a:srgbClr val="92D050"/>
                </a:solidFill>
              </a:rPr>
              <a:t>0</a:t>
            </a:r>
            <a:r>
              <a:rPr lang="en-IE" sz="2000" b="1" dirty="0">
                <a:solidFill>
                  <a:schemeClr val="accent1">
                    <a:lumMod val="60000"/>
                    <a:lumOff val="40000"/>
                  </a:schemeClr>
                </a:solidFill>
              </a:rPr>
              <a:t>1</a:t>
            </a:r>
            <a:r>
              <a:rPr lang="en-IE" sz="2000" dirty="0"/>
              <a:t>10 110000 001011 101111 111111 000111 000001 110010 </a:t>
            </a:r>
          </a:p>
          <a:p>
            <a:endParaRPr lang="en-IE" sz="2000" dirty="0"/>
          </a:p>
          <a:p>
            <a:r>
              <a:rPr lang="en-IE" sz="2000" dirty="0"/>
              <a:t/>
            </a:r>
            <a:br>
              <a:rPr lang="en-IE" sz="2000" dirty="0"/>
            </a:br>
            <a:endParaRPr lang="en-IE" sz="2000" dirty="0"/>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1: Create 16 </a:t>
            </a:r>
            <a:r>
              <a:rPr lang="en-IE" sz="2400" b="1" dirty="0" err="1">
                <a:solidFill>
                  <a:srgbClr val="FFFF00"/>
                </a:solidFill>
              </a:rPr>
              <a:t>subkeys</a:t>
            </a:r>
            <a:r>
              <a:rPr lang="en-IE" sz="2400" b="1" dirty="0">
                <a:solidFill>
                  <a:srgbClr val="FFFF00"/>
                </a:solidFill>
              </a:rPr>
              <a:t>, each of which is 48-bits long</a:t>
            </a:r>
            <a:endParaRPr lang="en-IE" sz="2400" dirty="0"/>
          </a:p>
        </p:txBody>
      </p:sp>
      <p:graphicFrame>
        <p:nvGraphicFramePr>
          <p:cNvPr id="3" name="Object 2"/>
          <p:cNvGraphicFramePr>
            <a:graphicFrameLocks noChangeAspect="1"/>
          </p:cNvGraphicFramePr>
          <p:nvPr>
            <p:extLst>
              <p:ext uri="{D42A27DB-BD31-4B8C-83A1-F6EECF244321}">
                <p14:modId xmlns:p14="http://schemas.microsoft.com/office/powerpoint/2010/main" val="2873782705"/>
              </p:ext>
            </p:extLst>
          </p:nvPr>
        </p:nvGraphicFramePr>
        <p:xfrm>
          <a:off x="2311425" y="4293096"/>
          <a:ext cx="7569150" cy="2472084"/>
        </p:xfrm>
        <a:graphic>
          <a:graphicData uri="http://schemas.openxmlformats.org/presentationml/2006/ole">
            <mc:AlternateContent xmlns:mc="http://schemas.openxmlformats.org/markup-compatibility/2006">
              <mc:Choice xmlns:v="urn:schemas-microsoft-com:vml" Requires="v">
                <p:oleObj spid="_x0000_s11468" name="Photo Editor Photo" r:id="rId4" imgW="2841905" imgH="929524" progId="MSPhotoEd.3">
                  <p:embed/>
                </p:oleObj>
              </mc:Choice>
              <mc:Fallback>
                <p:oleObj name="Photo Editor Photo" r:id="rId4" imgW="2841905" imgH="929524" progId="MSPhotoEd.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1425" y="4293096"/>
                        <a:ext cx="7569150" cy="247208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40398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2351584" y="1720841"/>
            <a:ext cx="7632848" cy="5632311"/>
          </a:xfrm>
          <a:prstGeom prst="rect">
            <a:avLst/>
          </a:prstGeom>
        </p:spPr>
        <p:txBody>
          <a:bodyPr wrap="square">
            <a:spAutoFit/>
          </a:bodyPr>
          <a:lstStyle/>
          <a:p>
            <a:r>
              <a:rPr lang="en-IE" b="1" i="1" dirty="0"/>
              <a:t>K</a:t>
            </a:r>
            <a:r>
              <a:rPr lang="en-IE" b="1" i="1" baseline="-25000" dirty="0"/>
              <a:t>1</a:t>
            </a:r>
            <a:r>
              <a:rPr lang="en-IE" dirty="0"/>
              <a:t> = 000110 110000 001011 101111 111111 000111 000001 110010 </a:t>
            </a:r>
          </a:p>
          <a:p>
            <a:endParaRPr lang="en-IE" dirty="0"/>
          </a:p>
          <a:p>
            <a:r>
              <a:rPr lang="en-IE" dirty="0"/>
              <a:t>For the other keys we have </a:t>
            </a:r>
          </a:p>
          <a:p>
            <a:r>
              <a:rPr lang="en-IE" b="1" i="1" dirty="0"/>
              <a:t>K</a:t>
            </a:r>
            <a:r>
              <a:rPr lang="en-IE" b="1" i="1" baseline="-25000" dirty="0"/>
              <a:t>2</a:t>
            </a:r>
            <a:r>
              <a:rPr lang="en-IE" dirty="0"/>
              <a:t> = 011110 011010 111011 011001 110110 111100 100111 100101</a:t>
            </a:r>
            <a:br>
              <a:rPr lang="en-IE" dirty="0"/>
            </a:br>
            <a:r>
              <a:rPr lang="en-IE" b="1" i="1" dirty="0"/>
              <a:t>K</a:t>
            </a:r>
            <a:r>
              <a:rPr lang="en-IE" b="1" i="1" baseline="-25000" dirty="0"/>
              <a:t>3</a:t>
            </a:r>
            <a:r>
              <a:rPr lang="en-IE" dirty="0"/>
              <a:t> = 010101 011111 110010 001010 010000 101100 111110 011001</a:t>
            </a:r>
            <a:br>
              <a:rPr lang="en-IE" dirty="0"/>
            </a:br>
            <a:r>
              <a:rPr lang="en-IE" b="1" i="1" dirty="0"/>
              <a:t>K</a:t>
            </a:r>
            <a:r>
              <a:rPr lang="en-IE" b="1" i="1" baseline="-25000" dirty="0"/>
              <a:t>4</a:t>
            </a:r>
            <a:r>
              <a:rPr lang="en-IE" dirty="0"/>
              <a:t> = 011100 101010 110111 010110 110110 110011 010100 011101</a:t>
            </a:r>
            <a:br>
              <a:rPr lang="en-IE" dirty="0"/>
            </a:br>
            <a:r>
              <a:rPr lang="en-IE" b="1" i="1" dirty="0"/>
              <a:t>K</a:t>
            </a:r>
            <a:r>
              <a:rPr lang="en-IE" b="1" i="1" baseline="-25000" dirty="0"/>
              <a:t>5</a:t>
            </a:r>
            <a:r>
              <a:rPr lang="en-IE" dirty="0"/>
              <a:t> = 011111 001110 110000 000111 111010 110101 001110 101000</a:t>
            </a:r>
            <a:br>
              <a:rPr lang="en-IE" dirty="0"/>
            </a:br>
            <a:r>
              <a:rPr lang="en-IE" b="1" i="1" dirty="0"/>
              <a:t>K</a:t>
            </a:r>
            <a:r>
              <a:rPr lang="en-IE" b="1" i="1" baseline="-25000" dirty="0"/>
              <a:t>6</a:t>
            </a:r>
            <a:r>
              <a:rPr lang="en-IE" dirty="0"/>
              <a:t> = 011000 111010 010100 111110 010100 000111 101100 101111</a:t>
            </a:r>
            <a:br>
              <a:rPr lang="en-IE" dirty="0"/>
            </a:br>
            <a:r>
              <a:rPr lang="en-IE" b="1" i="1" dirty="0"/>
              <a:t>K</a:t>
            </a:r>
            <a:r>
              <a:rPr lang="en-IE" b="1" i="1" baseline="-25000" dirty="0"/>
              <a:t>7</a:t>
            </a:r>
            <a:r>
              <a:rPr lang="en-IE" dirty="0"/>
              <a:t> = 111011 001000 010010 110111 111101 100001 100010 111100</a:t>
            </a:r>
            <a:br>
              <a:rPr lang="en-IE" dirty="0"/>
            </a:br>
            <a:r>
              <a:rPr lang="en-IE" b="1" i="1" dirty="0"/>
              <a:t>K</a:t>
            </a:r>
            <a:r>
              <a:rPr lang="en-IE" b="1" i="1" baseline="-25000" dirty="0"/>
              <a:t>8</a:t>
            </a:r>
            <a:r>
              <a:rPr lang="en-IE" dirty="0"/>
              <a:t> = 111101 111000 101000 111010 110000 010011 101111 111011</a:t>
            </a:r>
            <a:br>
              <a:rPr lang="en-IE" dirty="0"/>
            </a:br>
            <a:r>
              <a:rPr lang="en-IE" b="1" i="1" dirty="0"/>
              <a:t>K</a:t>
            </a:r>
            <a:r>
              <a:rPr lang="en-IE" b="1" i="1" baseline="-25000" dirty="0"/>
              <a:t>9</a:t>
            </a:r>
            <a:r>
              <a:rPr lang="en-IE" dirty="0"/>
              <a:t> = 111000 001101 101111 101011 111011 011110 011110 000001</a:t>
            </a:r>
            <a:br>
              <a:rPr lang="en-IE" dirty="0"/>
            </a:br>
            <a:r>
              <a:rPr lang="en-IE" b="1" i="1" dirty="0"/>
              <a:t>K</a:t>
            </a:r>
            <a:r>
              <a:rPr lang="en-IE" b="1" i="1" baseline="-25000" dirty="0"/>
              <a:t>10</a:t>
            </a:r>
            <a:r>
              <a:rPr lang="en-IE" dirty="0"/>
              <a:t> = 101100 011111 001101 000111 101110 100100 011001 001111</a:t>
            </a:r>
            <a:br>
              <a:rPr lang="en-IE" dirty="0"/>
            </a:br>
            <a:r>
              <a:rPr lang="en-IE" b="1" i="1" dirty="0"/>
              <a:t>K</a:t>
            </a:r>
            <a:r>
              <a:rPr lang="en-IE" b="1" i="1" baseline="-25000" dirty="0"/>
              <a:t>11</a:t>
            </a:r>
            <a:r>
              <a:rPr lang="en-IE" dirty="0"/>
              <a:t> = 001000 010101 111111 010011 110111 101101 001110 000110</a:t>
            </a:r>
            <a:br>
              <a:rPr lang="en-IE" dirty="0"/>
            </a:br>
            <a:r>
              <a:rPr lang="en-IE" b="1" i="1" dirty="0"/>
              <a:t>K</a:t>
            </a:r>
            <a:r>
              <a:rPr lang="en-IE" b="1" i="1" baseline="-25000" dirty="0"/>
              <a:t>12</a:t>
            </a:r>
            <a:r>
              <a:rPr lang="en-IE" dirty="0"/>
              <a:t> = 011101 010111 000111 110101 100101 000110 011111 101001</a:t>
            </a:r>
            <a:br>
              <a:rPr lang="en-IE" dirty="0"/>
            </a:br>
            <a:r>
              <a:rPr lang="en-IE" b="1" i="1" dirty="0"/>
              <a:t>K</a:t>
            </a:r>
            <a:r>
              <a:rPr lang="en-IE" b="1" i="1" baseline="-25000" dirty="0"/>
              <a:t>13</a:t>
            </a:r>
            <a:r>
              <a:rPr lang="en-IE" dirty="0"/>
              <a:t> = 100101 111100 010111 010001 111110 101011 101001 000001</a:t>
            </a:r>
            <a:br>
              <a:rPr lang="en-IE" dirty="0"/>
            </a:br>
            <a:r>
              <a:rPr lang="en-IE" b="1" i="1" dirty="0"/>
              <a:t>K</a:t>
            </a:r>
            <a:r>
              <a:rPr lang="en-IE" b="1" i="1" baseline="-25000" dirty="0"/>
              <a:t>14</a:t>
            </a:r>
            <a:r>
              <a:rPr lang="en-IE" dirty="0"/>
              <a:t> = 010111 110100 001110 110111 111100 101110 011100 111010</a:t>
            </a:r>
            <a:br>
              <a:rPr lang="en-IE" dirty="0"/>
            </a:br>
            <a:r>
              <a:rPr lang="en-IE" b="1" i="1" dirty="0"/>
              <a:t>K</a:t>
            </a:r>
            <a:r>
              <a:rPr lang="en-IE" b="1" i="1" baseline="-25000" dirty="0"/>
              <a:t>15</a:t>
            </a:r>
            <a:r>
              <a:rPr lang="en-IE" dirty="0"/>
              <a:t> = 101111 111001 000110 001101 001111 010011 111100 001010</a:t>
            </a:r>
            <a:br>
              <a:rPr lang="en-IE" dirty="0"/>
            </a:br>
            <a:r>
              <a:rPr lang="en-IE" b="1" i="1" dirty="0"/>
              <a:t>K</a:t>
            </a:r>
            <a:r>
              <a:rPr lang="en-IE" b="1" i="1" baseline="-25000" dirty="0"/>
              <a:t>16</a:t>
            </a:r>
            <a:r>
              <a:rPr lang="en-IE" dirty="0"/>
              <a:t> = 110010 110011 110110 001011 000011 100001 011111 110101</a:t>
            </a:r>
          </a:p>
          <a:p>
            <a:r>
              <a:rPr lang="en-IE" dirty="0"/>
              <a:t/>
            </a:r>
            <a:br>
              <a:rPr lang="en-IE" dirty="0"/>
            </a:br>
            <a:endParaRPr lang="en-IE" dirty="0"/>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1: Create 16 </a:t>
            </a:r>
            <a:r>
              <a:rPr lang="en-IE" sz="2400" b="1" dirty="0" err="1">
                <a:solidFill>
                  <a:srgbClr val="FFFF00"/>
                </a:solidFill>
              </a:rPr>
              <a:t>subkeys</a:t>
            </a:r>
            <a:r>
              <a:rPr lang="en-IE" sz="2400" b="1" dirty="0">
                <a:solidFill>
                  <a:srgbClr val="FFFF00"/>
                </a:solidFill>
              </a:rPr>
              <a:t>, each of which is 48-bits long</a:t>
            </a:r>
            <a:endParaRPr lang="en-IE" sz="2400" dirty="0"/>
          </a:p>
        </p:txBody>
      </p:sp>
    </p:spTree>
    <p:extLst>
      <p:ext uri="{BB962C8B-B14F-4D97-AF65-F5344CB8AC3E}">
        <p14:creationId xmlns:p14="http://schemas.microsoft.com/office/powerpoint/2010/main" val="464163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03512" y="1720840"/>
            <a:ext cx="8712968" cy="5016758"/>
          </a:xfrm>
          <a:prstGeom prst="rect">
            <a:avLst/>
          </a:prstGeom>
        </p:spPr>
        <p:txBody>
          <a:bodyPr wrap="square">
            <a:spAutoFit/>
          </a:bodyPr>
          <a:lstStyle/>
          <a:p>
            <a:r>
              <a:rPr lang="en-IE" sz="2000" dirty="0"/>
              <a:t>Applying the initial permutation (IP) to the block of text </a:t>
            </a:r>
            <a:r>
              <a:rPr lang="en-IE" sz="2000" b="1" dirty="0"/>
              <a:t>M</a:t>
            </a:r>
            <a:r>
              <a:rPr lang="en-IE" sz="2000" dirty="0"/>
              <a:t>, given previously, we get:</a:t>
            </a:r>
          </a:p>
          <a:p>
            <a:endParaRPr lang="en-IE" sz="2000" dirty="0"/>
          </a:p>
          <a:p>
            <a:r>
              <a:rPr lang="en-IE" sz="2000" b="1" dirty="0"/>
              <a:t>M</a:t>
            </a:r>
            <a:r>
              <a:rPr lang="en-IE" sz="2000" dirty="0"/>
              <a:t> = 0000 0001 0010 0011 0100 0101 0110 0111 1</a:t>
            </a:r>
            <a:r>
              <a:rPr lang="en-IE" sz="2000" b="1" dirty="0">
                <a:solidFill>
                  <a:srgbClr val="FFC000"/>
                </a:solidFill>
              </a:rPr>
              <a:t>0</a:t>
            </a:r>
            <a:r>
              <a:rPr lang="en-IE" sz="2000" dirty="0"/>
              <a:t>00 1001 1</a:t>
            </a:r>
            <a:r>
              <a:rPr lang="en-IE" sz="2000" b="1" dirty="0">
                <a:solidFill>
                  <a:srgbClr val="92D050"/>
                </a:solidFill>
              </a:rPr>
              <a:t>0</a:t>
            </a:r>
            <a:r>
              <a:rPr lang="en-IE" sz="2000" dirty="0"/>
              <a:t>10 1011 1</a:t>
            </a:r>
            <a:r>
              <a:rPr lang="en-IE" sz="2000" b="1" dirty="0">
                <a:solidFill>
                  <a:srgbClr val="FFFF00"/>
                </a:solidFill>
              </a:rPr>
              <a:t>1</a:t>
            </a:r>
            <a:r>
              <a:rPr lang="en-IE" sz="2000" dirty="0"/>
              <a:t>00 1101 1</a:t>
            </a:r>
            <a:r>
              <a:rPr lang="en-IE" sz="2000" b="1" dirty="0">
                <a:solidFill>
                  <a:srgbClr val="FF0000"/>
                </a:solidFill>
              </a:rPr>
              <a:t>1</a:t>
            </a:r>
            <a:r>
              <a:rPr lang="en-IE" sz="2000" dirty="0"/>
              <a:t>10 1111</a:t>
            </a:r>
            <a:br>
              <a:rPr lang="en-IE" sz="2000" dirty="0"/>
            </a:br>
            <a:endParaRPr lang="en-IE" sz="2000" dirty="0"/>
          </a:p>
          <a:p>
            <a:endParaRPr lang="en-IE" sz="2000" b="1" dirty="0"/>
          </a:p>
          <a:p>
            <a:endParaRPr lang="en-IE" sz="2000" b="1" dirty="0"/>
          </a:p>
          <a:p>
            <a:endParaRPr lang="en-IE" sz="2000" b="1" dirty="0"/>
          </a:p>
          <a:p>
            <a:endParaRPr lang="en-IE" sz="2000" b="1" dirty="0"/>
          </a:p>
          <a:p>
            <a:endParaRPr lang="en-IE" sz="2000" b="1" dirty="0"/>
          </a:p>
          <a:p>
            <a:endParaRPr lang="en-IE" sz="2000" b="1" dirty="0"/>
          </a:p>
          <a:p>
            <a:endParaRPr lang="en-IE" sz="2000" b="1" dirty="0"/>
          </a:p>
          <a:p>
            <a:endParaRPr lang="en-IE" sz="2000" b="1" dirty="0"/>
          </a:p>
          <a:p>
            <a:r>
              <a:rPr lang="en-IE" sz="2000" b="1" dirty="0"/>
              <a:t>IP</a:t>
            </a:r>
            <a:r>
              <a:rPr lang="en-IE" sz="2000" dirty="0"/>
              <a:t> = </a:t>
            </a:r>
            <a:r>
              <a:rPr lang="en-IE" sz="2000" b="1" dirty="0">
                <a:solidFill>
                  <a:srgbClr val="FF0000"/>
                </a:solidFill>
              </a:rPr>
              <a:t>1</a:t>
            </a:r>
            <a:r>
              <a:rPr lang="en-IE" sz="2000" b="1" dirty="0">
                <a:solidFill>
                  <a:srgbClr val="FFFF00"/>
                </a:solidFill>
              </a:rPr>
              <a:t>1</a:t>
            </a:r>
            <a:r>
              <a:rPr lang="en-IE" sz="2000" b="1" dirty="0">
                <a:solidFill>
                  <a:srgbClr val="92D050"/>
                </a:solidFill>
              </a:rPr>
              <a:t>0</a:t>
            </a:r>
            <a:r>
              <a:rPr lang="en-IE" sz="2000" b="1" dirty="0">
                <a:solidFill>
                  <a:srgbClr val="FFC000"/>
                </a:solidFill>
              </a:rPr>
              <a:t>0</a:t>
            </a:r>
            <a:r>
              <a:rPr lang="en-IE" sz="2000" dirty="0"/>
              <a:t> 1100 0000 0000 1100 1100 1111 1111 1111 0000 1010 1010 1111 0000 1010 1010 </a:t>
            </a:r>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2: Encode each 64-bit block of data</a:t>
            </a:r>
            <a:endParaRPr lang="en-IE" sz="2400" dirty="0"/>
          </a:p>
        </p:txBody>
      </p:sp>
      <p:grpSp>
        <p:nvGrpSpPr>
          <p:cNvPr id="6" name="Group 5"/>
          <p:cNvGrpSpPr/>
          <p:nvPr/>
        </p:nvGrpSpPr>
        <p:grpSpPr>
          <a:xfrm>
            <a:off x="4726781" y="3212977"/>
            <a:ext cx="4697462" cy="2721091"/>
            <a:chOff x="2082428" y="2657631"/>
            <a:chExt cx="4697462" cy="2721091"/>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428" y="2657631"/>
              <a:ext cx="4697462" cy="2721091"/>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2115344" y="2664812"/>
              <a:ext cx="2174875" cy="2571569"/>
            </a:xfrm>
            <a:prstGeom prst="roundRect">
              <a:avLst/>
            </a:prstGeom>
            <a:noFill/>
            <a:ln w="3810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59074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03512" y="1720841"/>
            <a:ext cx="8712968" cy="5293757"/>
          </a:xfrm>
          <a:prstGeom prst="rect">
            <a:avLst/>
          </a:prstGeom>
        </p:spPr>
        <p:txBody>
          <a:bodyPr wrap="square">
            <a:spAutoFit/>
          </a:bodyPr>
          <a:lstStyle/>
          <a:p>
            <a:r>
              <a:rPr lang="en-IE" sz="2000" dirty="0"/>
              <a:t>Next divide the permuted block IP into a left half L</a:t>
            </a:r>
            <a:r>
              <a:rPr lang="en-IE" sz="2000" baseline="-25000" dirty="0"/>
              <a:t>0</a:t>
            </a:r>
            <a:r>
              <a:rPr lang="en-IE" sz="2000" dirty="0"/>
              <a:t> of 32 bits, and a right half R</a:t>
            </a:r>
            <a:r>
              <a:rPr lang="en-IE" sz="2000" baseline="-25000" dirty="0"/>
              <a:t>0</a:t>
            </a:r>
            <a:r>
              <a:rPr lang="en-IE" sz="2000" dirty="0"/>
              <a:t> of 32 bits. </a:t>
            </a:r>
          </a:p>
          <a:p>
            <a:endParaRPr lang="en-IE" sz="2000" dirty="0"/>
          </a:p>
          <a:p>
            <a:r>
              <a:rPr lang="en-IE" sz="2000" dirty="0"/>
              <a:t>Example: From IP, we get L</a:t>
            </a:r>
            <a:r>
              <a:rPr lang="en-IE" sz="2000" baseline="-25000" dirty="0"/>
              <a:t>0</a:t>
            </a:r>
            <a:r>
              <a:rPr lang="en-IE" sz="2000" dirty="0"/>
              <a:t> and R</a:t>
            </a:r>
            <a:r>
              <a:rPr lang="en-IE" sz="2000" baseline="-25000" dirty="0"/>
              <a:t>0</a:t>
            </a:r>
            <a:r>
              <a:rPr lang="en-IE" sz="2000" dirty="0"/>
              <a:t> </a:t>
            </a:r>
          </a:p>
          <a:p>
            <a:endParaRPr lang="en-IE" sz="2000" dirty="0"/>
          </a:p>
          <a:p>
            <a:r>
              <a:rPr lang="en-IE" sz="2000" dirty="0"/>
              <a:t>L</a:t>
            </a:r>
            <a:r>
              <a:rPr lang="en-IE" sz="2000" baseline="-25000" dirty="0"/>
              <a:t>0 </a:t>
            </a:r>
            <a:r>
              <a:rPr lang="en-IE" sz="2000" dirty="0"/>
              <a:t> = 1100 1100 0000 0000 1100 1100 1111 1111 </a:t>
            </a:r>
          </a:p>
          <a:p>
            <a:r>
              <a:rPr lang="en-IE" sz="2000" dirty="0"/>
              <a:t>R</a:t>
            </a:r>
            <a:r>
              <a:rPr lang="en-IE" sz="2000" baseline="-25000" dirty="0"/>
              <a:t>0</a:t>
            </a:r>
            <a:r>
              <a:rPr lang="en-IE" sz="2000" dirty="0"/>
              <a:t> = 1111 0000 1010 1010 1111 0000 1010 1010 </a:t>
            </a:r>
          </a:p>
          <a:p>
            <a:endParaRPr lang="en-IE" sz="2000" dirty="0"/>
          </a:p>
          <a:p>
            <a:r>
              <a:rPr lang="en-IE" sz="2000" dirty="0"/>
              <a:t>We now proceed through 16 iterations, for 1&lt;=</a:t>
            </a:r>
            <a:r>
              <a:rPr lang="en-IE" sz="2000" b="1" i="1" dirty="0"/>
              <a:t>n</a:t>
            </a:r>
            <a:r>
              <a:rPr lang="en-IE" sz="2000" dirty="0"/>
              <a:t>&lt;=16, using a function </a:t>
            </a:r>
            <a:r>
              <a:rPr lang="en-IE" sz="2000" b="1" i="1" dirty="0"/>
              <a:t>f</a:t>
            </a:r>
            <a:r>
              <a:rPr lang="en-IE" sz="2000" dirty="0"/>
              <a:t> which operates on two blocks--a data block of 32 bits and a key </a:t>
            </a:r>
            <a:r>
              <a:rPr lang="en-IE" sz="2000" b="1" i="1" dirty="0" err="1"/>
              <a:t>K</a:t>
            </a:r>
            <a:r>
              <a:rPr lang="en-IE" sz="2000" b="1" i="1" baseline="-25000" dirty="0" err="1"/>
              <a:t>n</a:t>
            </a:r>
            <a:r>
              <a:rPr lang="en-IE" sz="2000" dirty="0"/>
              <a:t> of 48 bits--to produce a block of 32 bits. </a:t>
            </a:r>
          </a:p>
          <a:p>
            <a:endParaRPr lang="en-IE" sz="2000" b="1" dirty="0"/>
          </a:p>
          <a:p>
            <a:r>
              <a:rPr lang="en-IE" sz="2000" b="1" dirty="0"/>
              <a:t>Let + denote XOR addition, (bit-by-bit addition modulo 2)</a:t>
            </a:r>
            <a:r>
              <a:rPr lang="en-IE" sz="2000" dirty="0"/>
              <a:t>. Then for </a:t>
            </a:r>
            <a:r>
              <a:rPr lang="en-IE" sz="2000" b="1" dirty="0"/>
              <a:t>n</a:t>
            </a:r>
            <a:r>
              <a:rPr lang="en-IE" sz="2000" dirty="0"/>
              <a:t> going from 1 to 16 we calculate </a:t>
            </a:r>
          </a:p>
          <a:p>
            <a:pPr lvl="1"/>
            <a:r>
              <a:rPr lang="en-IE" sz="2000" b="1" i="1" dirty="0"/>
              <a:t>L</a:t>
            </a:r>
            <a:r>
              <a:rPr lang="en-IE" sz="2000" b="1" i="1" baseline="-25000" dirty="0"/>
              <a:t>n</a:t>
            </a:r>
            <a:r>
              <a:rPr lang="en-IE" sz="2000" dirty="0"/>
              <a:t> = </a:t>
            </a:r>
            <a:r>
              <a:rPr lang="en-IE" sz="2000" b="1" i="1" dirty="0"/>
              <a:t>R</a:t>
            </a:r>
            <a:r>
              <a:rPr lang="en-IE" sz="2000" b="1" i="1" baseline="-25000" dirty="0"/>
              <a:t>n-1</a:t>
            </a:r>
            <a:r>
              <a:rPr lang="en-IE" sz="2000" dirty="0"/>
              <a:t> </a:t>
            </a:r>
            <a:br>
              <a:rPr lang="en-IE" sz="2000" dirty="0"/>
            </a:br>
            <a:r>
              <a:rPr lang="en-IE" sz="2000" b="1" i="1" dirty="0" err="1"/>
              <a:t>R</a:t>
            </a:r>
            <a:r>
              <a:rPr lang="en-IE" sz="2000" b="1" i="1" baseline="-25000" dirty="0" err="1"/>
              <a:t>n</a:t>
            </a:r>
            <a:r>
              <a:rPr lang="en-IE" sz="2000" dirty="0"/>
              <a:t> = </a:t>
            </a:r>
            <a:r>
              <a:rPr lang="en-IE" sz="2000" b="1" i="1" dirty="0"/>
              <a:t>L</a:t>
            </a:r>
            <a:r>
              <a:rPr lang="en-IE" sz="2000" b="1" i="1" baseline="-25000" dirty="0"/>
              <a:t>n-1</a:t>
            </a:r>
            <a:r>
              <a:rPr lang="en-IE" sz="2000" dirty="0"/>
              <a:t> + </a:t>
            </a:r>
            <a:r>
              <a:rPr lang="en-IE" sz="2000" b="1" i="1" dirty="0"/>
              <a:t>f</a:t>
            </a:r>
            <a:r>
              <a:rPr lang="en-IE" sz="2000" dirty="0"/>
              <a:t>(</a:t>
            </a:r>
            <a:r>
              <a:rPr lang="en-IE" sz="2000" b="1" i="1" dirty="0"/>
              <a:t>R</a:t>
            </a:r>
            <a:r>
              <a:rPr lang="en-IE" sz="2000" b="1" i="1" baseline="-25000" dirty="0"/>
              <a:t>n-1</a:t>
            </a:r>
            <a:r>
              <a:rPr lang="en-IE" sz="2000" dirty="0"/>
              <a:t>,</a:t>
            </a:r>
            <a:r>
              <a:rPr lang="en-IE" sz="2000" b="1" i="1" dirty="0"/>
              <a:t>K</a:t>
            </a:r>
            <a:r>
              <a:rPr lang="en-IE" sz="2000" b="1" i="1" baseline="-25000" dirty="0"/>
              <a:t>n</a:t>
            </a:r>
            <a:r>
              <a:rPr lang="en-IE" sz="2000" dirty="0"/>
              <a:t>) </a:t>
            </a:r>
          </a:p>
          <a:p>
            <a:endParaRPr lang="en-IE" sz="2000" dirty="0"/>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2: Encode each 64-bit block of data</a:t>
            </a:r>
            <a:endParaRPr lang="en-IE" sz="2400" dirty="0"/>
          </a:p>
        </p:txBody>
      </p:sp>
    </p:spTree>
    <p:extLst>
      <p:ext uri="{BB962C8B-B14F-4D97-AF65-F5344CB8AC3E}">
        <p14:creationId xmlns:p14="http://schemas.microsoft.com/office/powerpoint/2010/main" val="1427355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03512" y="1720841"/>
            <a:ext cx="8712968" cy="4247317"/>
          </a:xfrm>
          <a:prstGeom prst="rect">
            <a:avLst/>
          </a:prstGeom>
        </p:spPr>
        <p:txBody>
          <a:bodyPr wrap="square">
            <a:spAutoFit/>
          </a:bodyPr>
          <a:lstStyle/>
          <a:p>
            <a:pPr lvl="1"/>
            <a:r>
              <a:rPr lang="en-IE" sz="2000" b="1" i="1" dirty="0"/>
              <a:t>L</a:t>
            </a:r>
            <a:r>
              <a:rPr lang="en-IE" sz="2000" b="1" i="1" baseline="-25000" dirty="0"/>
              <a:t>n</a:t>
            </a:r>
            <a:r>
              <a:rPr lang="en-IE" sz="2000" dirty="0"/>
              <a:t> = </a:t>
            </a:r>
            <a:r>
              <a:rPr lang="en-IE" sz="2000" b="1" i="1" dirty="0"/>
              <a:t>R</a:t>
            </a:r>
            <a:r>
              <a:rPr lang="en-IE" sz="2000" b="1" i="1" baseline="-25000" dirty="0"/>
              <a:t>n-1</a:t>
            </a:r>
            <a:r>
              <a:rPr lang="en-IE" sz="2000" dirty="0"/>
              <a:t> </a:t>
            </a:r>
            <a:br>
              <a:rPr lang="en-IE" sz="2000" dirty="0"/>
            </a:br>
            <a:r>
              <a:rPr lang="en-IE" sz="2000" b="1" i="1" dirty="0" err="1"/>
              <a:t>R</a:t>
            </a:r>
            <a:r>
              <a:rPr lang="en-IE" sz="2000" b="1" i="1" baseline="-25000" dirty="0" err="1"/>
              <a:t>n</a:t>
            </a:r>
            <a:r>
              <a:rPr lang="en-IE" sz="2000" dirty="0"/>
              <a:t> = </a:t>
            </a:r>
            <a:r>
              <a:rPr lang="en-IE" sz="2000" b="1" i="1" dirty="0"/>
              <a:t>L</a:t>
            </a:r>
            <a:r>
              <a:rPr lang="en-IE" sz="2000" b="1" i="1" baseline="-25000" dirty="0"/>
              <a:t>n-1</a:t>
            </a:r>
            <a:r>
              <a:rPr lang="en-IE" sz="2000" dirty="0"/>
              <a:t> + </a:t>
            </a:r>
            <a:r>
              <a:rPr lang="en-IE" sz="2000" b="1" i="1" dirty="0"/>
              <a:t>f</a:t>
            </a:r>
            <a:r>
              <a:rPr lang="en-IE" sz="2000" dirty="0"/>
              <a:t>(</a:t>
            </a:r>
            <a:r>
              <a:rPr lang="en-IE" sz="2000" b="1" i="1" dirty="0"/>
              <a:t>R</a:t>
            </a:r>
            <a:r>
              <a:rPr lang="en-IE" sz="2000" b="1" i="1" baseline="-25000" dirty="0"/>
              <a:t>n-1</a:t>
            </a:r>
            <a:r>
              <a:rPr lang="en-IE" sz="2000" dirty="0"/>
              <a:t>,</a:t>
            </a:r>
            <a:r>
              <a:rPr lang="en-IE" sz="2000" b="1" i="1" dirty="0"/>
              <a:t>K</a:t>
            </a:r>
            <a:r>
              <a:rPr lang="en-IE" sz="2000" b="1" i="1" baseline="-25000" dirty="0"/>
              <a:t>n</a:t>
            </a:r>
            <a:r>
              <a:rPr lang="en-IE" sz="2000" dirty="0"/>
              <a:t>)</a:t>
            </a:r>
          </a:p>
          <a:p>
            <a:pPr lvl="1"/>
            <a:endParaRPr lang="en-IE" sz="2000" dirty="0"/>
          </a:p>
          <a:p>
            <a:r>
              <a:rPr lang="pt-BR" dirty="0"/>
              <a:t>For </a:t>
            </a:r>
            <a:r>
              <a:rPr lang="pt-BR" b="1" i="1" dirty="0"/>
              <a:t>n</a:t>
            </a:r>
            <a:r>
              <a:rPr lang="pt-BR" dirty="0"/>
              <a:t> = 1, we have</a:t>
            </a:r>
          </a:p>
          <a:p>
            <a:r>
              <a:rPr lang="pt-BR" dirty="0"/>
              <a:t> </a:t>
            </a:r>
          </a:p>
          <a:p>
            <a:r>
              <a:rPr lang="pt-BR" b="1" i="1" dirty="0"/>
              <a:t>K</a:t>
            </a:r>
            <a:r>
              <a:rPr lang="pt-BR" b="1" i="1" baseline="-25000" dirty="0"/>
              <a:t>1</a:t>
            </a:r>
            <a:r>
              <a:rPr lang="pt-BR" dirty="0"/>
              <a:t> = 000110 110000 001011 101111 111111 000111 000001 110010 </a:t>
            </a:r>
            <a:br>
              <a:rPr lang="pt-BR" dirty="0"/>
            </a:br>
            <a:r>
              <a:rPr lang="pt-BR" b="1" i="1" dirty="0"/>
              <a:t>L</a:t>
            </a:r>
            <a:r>
              <a:rPr lang="pt-BR" b="1" i="1" baseline="-25000" dirty="0"/>
              <a:t>1</a:t>
            </a:r>
            <a:r>
              <a:rPr lang="pt-BR" dirty="0"/>
              <a:t> = </a:t>
            </a:r>
            <a:r>
              <a:rPr lang="pt-BR" b="1" i="1" dirty="0"/>
              <a:t>R</a:t>
            </a:r>
            <a:r>
              <a:rPr lang="pt-BR" b="1" i="1" baseline="-25000" dirty="0"/>
              <a:t>0</a:t>
            </a:r>
            <a:r>
              <a:rPr lang="pt-BR" dirty="0"/>
              <a:t> = 1111 0000 1010 1010 1111 0000 1010 1010 </a:t>
            </a:r>
            <a:br>
              <a:rPr lang="pt-BR" dirty="0"/>
            </a:br>
            <a:r>
              <a:rPr lang="pt-BR" b="1" i="1" dirty="0"/>
              <a:t>R</a:t>
            </a:r>
            <a:r>
              <a:rPr lang="pt-BR" b="1" i="1" baseline="-25000" dirty="0"/>
              <a:t>1</a:t>
            </a:r>
            <a:r>
              <a:rPr lang="pt-BR" dirty="0"/>
              <a:t> = </a:t>
            </a:r>
            <a:r>
              <a:rPr lang="pt-BR" b="1" i="1" dirty="0"/>
              <a:t>L</a:t>
            </a:r>
            <a:r>
              <a:rPr lang="pt-BR" b="1" i="1" baseline="-25000" dirty="0"/>
              <a:t>0</a:t>
            </a:r>
            <a:r>
              <a:rPr lang="pt-BR" dirty="0"/>
              <a:t> + </a:t>
            </a:r>
            <a:r>
              <a:rPr lang="pt-BR" b="1" i="1" dirty="0"/>
              <a:t>f</a:t>
            </a:r>
            <a:r>
              <a:rPr lang="pt-BR" dirty="0"/>
              <a:t>(</a:t>
            </a:r>
            <a:r>
              <a:rPr lang="pt-BR" b="1" i="1" dirty="0"/>
              <a:t>R</a:t>
            </a:r>
            <a:r>
              <a:rPr lang="pt-BR" b="1" i="1" baseline="-25000" dirty="0"/>
              <a:t>0</a:t>
            </a:r>
            <a:r>
              <a:rPr lang="pt-BR" dirty="0"/>
              <a:t>,</a:t>
            </a:r>
            <a:r>
              <a:rPr lang="pt-BR" b="1" i="1" dirty="0"/>
              <a:t>K</a:t>
            </a:r>
            <a:r>
              <a:rPr lang="pt-BR" b="1" i="1" baseline="-25000" dirty="0"/>
              <a:t>1</a:t>
            </a:r>
            <a:r>
              <a:rPr lang="pt-BR" dirty="0"/>
              <a:t>) </a:t>
            </a:r>
          </a:p>
          <a:p>
            <a:pPr lvl="1"/>
            <a:r>
              <a:rPr lang="en-IE" sz="2000" dirty="0"/>
              <a:t> </a:t>
            </a:r>
          </a:p>
          <a:p>
            <a:r>
              <a:rPr lang="en-IE" sz="2000" dirty="0"/>
              <a:t>It remains to explain how the function </a:t>
            </a:r>
            <a:r>
              <a:rPr lang="en-IE" sz="2000" b="1" i="1" dirty="0"/>
              <a:t>f</a:t>
            </a:r>
            <a:r>
              <a:rPr lang="en-IE" sz="2000" dirty="0"/>
              <a:t> works. To calculate </a:t>
            </a:r>
            <a:r>
              <a:rPr lang="en-IE" sz="2000" b="1" i="1" dirty="0"/>
              <a:t>f</a:t>
            </a:r>
            <a:r>
              <a:rPr lang="en-IE" sz="2000" dirty="0"/>
              <a:t>, we first expand each block </a:t>
            </a:r>
            <a:r>
              <a:rPr lang="en-IE" sz="2000" b="1" i="1" dirty="0"/>
              <a:t>R</a:t>
            </a:r>
            <a:r>
              <a:rPr lang="en-IE" sz="2000" b="1" i="1" baseline="-25000" dirty="0"/>
              <a:t>n-1</a:t>
            </a:r>
            <a:r>
              <a:rPr lang="en-IE" sz="2000" dirty="0"/>
              <a:t> from 32 bits to 48 bits. This is done by using a selection table that repeats some of the bits in </a:t>
            </a:r>
            <a:r>
              <a:rPr lang="en-IE" sz="2000" b="1" i="1" dirty="0"/>
              <a:t>R</a:t>
            </a:r>
            <a:r>
              <a:rPr lang="en-IE" sz="2000" b="1" i="1" baseline="-25000" dirty="0"/>
              <a:t>n-1</a:t>
            </a:r>
            <a:r>
              <a:rPr lang="en-IE" sz="2000" dirty="0"/>
              <a:t> . We'll call the use of this selection table the function </a:t>
            </a:r>
            <a:r>
              <a:rPr lang="en-IE" sz="2000" b="1" dirty="0"/>
              <a:t>E</a:t>
            </a:r>
            <a:r>
              <a:rPr lang="en-IE" sz="2000" dirty="0"/>
              <a:t>. Thus </a:t>
            </a:r>
            <a:r>
              <a:rPr lang="en-IE" sz="2000" b="1" dirty="0"/>
              <a:t>E</a:t>
            </a:r>
            <a:r>
              <a:rPr lang="en-IE" sz="2000" dirty="0"/>
              <a:t>(</a:t>
            </a:r>
            <a:r>
              <a:rPr lang="en-IE" sz="2000" b="1" i="1" dirty="0"/>
              <a:t>R</a:t>
            </a:r>
            <a:r>
              <a:rPr lang="en-IE" sz="2000" b="1" i="1" baseline="-25000" dirty="0"/>
              <a:t>n-1</a:t>
            </a:r>
            <a:r>
              <a:rPr lang="en-IE" sz="2000" dirty="0"/>
              <a:t>) has a 32 bit input block, and a 48 bit output block. </a:t>
            </a:r>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2: Encode each 64-bit block of data</a:t>
            </a:r>
            <a:endParaRPr lang="en-IE" sz="2400" dirty="0"/>
          </a:p>
        </p:txBody>
      </p:sp>
    </p:spTree>
    <p:extLst>
      <p:ext uri="{BB962C8B-B14F-4D97-AF65-F5344CB8AC3E}">
        <p14:creationId xmlns:p14="http://schemas.microsoft.com/office/powerpoint/2010/main" val="1307850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03512" y="1720840"/>
            <a:ext cx="8712968" cy="4616648"/>
          </a:xfrm>
          <a:prstGeom prst="rect">
            <a:avLst/>
          </a:prstGeom>
        </p:spPr>
        <p:txBody>
          <a:bodyPr wrap="square">
            <a:spAutoFit/>
          </a:bodyPr>
          <a:lstStyle/>
          <a:p>
            <a:pPr lvl="1"/>
            <a:r>
              <a:rPr lang="en-IE" sz="2000" dirty="0"/>
              <a:t>Thus </a:t>
            </a:r>
            <a:r>
              <a:rPr lang="en-IE" sz="2000" b="1" dirty="0"/>
              <a:t>E</a:t>
            </a:r>
            <a:r>
              <a:rPr lang="en-IE" sz="2000" dirty="0"/>
              <a:t>(</a:t>
            </a:r>
            <a:r>
              <a:rPr lang="en-IE" sz="2000" b="1" i="1" dirty="0"/>
              <a:t>R</a:t>
            </a:r>
            <a:r>
              <a:rPr lang="en-IE" sz="2000" b="1" i="1" baseline="-25000" dirty="0"/>
              <a:t>n-1</a:t>
            </a:r>
            <a:r>
              <a:rPr lang="en-IE" sz="2000" dirty="0"/>
              <a:t>) has a 32 bit input block, and a 48 bit output block. </a:t>
            </a:r>
          </a:p>
          <a:p>
            <a:pPr lvl="1"/>
            <a:endParaRPr lang="en-IE" sz="2000" dirty="0"/>
          </a:p>
          <a:p>
            <a:pPr lvl="1"/>
            <a:endParaRPr lang="en-IE" sz="2000" dirty="0"/>
          </a:p>
          <a:p>
            <a:pPr lvl="1"/>
            <a:endParaRPr lang="en-IE" sz="2000" dirty="0"/>
          </a:p>
          <a:p>
            <a:pPr lvl="1"/>
            <a:endParaRPr lang="en-IE" sz="2000" dirty="0"/>
          </a:p>
          <a:p>
            <a:pPr lvl="1"/>
            <a:endParaRPr lang="en-IE" sz="2000" dirty="0"/>
          </a:p>
          <a:p>
            <a:pPr lvl="1"/>
            <a:endParaRPr lang="en-IE" sz="2000" dirty="0"/>
          </a:p>
          <a:p>
            <a:pPr lvl="1"/>
            <a:endParaRPr lang="en-IE" sz="2000" dirty="0"/>
          </a:p>
          <a:p>
            <a:pPr lvl="1"/>
            <a:endParaRPr lang="en-IE" sz="2000" dirty="0"/>
          </a:p>
          <a:p>
            <a:pPr lvl="1"/>
            <a:endParaRPr lang="en-IE" sz="2000" dirty="0"/>
          </a:p>
          <a:p>
            <a:pPr lvl="1"/>
            <a:endParaRPr lang="en-IE" sz="2000" dirty="0"/>
          </a:p>
          <a:p>
            <a:r>
              <a:rPr lang="pt-BR" dirty="0"/>
              <a:t>We calculate </a:t>
            </a:r>
            <a:r>
              <a:rPr lang="pt-BR" b="1" dirty="0"/>
              <a:t>E</a:t>
            </a:r>
            <a:r>
              <a:rPr lang="pt-BR" dirty="0"/>
              <a:t>(</a:t>
            </a:r>
            <a:r>
              <a:rPr lang="pt-BR" b="1" i="1" dirty="0"/>
              <a:t>R</a:t>
            </a:r>
            <a:r>
              <a:rPr lang="pt-BR" b="1" i="1" baseline="-25000" dirty="0"/>
              <a:t>0</a:t>
            </a:r>
            <a:r>
              <a:rPr lang="pt-BR" dirty="0"/>
              <a:t>) from </a:t>
            </a:r>
            <a:r>
              <a:rPr lang="pt-BR" b="1" i="1" dirty="0"/>
              <a:t>R</a:t>
            </a:r>
            <a:r>
              <a:rPr lang="pt-BR" b="1" i="1" baseline="-25000" dirty="0"/>
              <a:t>0</a:t>
            </a:r>
            <a:r>
              <a:rPr lang="pt-BR" dirty="0"/>
              <a:t> as follows: </a:t>
            </a:r>
          </a:p>
          <a:p>
            <a:endParaRPr lang="pt-BR" dirty="0"/>
          </a:p>
          <a:p>
            <a:r>
              <a:rPr lang="pt-BR" b="1" i="1" dirty="0"/>
              <a:t>R</a:t>
            </a:r>
            <a:r>
              <a:rPr lang="pt-BR" b="1" i="1" baseline="-25000" dirty="0"/>
              <a:t>0</a:t>
            </a:r>
            <a:r>
              <a:rPr lang="pt-BR" dirty="0"/>
              <a:t> = 1111 0000 1010 1010 1111 0000 1010 1010 </a:t>
            </a:r>
            <a:br>
              <a:rPr lang="pt-BR" dirty="0"/>
            </a:br>
            <a:r>
              <a:rPr lang="pt-BR" b="1" dirty="0"/>
              <a:t>E</a:t>
            </a:r>
            <a:r>
              <a:rPr lang="pt-BR" dirty="0"/>
              <a:t>(</a:t>
            </a:r>
            <a:r>
              <a:rPr lang="pt-BR" b="1" i="1" dirty="0"/>
              <a:t>R</a:t>
            </a:r>
            <a:r>
              <a:rPr lang="pt-BR" b="1" i="1" baseline="-25000" dirty="0"/>
              <a:t>0</a:t>
            </a:r>
            <a:r>
              <a:rPr lang="pt-BR" dirty="0"/>
              <a:t>) = 011110 100001 010101 010101 011110 100001 010101 010101</a:t>
            </a:r>
            <a:endParaRPr lang="en-IE" sz="2000" dirty="0"/>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2: Encode each 64-bit block of data</a:t>
            </a:r>
            <a:endParaRPr lang="en-IE" sz="2400" dirty="0"/>
          </a:p>
        </p:txBody>
      </p:sp>
      <p:graphicFrame>
        <p:nvGraphicFramePr>
          <p:cNvPr id="3" name="Object 2"/>
          <p:cNvGraphicFramePr>
            <a:graphicFrameLocks noChangeAspect="1"/>
          </p:cNvGraphicFramePr>
          <p:nvPr>
            <p:extLst>
              <p:ext uri="{D42A27DB-BD31-4B8C-83A1-F6EECF244321}">
                <p14:modId xmlns:p14="http://schemas.microsoft.com/office/powerpoint/2010/main" val="1037473885"/>
              </p:ext>
            </p:extLst>
          </p:nvPr>
        </p:nvGraphicFramePr>
        <p:xfrm>
          <a:off x="3515234" y="2276874"/>
          <a:ext cx="4380967" cy="2702917"/>
        </p:xfrm>
        <a:graphic>
          <a:graphicData uri="http://schemas.openxmlformats.org/presentationml/2006/ole">
            <mc:AlternateContent xmlns:mc="http://schemas.openxmlformats.org/markup-compatibility/2006">
              <mc:Choice xmlns:v="urn:schemas-microsoft-com:vml" Requires="v">
                <p:oleObj spid="_x0000_s12489" name="Photo Editor Photo" r:id="rId4" imgW="2011854" imgH="1402202" progId="MSPhotoEd.3">
                  <p:embed/>
                </p:oleObj>
              </mc:Choice>
              <mc:Fallback>
                <p:oleObj name="Photo Editor Photo" r:id="rId4" imgW="2011854" imgH="1402202" progId="MSPhotoEd.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234" y="2276874"/>
                        <a:ext cx="4380967" cy="2702917"/>
                      </a:xfrm>
                      <a:prstGeom prst="rect">
                        <a:avLst/>
                      </a:prstGeom>
                      <a:noFill/>
                      <a:ln w="38100">
                        <a:solidFill>
                          <a:srgbClr val="FFFF00"/>
                        </a:solidFill>
                        <a:miter lim="800000"/>
                        <a:headEnd/>
                        <a:tailEnd/>
                      </a:ln>
                    </p:spPr>
                  </p:pic>
                </p:oleObj>
              </mc:Fallback>
            </mc:AlternateContent>
          </a:graphicData>
        </a:graphic>
      </p:graphicFrame>
    </p:spTree>
    <p:extLst>
      <p:ext uri="{BB962C8B-B14F-4D97-AF65-F5344CB8AC3E}">
        <p14:creationId xmlns:p14="http://schemas.microsoft.com/office/powerpoint/2010/main" val="419667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03512" y="1720840"/>
            <a:ext cx="8712968" cy="4339650"/>
          </a:xfrm>
          <a:prstGeom prst="rect">
            <a:avLst/>
          </a:prstGeom>
        </p:spPr>
        <p:txBody>
          <a:bodyPr wrap="square">
            <a:spAutoFit/>
          </a:bodyPr>
          <a:lstStyle/>
          <a:p>
            <a:r>
              <a:rPr lang="pt-BR" b="1" i="1" dirty="0"/>
              <a:t>R</a:t>
            </a:r>
            <a:r>
              <a:rPr lang="pt-BR" b="1" i="1" baseline="-25000" dirty="0"/>
              <a:t>0</a:t>
            </a:r>
            <a:r>
              <a:rPr lang="pt-BR" dirty="0"/>
              <a:t> = 1111 0000 1010 1010 1111 0000 1010 1010 </a:t>
            </a:r>
            <a:br>
              <a:rPr lang="pt-BR" dirty="0"/>
            </a:br>
            <a:r>
              <a:rPr lang="pt-BR" b="1" dirty="0"/>
              <a:t>E</a:t>
            </a:r>
            <a:r>
              <a:rPr lang="pt-BR" dirty="0"/>
              <a:t>(</a:t>
            </a:r>
            <a:r>
              <a:rPr lang="pt-BR" b="1" i="1" dirty="0"/>
              <a:t>R</a:t>
            </a:r>
            <a:r>
              <a:rPr lang="pt-BR" b="1" i="1" baseline="-25000" dirty="0"/>
              <a:t>0</a:t>
            </a:r>
            <a:r>
              <a:rPr lang="pt-BR" dirty="0"/>
              <a:t>) = 011110 100001 010101 010101 011110 100001 010101 010101</a:t>
            </a:r>
          </a:p>
          <a:p>
            <a:endParaRPr lang="pt-BR" sz="2000" dirty="0"/>
          </a:p>
          <a:p>
            <a:r>
              <a:rPr lang="en-IE" sz="2000" dirty="0"/>
              <a:t>Next in the </a:t>
            </a:r>
            <a:r>
              <a:rPr lang="en-IE" sz="2000" b="1" i="1" dirty="0"/>
              <a:t>f</a:t>
            </a:r>
            <a:r>
              <a:rPr lang="en-IE" sz="2000" dirty="0"/>
              <a:t> calculation, we XOR the output </a:t>
            </a:r>
            <a:r>
              <a:rPr lang="en-IE" sz="2000" b="1" dirty="0"/>
              <a:t>E</a:t>
            </a:r>
            <a:r>
              <a:rPr lang="en-IE" sz="2000" dirty="0"/>
              <a:t>(</a:t>
            </a:r>
            <a:r>
              <a:rPr lang="en-IE" sz="2000" b="1" i="1" dirty="0"/>
              <a:t>R</a:t>
            </a:r>
            <a:r>
              <a:rPr lang="en-IE" sz="2000" b="1" i="1" baseline="-25000" dirty="0"/>
              <a:t>n-1</a:t>
            </a:r>
            <a:r>
              <a:rPr lang="en-IE" sz="2000" dirty="0"/>
              <a:t>) with the key </a:t>
            </a:r>
            <a:r>
              <a:rPr lang="en-IE" sz="2000" b="1" i="1" dirty="0" err="1"/>
              <a:t>K</a:t>
            </a:r>
            <a:r>
              <a:rPr lang="en-IE" sz="2000" b="1" i="1" baseline="-25000" dirty="0" err="1"/>
              <a:t>n</a:t>
            </a:r>
            <a:r>
              <a:rPr lang="en-IE" sz="2000" dirty="0"/>
              <a:t>: </a:t>
            </a:r>
          </a:p>
          <a:p>
            <a:endParaRPr lang="en-IE" sz="2000" dirty="0"/>
          </a:p>
          <a:p>
            <a:r>
              <a:rPr lang="en-IE" sz="2000" b="1" i="1" dirty="0" err="1"/>
              <a:t>K</a:t>
            </a:r>
            <a:r>
              <a:rPr lang="en-IE" sz="2000" b="1" i="1" baseline="-25000" dirty="0" err="1"/>
              <a:t>n</a:t>
            </a:r>
            <a:r>
              <a:rPr lang="en-IE" sz="2000" dirty="0"/>
              <a:t> + </a:t>
            </a:r>
            <a:r>
              <a:rPr lang="en-IE" sz="2000" b="1" dirty="0"/>
              <a:t>E</a:t>
            </a:r>
            <a:r>
              <a:rPr lang="en-IE" sz="2000" dirty="0"/>
              <a:t>(</a:t>
            </a:r>
            <a:r>
              <a:rPr lang="en-IE" sz="2000" b="1" i="1" dirty="0"/>
              <a:t>R</a:t>
            </a:r>
            <a:r>
              <a:rPr lang="en-IE" sz="2000" b="1" i="1" baseline="-25000" dirty="0"/>
              <a:t>n-1</a:t>
            </a:r>
            <a:r>
              <a:rPr lang="en-IE" sz="2000" dirty="0"/>
              <a:t>). </a:t>
            </a:r>
          </a:p>
          <a:p>
            <a:endParaRPr lang="en-IE" sz="2000" b="1" dirty="0"/>
          </a:p>
          <a:p>
            <a:r>
              <a:rPr lang="en-IE" sz="2000" b="1" dirty="0"/>
              <a:t>Example:</a:t>
            </a:r>
            <a:r>
              <a:rPr lang="en-IE" sz="2000" dirty="0"/>
              <a:t> For </a:t>
            </a:r>
            <a:r>
              <a:rPr lang="en-IE" sz="2000" b="1" i="1" dirty="0"/>
              <a:t>K</a:t>
            </a:r>
            <a:r>
              <a:rPr lang="en-IE" sz="2000" b="1" i="1" baseline="-25000" dirty="0"/>
              <a:t>1</a:t>
            </a:r>
            <a:r>
              <a:rPr lang="en-IE" sz="2000" dirty="0"/>
              <a:t> , </a:t>
            </a:r>
            <a:r>
              <a:rPr lang="en-IE" sz="2000" b="1" dirty="0"/>
              <a:t>E</a:t>
            </a:r>
            <a:r>
              <a:rPr lang="en-IE" sz="2000" dirty="0"/>
              <a:t>(</a:t>
            </a:r>
            <a:r>
              <a:rPr lang="en-IE" sz="2000" b="1" i="1" dirty="0"/>
              <a:t>R</a:t>
            </a:r>
            <a:r>
              <a:rPr lang="en-IE" sz="2000" b="1" i="1" baseline="-25000" dirty="0"/>
              <a:t>0</a:t>
            </a:r>
            <a:r>
              <a:rPr lang="en-IE" sz="2000" dirty="0"/>
              <a:t>), we have </a:t>
            </a:r>
          </a:p>
          <a:p>
            <a:endParaRPr lang="en-IE" sz="2000" dirty="0"/>
          </a:p>
          <a:p>
            <a:r>
              <a:rPr lang="en-IE" sz="2000" b="1" i="1" dirty="0"/>
              <a:t>K</a:t>
            </a:r>
            <a:r>
              <a:rPr lang="en-IE" sz="2000" b="1" i="1" baseline="-25000" dirty="0"/>
              <a:t>1</a:t>
            </a:r>
            <a:r>
              <a:rPr lang="en-IE" sz="2000" dirty="0"/>
              <a:t> = 000110 110000 001011 101111 111111 000111 000001 110010 </a:t>
            </a:r>
            <a:br>
              <a:rPr lang="en-IE" sz="2000" dirty="0"/>
            </a:br>
            <a:r>
              <a:rPr lang="en-IE" sz="2000" b="1" dirty="0"/>
              <a:t>E</a:t>
            </a:r>
            <a:r>
              <a:rPr lang="en-IE" sz="2000" dirty="0"/>
              <a:t>(</a:t>
            </a:r>
            <a:r>
              <a:rPr lang="en-IE" sz="2000" b="1" i="1" dirty="0"/>
              <a:t>R</a:t>
            </a:r>
            <a:r>
              <a:rPr lang="en-IE" sz="2000" b="1" i="1" baseline="-25000" dirty="0"/>
              <a:t>0</a:t>
            </a:r>
            <a:r>
              <a:rPr lang="en-IE" sz="2000" dirty="0"/>
              <a:t>) = 011110 100001 010101 010101 011110 100001 010101 010101 </a:t>
            </a:r>
            <a:br>
              <a:rPr lang="en-IE" sz="2000" dirty="0"/>
            </a:br>
            <a:endParaRPr lang="en-IE" sz="2000" dirty="0"/>
          </a:p>
          <a:p>
            <a:r>
              <a:rPr lang="en-IE" sz="2000" b="1" i="1" dirty="0"/>
              <a:t>K</a:t>
            </a:r>
            <a:r>
              <a:rPr lang="en-IE" sz="2000" b="1" i="1" baseline="-25000" dirty="0"/>
              <a:t>1</a:t>
            </a:r>
            <a:r>
              <a:rPr lang="en-IE" sz="2000" dirty="0"/>
              <a:t>+</a:t>
            </a:r>
            <a:r>
              <a:rPr lang="en-IE" sz="2000" b="1" dirty="0"/>
              <a:t>E</a:t>
            </a:r>
            <a:r>
              <a:rPr lang="en-IE" sz="2000" dirty="0"/>
              <a:t>(</a:t>
            </a:r>
            <a:r>
              <a:rPr lang="en-IE" sz="2000" b="1" i="1" dirty="0"/>
              <a:t>R</a:t>
            </a:r>
            <a:r>
              <a:rPr lang="en-IE" sz="2000" b="1" i="1" baseline="-25000" dirty="0"/>
              <a:t>0</a:t>
            </a:r>
            <a:r>
              <a:rPr lang="en-IE" sz="2000" dirty="0"/>
              <a:t>) = 011000 010001 011110 111010 100001 100110 010100 100111</a:t>
            </a:r>
          </a:p>
          <a:p>
            <a:endParaRPr lang="en-IE" sz="2000" dirty="0"/>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2: Encode each 64-bit block of data</a:t>
            </a:r>
            <a:endParaRPr lang="en-IE" sz="2400" dirty="0"/>
          </a:p>
        </p:txBody>
      </p:sp>
    </p:spTree>
    <p:extLst>
      <p:ext uri="{BB962C8B-B14F-4D97-AF65-F5344CB8AC3E}">
        <p14:creationId xmlns:p14="http://schemas.microsoft.com/office/powerpoint/2010/main" val="2527923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545055" y="1720840"/>
            <a:ext cx="8712968" cy="1323439"/>
          </a:xfrm>
          <a:prstGeom prst="rect">
            <a:avLst/>
          </a:prstGeom>
        </p:spPr>
        <p:txBody>
          <a:bodyPr wrap="square">
            <a:spAutoFit/>
          </a:bodyPr>
          <a:lstStyle/>
          <a:p>
            <a:r>
              <a:rPr lang="en-IE" sz="2000" b="1" i="1" dirty="0"/>
              <a:t>K</a:t>
            </a:r>
            <a:r>
              <a:rPr lang="en-IE" sz="2000" b="1" i="1" baseline="-25000" dirty="0"/>
              <a:t>1</a:t>
            </a:r>
            <a:r>
              <a:rPr lang="en-IE" sz="2000" dirty="0"/>
              <a:t>+</a:t>
            </a:r>
            <a:r>
              <a:rPr lang="en-IE" sz="2000" b="1" dirty="0"/>
              <a:t>E</a:t>
            </a:r>
            <a:r>
              <a:rPr lang="en-IE" sz="2000" dirty="0"/>
              <a:t>(</a:t>
            </a:r>
            <a:r>
              <a:rPr lang="en-IE" sz="2000" b="1" i="1" dirty="0"/>
              <a:t>R</a:t>
            </a:r>
            <a:r>
              <a:rPr lang="en-IE" sz="2000" b="1" i="1" baseline="-25000" dirty="0"/>
              <a:t>0</a:t>
            </a:r>
            <a:r>
              <a:rPr lang="en-IE" sz="2000" dirty="0"/>
              <a:t>) = 011000 010001 011110 111010 100001 100110 010100 100111</a:t>
            </a:r>
          </a:p>
          <a:p>
            <a:endParaRPr lang="en-IE" sz="2000" dirty="0"/>
          </a:p>
          <a:p>
            <a:r>
              <a:rPr lang="en-IE" sz="2000" dirty="0"/>
              <a:t>Write the previous result, which is 48 bits, in the form:</a:t>
            </a:r>
          </a:p>
          <a:p>
            <a:endParaRPr lang="en-IE" sz="2000" b="1" i="1" dirty="0"/>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2: Encode each 64-bit block of data</a:t>
            </a:r>
            <a:endParaRPr lang="en-IE" sz="2400" dirty="0"/>
          </a:p>
        </p:txBody>
      </p:sp>
      <p:pic>
        <p:nvPicPr>
          <p:cNvPr id="6" name="Picture 2" descr="Q:\maamir\lecturefigers\crypto6.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87095" y="2060848"/>
            <a:ext cx="2841716" cy="4760990"/>
          </a:xfrm>
          <a:prstGeom prst="rect">
            <a:avLst/>
          </a:prstGeom>
          <a:solidFill>
            <a:schemeClr val="bg1"/>
          </a:solidFill>
          <a:ln w="38100">
            <a:solidFill>
              <a:srgbClr val="FFFF00"/>
            </a:solidFill>
          </a:ln>
        </p:spPr>
      </p:pic>
      <p:sp>
        <p:nvSpPr>
          <p:cNvPr id="3" name="Rectangle 2"/>
          <p:cNvSpPr/>
          <p:nvPr/>
        </p:nvSpPr>
        <p:spPr>
          <a:xfrm>
            <a:off x="1545055" y="2856294"/>
            <a:ext cx="5919097" cy="2554545"/>
          </a:xfrm>
          <a:prstGeom prst="rect">
            <a:avLst/>
          </a:prstGeom>
        </p:spPr>
        <p:txBody>
          <a:bodyPr wrap="square">
            <a:spAutoFit/>
          </a:bodyPr>
          <a:lstStyle/>
          <a:p>
            <a:r>
              <a:rPr lang="en-IE" sz="2000" b="1" i="1" dirty="0" err="1"/>
              <a:t>K</a:t>
            </a:r>
            <a:r>
              <a:rPr lang="en-IE" sz="2000" b="1" i="1" baseline="-25000" dirty="0" err="1"/>
              <a:t>n</a:t>
            </a:r>
            <a:r>
              <a:rPr lang="en-IE" sz="2000" dirty="0"/>
              <a:t> + </a:t>
            </a:r>
            <a:r>
              <a:rPr lang="en-IE" sz="2000" b="1" dirty="0"/>
              <a:t>E</a:t>
            </a:r>
            <a:r>
              <a:rPr lang="en-IE" sz="2000" dirty="0"/>
              <a:t>(</a:t>
            </a:r>
            <a:r>
              <a:rPr lang="en-IE" sz="2000" b="1" i="1" dirty="0"/>
              <a:t>R</a:t>
            </a:r>
            <a:r>
              <a:rPr lang="en-IE" sz="2000" b="1" i="1" baseline="-25000" dirty="0"/>
              <a:t>n-1</a:t>
            </a:r>
            <a:r>
              <a:rPr lang="en-IE" sz="2000" dirty="0"/>
              <a:t>) =</a:t>
            </a:r>
            <a:r>
              <a:rPr lang="en-IE" sz="2000" b="1" i="1" dirty="0"/>
              <a:t>B</a:t>
            </a:r>
            <a:r>
              <a:rPr lang="en-IE" sz="2000" b="1" i="1" baseline="-25000" dirty="0"/>
              <a:t>1</a:t>
            </a:r>
            <a:r>
              <a:rPr lang="en-IE" sz="2000" b="1" i="1" dirty="0"/>
              <a:t>B</a:t>
            </a:r>
            <a:r>
              <a:rPr lang="en-IE" sz="2000" b="1" i="1" baseline="-25000" dirty="0"/>
              <a:t>2</a:t>
            </a:r>
            <a:r>
              <a:rPr lang="en-IE" sz="2000" b="1" i="1" dirty="0"/>
              <a:t>B</a:t>
            </a:r>
            <a:r>
              <a:rPr lang="en-IE" sz="2000" b="1" i="1" baseline="-25000" dirty="0"/>
              <a:t>3</a:t>
            </a:r>
            <a:r>
              <a:rPr lang="en-IE" sz="2000" b="1" i="1" dirty="0"/>
              <a:t>B</a:t>
            </a:r>
            <a:r>
              <a:rPr lang="en-IE" sz="2000" b="1" i="1" baseline="-25000" dirty="0"/>
              <a:t>4</a:t>
            </a:r>
            <a:r>
              <a:rPr lang="en-IE" sz="2000" b="1" i="1" dirty="0"/>
              <a:t>B</a:t>
            </a:r>
            <a:r>
              <a:rPr lang="en-IE" sz="2000" b="1" i="1" baseline="-25000" dirty="0"/>
              <a:t>5</a:t>
            </a:r>
            <a:r>
              <a:rPr lang="en-IE" sz="2000" b="1" i="1" dirty="0"/>
              <a:t>B</a:t>
            </a:r>
            <a:r>
              <a:rPr lang="en-IE" sz="2000" b="1" i="1" baseline="-25000" dirty="0"/>
              <a:t>6</a:t>
            </a:r>
            <a:r>
              <a:rPr lang="en-IE" sz="2000" b="1" i="1" dirty="0"/>
              <a:t>B</a:t>
            </a:r>
            <a:r>
              <a:rPr lang="en-IE" sz="2000" b="1" i="1" baseline="-25000" dirty="0"/>
              <a:t>7</a:t>
            </a:r>
            <a:r>
              <a:rPr lang="en-IE" sz="2000" b="1" i="1" dirty="0"/>
              <a:t>B</a:t>
            </a:r>
            <a:r>
              <a:rPr lang="en-IE" sz="2000" b="1" i="1" baseline="-25000" dirty="0"/>
              <a:t>8</a:t>
            </a:r>
            <a:r>
              <a:rPr lang="en-IE" sz="2000" dirty="0"/>
              <a:t>, where each </a:t>
            </a:r>
            <a:r>
              <a:rPr lang="en-IE" sz="2000" b="1" i="1" dirty="0"/>
              <a:t>B</a:t>
            </a:r>
            <a:r>
              <a:rPr lang="en-IE" sz="2000" b="1" i="1" baseline="-25000" dirty="0"/>
              <a:t>i</a:t>
            </a:r>
            <a:r>
              <a:rPr lang="en-IE" sz="2000" dirty="0"/>
              <a:t> is a group of six bits.</a:t>
            </a:r>
          </a:p>
          <a:p>
            <a:endParaRPr lang="en-IE" sz="2000" dirty="0"/>
          </a:p>
          <a:p>
            <a:r>
              <a:rPr lang="en-IE" sz="2000" dirty="0"/>
              <a:t>We now calculate </a:t>
            </a:r>
          </a:p>
          <a:p>
            <a:endParaRPr lang="en-IE" sz="2000" dirty="0"/>
          </a:p>
          <a:p>
            <a:r>
              <a:rPr lang="en-IE" sz="2000" b="1" i="1" dirty="0"/>
              <a:t>S</a:t>
            </a:r>
            <a:r>
              <a:rPr lang="en-IE" sz="2000" b="1" i="1" baseline="-25000" dirty="0"/>
              <a:t>1</a:t>
            </a:r>
            <a:r>
              <a:rPr lang="en-IE" sz="2000" b="1" i="1" dirty="0"/>
              <a:t>(B</a:t>
            </a:r>
            <a:r>
              <a:rPr lang="en-IE" sz="2000" b="1" i="1" baseline="-25000" dirty="0"/>
              <a:t>1</a:t>
            </a:r>
            <a:r>
              <a:rPr lang="en-IE" sz="2000" b="1" i="1" dirty="0"/>
              <a:t>)S</a:t>
            </a:r>
            <a:r>
              <a:rPr lang="en-IE" sz="2000" b="1" i="1" baseline="-25000" dirty="0"/>
              <a:t>2</a:t>
            </a:r>
            <a:r>
              <a:rPr lang="en-IE" sz="2000" b="1" i="1" dirty="0"/>
              <a:t>(B</a:t>
            </a:r>
            <a:r>
              <a:rPr lang="en-IE" sz="2000" b="1" i="1" baseline="-25000" dirty="0"/>
              <a:t>2</a:t>
            </a:r>
            <a:r>
              <a:rPr lang="en-IE" sz="2000" b="1" i="1" dirty="0"/>
              <a:t>)S</a:t>
            </a:r>
            <a:r>
              <a:rPr lang="en-IE" sz="2000" b="1" i="1" baseline="-25000" dirty="0"/>
              <a:t>3</a:t>
            </a:r>
            <a:r>
              <a:rPr lang="en-IE" sz="2000" b="1" i="1" dirty="0"/>
              <a:t>(B</a:t>
            </a:r>
            <a:r>
              <a:rPr lang="en-IE" sz="2000" b="1" i="1" baseline="-25000" dirty="0"/>
              <a:t>3</a:t>
            </a:r>
            <a:r>
              <a:rPr lang="en-IE" sz="2000" b="1" i="1" dirty="0"/>
              <a:t>)S</a:t>
            </a:r>
            <a:r>
              <a:rPr lang="en-IE" sz="2000" b="1" i="1" baseline="-25000" dirty="0"/>
              <a:t>4</a:t>
            </a:r>
            <a:r>
              <a:rPr lang="en-IE" sz="2000" b="1" i="1" dirty="0"/>
              <a:t>(B</a:t>
            </a:r>
            <a:r>
              <a:rPr lang="en-IE" sz="2000" b="1" i="1" baseline="-25000" dirty="0"/>
              <a:t>4</a:t>
            </a:r>
            <a:r>
              <a:rPr lang="en-IE" sz="2000" b="1" i="1" dirty="0"/>
              <a:t>)S</a:t>
            </a:r>
            <a:r>
              <a:rPr lang="en-IE" sz="2000" b="1" i="1" baseline="-25000" dirty="0"/>
              <a:t>5</a:t>
            </a:r>
            <a:r>
              <a:rPr lang="en-IE" sz="2000" b="1" i="1" dirty="0"/>
              <a:t>(B</a:t>
            </a:r>
            <a:r>
              <a:rPr lang="en-IE" sz="2000" b="1" i="1" baseline="-25000" dirty="0"/>
              <a:t>5</a:t>
            </a:r>
            <a:r>
              <a:rPr lang="en-IE" sz="2000" b="1" i="1" dirty="0"/>
              <a:t>)S</a:t>
            </a:r>
            <a:r>
              <a:rPr lang="en-IE" sz="2000" b="1" i="1" baseline="-25000" dirty="0"/>
              <a:t>6</a:t>
            </a:r>
            <a:r>
              <a:rPr lang="en-IE" sz="2000" b="1" i="1" dirty="0"/>
              <a:t>(B</a:t>
            </a:r>
            <a:r>
              <a:rPr lang="en-IE" sz="2000" b="1" i="1" baseline="-25000" dirty="0"/>
              <a:t>6</a:t>
            </a:r>
            <a:r>
              <a:rPr lang="en-IE" sz="2000" b="1" i="1" dirty="0"/>
              <a:t>)S</a:t>
            </a:r>
            <a:r>
              <a:rPr lang="en-IE" sz="2000" b="1" i="1" baseline="-25000" dirty="0"/>
              <a:t>7</a:t>
            </a:r>
            <a:r>
              <a:rPr lang="en-IE" sz="2000" b="1" i="1" dirty="0"/>
              <a:t>(B</a:t>
            </a:r>
            <a:r>
              <a:rPr lang="en-IE" sz="2000" b="1" i="1" baseline="-25000" dirty="0"/>
              <a:t>7</a:t>
            </a:r>
            <a:r>
              <a:rPr lang="en-IE" sz="2000" b="1" i="1" dirty="0"/>
              <a:t>)S</a:t>
            </a:r>
            <a:r>
              <a:rPr lang="en-IE" sz="2000" b="1" i="1" baseline="-25000" dirty="0"/>
              <a:t>8</a:t>
            </a:r>
            <a:r>
              <a:rPr lang="en-IE" sz="2000" b="1" i="1" dirty="0"/>
              <a:t>(B</a:t>
            </a:r>
            <a:r>
              <a:rPr lang="en-IE" sz="2000" b="1" i="1" baseline="-25000" dirty="0"/>
              <a:t>8</a:t>
            </a:r>
            <a:r>
              <a:rPr lang="en-IE" sz="2000" b="1" i="1" dirty="0"/>
              <a:t>)</a:t>
            </a:r>
            <a:r>
              <a:rPr lang="en-IE" sz="2000" dirty="0"/>
              <a:t> </a:t>
            </a:r>
          </a:p>
          <a:p>
            <a:endParaRPr lang="en-IE" sz="2000" dirty="0"/>
          </a:p>
          <a:p>
            <a:r>
              <a:rPr lang="en-IE" sz="2000" dirty="0"/>
              <a:t>where </a:t>
            </a:r>
            <a:r>
              <a:rPr lang="en-IE" sz="2000" b="1" i="1" dirty="0"/>
              <a:t>S</a:t>
            </a:r>
            <a:r>
              <a:rPr lang="en-IE" sz="2000" b="1" i="1" baseline="-25000" dirty="0"/>
              <a:t>i</a:t>
            </a:r>
            <a:r>
              <a:rPr lang="en-IE" sz="2000" b="1" i="1" dirty="0"/>
              <a:t>(B</a:t>
            </a:r>
            <a:r>
              <a:rPr lang="en-IE" sz="2000" b="1" i="1" baseline="-25000" dirty="0"/>
              <a:t>i</a:t>
            </a:r>
            <a:r>
              <a:rPr lang="en-IE" sz="2000" b="1" i="1" dirty="0"/>
              <a:t>)</a:t>
            </a:r>
            <a:r>
              <a:rPr lang="en-IE" sz="2000" dirty="0"/>
              <a:t> </a:t>
            </a:r>
            <a:r>
              <a:rPr lang="en-IE" sz="2000" dirty="0" err="1"/>
              <a:t>referres</a:t>
            </a:r>
            <a:r>
              <a:rPr lang="en-IE" sz="2000" dirty="0"/>
              <a:t> to the output of the </a:t>
            </a:r>
            <a:r>
              <a:rPr lang="en-IE" sz="2000" b="1" i="1" dirty="0" err="1"/>
              <a:t>i</a:t>
            </a:r>
            <a:r>
              <a:rPr lang="en-IE" sz="2000" dirty="0" err="1"/>
              <a:t>-th</a:t>
            </a:r>
            <a:r>
              <a:rPr lang="en-IE" sz="2000" dirty="0"/>
              <a:t> </a:t>
            </a:r>
            <a:r>
              <a:rPr lang="en-IE" sz="2000" b="1" dirty="0"/>
              <a:t>S</a:t>
            </a:r>
            <a:r>
              <a:rPr lang="en-IE" sz="2000" dirty="0"/>
              <a:t> box. </a:t>
            </a:r>
          </a:p>
        </p:txBody>
      </p:sp>
    </p:spTree>
    <p:extLst>
      <p:ext uri="{BB962C8B-B14F-4D97-AF65-F5344CB8AC3E}">
        <p14:creationId xmlns:p14="http://schemas.microsoft.com/office/powerpoint/2010/main" val="379812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2193682" y="0"/>
            <a:ext cx="7804638" cy="1322388"/>
          </a:xfrm>
        </p:spPr>
        <p:txBody>
          <a:bodyPr>
            <a:normAutofit/>
          </a:bodyPr>
          <a:lstStyle/>
          <a:p>
            <a:pPr>
              <a:defRPr/>
            </a:pPr>
            <a:r>
              <a:rPr lang="en-US" b="1" cap="small" dirty="0">
                <a:solidFill>
                  <a:srgbClr val="FFC000"/>
                </a:solidFill>
                <a:latin typeface="Times New Roman" pitchFamily="18" charset="0"/>
              </a:rPr>
              <a:t>Substitution Cipher</a:t>
            </a:r>
            <a:endParaRPr lang="en-GB" b="1" dirty="0">
              <a:solidFill>
                <a:srgbClr val="FFC000"/>
              </a:solidFill>
            </a:endParaRPr>
          </a:p>
        </p:txBody>
      </p:sp>
      <p:sp>
        <p:nvSpPr>
          <p:cNvPr id="5" name="Rectangle 5"/>
          <p:cNvSpPr>
            <a:spLocks noChangeArrowheads="1"/>
          </p:cNvSpPr>
          <p:nvPr/>
        </p:nvSpPr>
        <p:spPr bwMode="auto">
          <a:xfrm>
            <a:off x="1820008" y="1739108"/>
            <a:ext cx="8663354" cy="769441"/>
          </a:xfrm>
          <a:prstGeom prst="rect">
            <a:avLst/>
          </a:prstGeom>
          <a:noFill/>
          <a:ln>
            <a:noFill/>
          </a:ln>
          <a:effectLst/>
          <a:extLst/>
        </p:spPr>
        <p:txBody>
          <a:bodyPr>
            <a:spAutoFit/>
          </a:bodyPr>
          <a:lstStyle/>
          <a:p>
            <a:pPr>
              <a:defRPr/>
            </a:pPr>
            <a:r>
              <a:rPr lang="en-US" sz="2000" b="1" dirty="0">
                <a:latin typeface="+mn-lt"/>
              </a:rPr>
              <a:t>Example Shift Cipher</a:t>
            </a:r>
          </a:p>
          <a:p>
            <a:pPr marL="269875" indent="-269875">
              <a:buFont typeface="Arial" pitchFamily="34" charset="0"/>
              <a:buChar char="•"/>
              <a:defRPr/>
            </a:pPr>
            <a:r>
              <a:rPr lang="en-US" sz="2000" b="1" dirty="0">
                <a:latin typeface="+mn-lt"/>
              </a:rPr>
              <a:t>Use the additive cipher with key = 15 to encrypt the message “</a:t>
            </a:r>
            <a:r>
              <a:rPr lang="en-US" sz="2400" b="1" dirty="0">
                <a:latin typeface="+mn-lt"/>
              </a:rPr>
              <a:t>hello</a:t>
            </a:r>
            <a:r>
              <a:rPr lang="en-US" sz="2000" b="1" dirty="0">
                <a:latin typeface="+mn-lt"/>
              </a:rPr>
              <a:t>”.</a:t>
            </a:r>
          </a:p>
        </p:txBody>
      </p:sp>
      <p:sp>
        <p:nvSpPr>
          <p:cNvPr id="13" name="Rectangle 5"/>
          <p:cNvSpPr>
            <a:spLocks noChangeArrowheads="1"/>
          </p:cNvSpPr>
          <p:nvPr/>
        </p:nvSpPr>
        <p:spPr bwMode="auto">
          <a:xfrm>
            <a:off x="1820008" y="2529989"/>
            <a:ext cx="8396654"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US" sz="2200" b="1" dirty="0">
                <a:latin typeface="+mn-lt"/>
              </a:rPr>
              <a:t>Solution</a:t>
            </a:r>
          </a:p>
          <a:p>
            <a:pPr marL="269875" indent="-269875">
              <a:buFont typeface="Arial" pitchFamily="34" charset="0"/>
              <a:buChar char="•"/>
              <a:defRPr/>
            </a:pPr>
            <a:r>
              <a:rPr lang="en-US" sz="2200" b="1" dirty="0">
                <a:latin typeface="+mn-lt"/>
              </a:rPr>
              <a:t>We apply the encryption algorithm to the plaintext, character by character:</a:t>
            </a:r>
          </a:p>
        </p:txBody>
      </p:sp>
      <p:pic>
        <p:nvPicPr>
          <p:cNvPr id="174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522" y="3657601"/>
            <a:ext cx="8008327"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6" name="Rectangle 7"/>
          <p:cNvSpPr>
            <a:spLocks noChangeArrowheads="1"/>
          </p:cNvSpPr>
          <p:nvPr/>
        </p:nvSpPr>
        <p:spPr bwMode="auto">
          <a:xfrm>
            <a:off x="1954823" y="6278563"/>
            <a:ext cx="7596554"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182563" indent="-182563" algn="just">
              <a:buFont typeface="Arial" charset="0"/>
              <a:buChar char="•"/>
              <a:defRPr/>
            </a:pPr>
            <a:r>
              <a:rPr lang="en-US" sz="2200" b="1" dirty="0">
                <a:latin typeface="+mn-lt"/>
              </a:rPr>
              <a:t>The </a:t>
            </a:r>
            <a:r>
              <a:rPr lang="en-US" sz="2200" b="1" dirty="0" err="1">
                <a:latin typeface="+mn-lt"/>
              </a:rPr>
              <a:t>ciphertext</a:t>
            </a:r>
            <a:r>
              <a:rPr lang="en-US" sz="2200" b="1" dirty="0">
                <a:latin typeface="+mn-lt"/>
              </a:rPr>
              <a:t> is therefore “</a:t>
            </a:r>
            <a:r>
              <a:rPr lang="en-US" sz="2200" b="1" dirty="0" err="1">
                <a:latin typeface="+mn-lt"/>
              </a:rPr>
              <a:t>wtaad</a:t>
            </a:r>
            <a:r>
              <a:rPr lang="en-US" sz="2200" b="1" dirty="0">
                <a:latin typeface="+mn-lt"/>
              </a:rPr>
              <a:t>”.</a:t>
            </a:r>
          </a:p>
        </p:txBody>
      </p:sp>
    </p:spTree>
    <p:extLst>
      <p:ext uri="{BB962C8B-B14F-4D97-AF65-F5344CB8AC3E}">
        <p14:creationId xmlns:p14="http://schemas.microsoft.com/office/powerpoint/2010/main" val="2676748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03512" y="1720841"/>
            <a:ext cx="8964488" cy="2554545"/>
          </a:xfrm>
          <a:prstGeom prst="rect">
            <a:avLst/>
          </a:prstGeom>
        </p:spPr>
        <p:txBody>
          <a:bodyPr wrap="square">
            <a:spAutoFit/>
          </a:bodyPr>
          <a:lstStyle/>
          <a:p>
            <a:r>
              <a:rPr lang="en-IE" sz="2000" dirty="0"/>
              <a:t>For the first round, we obtain as the output of the eight </a:t>
            </a:r>
            <a:r>
              <a:rPr lang="en-IE" sz="2000" b="1" dirty="0"/>
              <a:t>S</a:t>
            </a:r>
            <a:r>
              <a:rPr lang="en-IE" sz="2000" dirty="0"/>
              <a:t> boxes: </a:t>
            </a:r>
          </a:p>
          <a:p>
            <a:endParaRPr lang="en-IE" sz="2000" dirty="0"/>
          </a:p>
          <a:p>
            <a:r>
              <a:rPr lang="en-IE" sz="2000" b="1" i="1" dirty="0"/>
              <a:t>K</a:t>
            </a:r>
            <a:r>
              <a:rPr lang="en-IE" sz="2000" b="1" i="1" baseline="-25000" dirty="0"/>
              <a:t>1</a:t>
            </a:r>
            <a:r>
              <a:rPr lang="en-IE" sz="2000" dirty="0"/>
              <a:t>+</a:t>
            </a:r>
            <a:r>
              <a:rPr lang="en-IE" sz="2000" b="1" dirty="0"/>
              <a:t>E</a:t>
            </a:r>
            <a:r>
              <a:rPr lang="en-IE" sz="2000" dirty="0"/>
              <a:t>(</a:t>
            </a:r>
            <a:r>
              <a:rPr lang="en-IE" sz="2000" b="1" i="1" dirty="0"/>
              <a:t>R</a:t>
            </a:r>
            <a:r>
              <a:rPr lang="en-IE" sz="2000" b="1" i="1" baseline="-25000" dirty="0"/>
              <a:t>0</a:t>
            </a:r>
            <a:r>
              <a:rPr lang="en-IE" sz="2000" dirty="0"/>
              <a:t>) = 011000 010001 011110 111010 100001 100110 010100 100111. </a:t>
            </a:r>
          </a:p>
          <a:p>
            <a:endParaRPr lang="en-IE" sz="2000" dirty="0"/>
          </a:p>
          <a:p>
            <a:pPr algn="ctr"/>
            <a:r>
              <a:rPr lang="en-IE" sz="2000" b="1" i="1" dirty="0"/>
              <a:t>S</a:t>
            </a:r>
            <a:r>
              <a:rPr lang="en-IE" sz="2000" b="1" i="1" baseline="-25000" dirty="0"/>
              <a:t>1</a:t>
            </a:r>
            <a:r>
              <a:rPr lang="en-IE" sz="2000" b="1" i="1" dirty="0"/>
              <a:t>(B</a:t>
            </a:r>
            <a:r>
              <a:rPr lang="en-IE" sz="2000" b="1" i="1" baseline="-25000" dirty="0"/>
              <a:t>1</a:t>
            </a:r>
            <a:r>
              <a:rPr lang="en-IE" sz="2000" b="1" i="1" dirty="0"/>
              <a:t>)S</a:t>
            </a:r>
            <a:r>
              <a:rPr lang="en-IE" sz="2000" b="1" i="1" baseline="-25000" dirty="0"/>
              <a:t>2</a:t>
            </a:r>
            <a:r>
              <a:rPr lang="en-IE" sz="2000" b="1" i="1" dirty="0"/>
              <a:t>(B</a:t>
            </a:r>
            <a:r>
              <a:rPr lang="en-IE" sz="2000" b="1" i="1" baseline="-25000" dirty="0"/>
              <a:t>2</a:t>
            </a:r>
            <a:r>
              <a:rPr lang="en-IE" sz="2000" b="1" i="1" dirty="0"/>
              <a:t>)S</a:t>
            </a:r>
            <a:r>
              <a:rPr lang="en-IE" sz="2000" b="1" i="1" baseline="-25000" dirty="0"/>
              <a:t>3</a:t>
            </a:r>
            <a:r>
              <a:rPr lang="en-IE" sz="2000" b="1" i="1" dirty="0"/>
              <a:t>(B</a:t>
            </a:r>
            <a:r>
              <a:rPr lang="en-IE" sz="2000" b="1" i="1" baseline="-25000" dirty="0"/>
              <a:t>3</a:t>
            </a:r>
            <a:r>
              <a:rPr lang="en-IE" sz="2000" b="1" i="1" dirty="0"/>
              <a:t>)S</a:t>
            </a:r>
            <a:r>
              <a:rPr lang="en-IE" sz="2000" b="1" i="1" baseline="-25000" dirty="0"/>
              <a:t>4</a:t>
            </a:r>
            <a:r>
              <a:rPr lang="en-IE" sz="2000" b="1" i="1" dirty="0"/>
              <a:t>(B</a:t>
            </a:r>
            <a:r>
              <a:rPr lang="en-IE" sz="2000" b="1" i="1" baseline="-25000" dirty="0"/>
              <a:t>4</a:t>
            </a:r>
            <a:r>
              <a:rPr lang="en-IE" sz="2000" b="1" i="1" dirty="0"/>
              <a:t>)S</a:t>
            </a:r>
            <a:r>
              <a:rPr lang="en-IE" sz="2000" b="1" i="1" baseline="-25000" dirty="0"/>
              <a:t>5</a:t>
            </a:r>
            <a:r>
              <a:rPr lang="en-IE" sz="2000" b="1" i="1" dirty="0"/>
              <a:t>(B</a:t>
            </a:r>
            <a:r>
              <a:rPr lang="en-IE" sz="2000" b="1" i="1" baseline="-25000" dirty="0"/>
              <a:t>5</a:t>
            </a:r>
            <a:r>
              <a:rPr lang="en-IE" sz="2000" b="1" i="1" dirty="0"/>
              <a:t>)S</a:t>
            </a:r>
            <a:r>
              <a:rPr lang="en-IE" sz="2000" b="1" i="1" baseline="-25000" dirty="0"/>
              <a:t>6</a:t>
            </a:r>
            <a:r>
              <a:rPr lang="en-IE" sz="2000" b="1" i="1" dirty="0"/>
              <a:t>(B</a:t>
            </a:r>
            <a:r>
              <a:rPr lang="en-IE" sz="2000" b="1" i="1" baseline="-25000" dirty="0"/>
              <a:t>6</a:t>
            </a:r>
            <a:r>
              <a:rPr lang="en-IE" sz="2000" b="1" i="1" dirty="0"/>
              <a:t>)S</a:t>
            </a:r>
            <a:r>
              <a:rPr lang="en-IE" sz="2000" b="1" i="1" baseline="-25000" dirty="0"/>
              <a:t>7</a:t>
            </a:r>
            <a:r>
              <a:rPr lang="en-IE" sz="2000" b="1" i="1" dirty="0"/>
              <a:t>(B</a:t>
            </a:r>
            <a:r>
              <a:rPr lang="en-IE" sz="2000" b="1" i="1" baseline="-25000" dirty="0"/>
              <a:t>7</a:t>
            </a:r>
            <a:r>
              <a:rPr lang="en-IE" sz="2000" b="1" i="1" dirty="0"/>
              <a:t>)S</a:t>
            </a:r>
            <a:r>
              <a:rPr lang="en-IE" sz="2000" b="1" i="1" baseline="-25000" dirty="0"/>
              <a:t>8</a:t>
            </a:r>
            <a:r>
              <a:rPr lang="en-IE" sz="2000" b="1" i="1" dirty="0"/>
              <a:t>(B</a:t>
            </a:r>
            <a:r>
              <a:rPr lang="en-IE" sz="2000" b="1" i="1" baseline="-25000" dirty="0"/>
              <a:t>8</a:t>
            </a:r>
            <a:r>
              <a:rPr lang="en-IE" sz="2000" b="1" i="1" dirty="0"/>
              <a:t>)</a:t>
            </a:r>
            <a:r>
              <a:rPr lang="en-IE" sz="2000" dirty="0"/>
              <a:t> </a:t>
            </a:r>
          </a:p>
          <a:p>
            <a:pPr algn="ctr"/>
            <a:r>
              <a:rPr lang="en-IE" sz="2000" dirty="0"/>
              <a:t>= </a:t>
            </a:r>
          </a:p>
          <a:p>
            <a:pPr algn="ctr"/>
            <a:r>
              <a:rPr lang="en-IE" sz="2000" dirty="0"/>
              <a:t>0101 1100 1000 0010 1011 0101 1001 0111</a:t>
            </a:r>
          </a:p>
          <a:p>
            <a:endParaRPr lang="en-IE" sz="2000" dirty="0"/>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2: Encode each 64-bit block of data</a:t>
            </a:r>
            <a:endParaRPr lang="en-IE" sz="2400" dirty="0"/>
          </a:p>
        </p:txBody>
      </p:sp>
      <p:pic>
        <p:nvPicPr>
          <p:cNvPr id="7" name="Picture 3" descr="Q:\maamir\lecturefigers\crypto7.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54438" y="3971880"/>
            <a:ext cx="3877295" cy="2852936"/>
          </a:xfrm>
          <a:prstGeom prst="rect">
            <a:avLst/>
          </a:prstGeom>
          <a:solidFill>
            <a:schemeClr val="bg1"/>
          </a:solidFill>
          <a:ln w="38100">
            <a:solidFill>
              <a:srgbClr val="FFFF00"/>
            </a:solidFill>
          </a:ln>
        </p:spPr>
      </p:pic>
      <p:sp>
        <p:nvSpPr>
          <p:cNvPr id="3" name="Rectangle 2"/>
          <p:cNvSpPr/>
          <p:nvPr/>
        </p:nvSpPr>
        <p:spPr>
          <a:xfrm>
            <a:off x="1670368" y="4194402"/>
            <a:ext cx="4572000" cy="1631216"/>
          </a:xfrm>
          <a:prstGeom prst="rect">
            <a:avLst/>
          </a:prstGeom>
        </p:spPr>
        <p:txBody>
          <a:bodyPr>
            <a:spAutoFit/>
          </a:bodyPr>
          <a:lstStyle/>
          <a:p>
            <a:r>
              <a:rPr lang="en-IE" sz="2000" dirty="0"/>
              <a:t>The final stage in the calculation of </a:t>
            </a:r>
            <a:r>
              <a:rPr lang="en-IE" sz="2000" b="1" i="1" dirty="0"/>
              <a:t>f</a:t>
            </a:r>
            <a:r>
              <a:rPr lang="en-IE" sz="2000" dirty="0"/>
              <a:t> is to do a permutation </a:t>
            </a:r>
            <a:r>
              <a:rPr lang="en-IE" sz="2000" b="1" dirty="0"/>
              <a:t>P</a:t>
            </a:r>
            <a:r>
              <a:rPr lang="en-IE" sz="2000" dirty="0"/>
              <a:t> of the </a:t>
            </a:r>
            <a:r>
              <a:rPr lang="en-IE" sz="2000" b="1" dirty="0"/>
              <a:t>S</a:t>
            </a:r>
            <a:r>
              <a:rPr lang="en-IE" sz="2000" dirty="0"/>
              <a:t>-box output to obtain the final value of </a:t>
            </a:r>
            <a:r>
              <a:rPr lang="en-IE" sz="2000" b="1" i="1" dirty="0"/>
              <a:t>f</a:t>
            </a:r>
            <a:r>
              <a:rPr lang="en-IE" sz="2000" dirty="0"/>
              <a:t>: </a:t>
            </a:r>
          </a:p>
          <a:p>
            <a:endParaRPr lang="en-IE" sz="2000" b="1" i="1" dirty="0"/>
          </a:p>
          <a:p>
            <a:r>
              <a:rPr lang="en-IE" sz="2000" b="1" i="1" dirty="0"/>
              <a:t>f</a:t>
            </a:r>
            <a:r>
              <a:rPr lang="en-IE" sz="2000" dirty="0"/>
              <a:t> = </a:t>
            </a:r>
            <a:r>
              <a:rPr lang="en-IE" sz="2000" b="1" dirty="0"/>
              <a:t>P</a:t>
            </a:r>
            <a:r>
              <a:rPr lang="en-IE" sz="2000" dirty="0"/>
              <a:t>(</a:t>
            </a:r>
            <a:r>
              <a:rPr lang="en-IE" sz="2000" b="1" i="1" dirty="0"/>
              <a:t>S</a:t>
            </a:r>
            <a:r>
              <a:rPr lang="en-IE" sz="2000" b="1" i="1" baseline="-25000" dirty="0"/>
              <a:t>1</a:t>
            </a:r>
            <a:r>
              <a:rPr lang="en-IE" sz="2000" b="1" i="1" dirty="0"/>
              <a:t>(B</a:t>
            </a:r>
            <a:r>
              <a:rPr lang="en-IE" sz="2000" b="1" i="1" baseline="-25000" dirty="0"/>
              <a:t>1</a:t>
            </a:r>
            <a:r>
              <a:rPr lang="en-IE" sz="2000" b="1" i="1" dirty="0"/>
              <a:t>)S</a:t>
            </a:r>
            <a:r>
              <a:rPr lang="en-IE" sz="2000" b="1" i="1" baseline="-25000" dirty="0"/>
              <a:t>2</a:t>
            </a:r>
            <a:r>
              <a:rPr lang="en-IE" sz="2000" b="1" i="1" dirty="0"/>
              <a:t>(B</a:t>
            </a:r>
            <a:r>
              <a:rPr lang="en-IE" sz="2000" b="1" i="1" baseline="-25000" dirty="0"/>
              <a:t>2</a:t>
            </a:r>
            <a:r>
              <a:rPr lang="en-IE" sz="2000" b="1" i="1" dirty="0"/>
              <a:t>)...S</a:t>
            </a:r>
            <a:r>
              <a:rPr lang="en-IE" sz="2000" b="1" i="1" baseline="-25000" dirty="0"/>
              <a:t>8</a:t>
            </a:r>
            <a:r>
              <a:rPr lang="en-IE" sz="2000" b="1" i="1" dirty="0"/>
              <a:t>(B</a:t>
            </a:r>
            <a:r>
              <a:rPr lang="en-IE" sz="2000" b="1" i="1" baseline="-25000" dirty="0"/>
              <a:t>8</a:t>
            </a:r>
            <a:r>
              <a:rPr lang="en-IE" sz="2000" b="1" i="1" dirty="0"/>
              <a:t>)</a:t>
            </a:r>
            <a:r>
              <a:rPr lang="en-IE" sz="2000" dirty="0"/>
              <a:t>) </a:t>
            </a:r>
          </a:p>
        </p:txBody>
      </p:sp>
    </p:spTree>
    <p:extLst>
      <p:ext uri="{BB962C8B-B14F-4D97-AF65-F5344CB8AC3E}">
        <p14:creationId xmlns:p14="http://schemas.microsoft.com/office/powerpoint/2010/main" val="39237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1+ppt_w/2"/>
                                          </p:val>
                                        </p:tav>
                                      </p:tavLst>
                                    </p:anim>
                                    <p:anim calcmode="lin" valueType="num">
                                      <p:cBhvr additive="base">
                                        <p:cTn id="13" dur="500"/>
                                        <p:tgtEl>
                                          <p:spTgt spid="7"/>
                                        </p:tgtEl>
                                        <p:attrNameLst>
                                          <p:attrName>ppt_y</p:attrName>
                                        </p:attrNameLst>
                                      </p:cBhvr>
                                      <p:tavLst>
                                        <p:tav tm="0">
                                          <p:val>
                                            <p:strVal val="ppt_y"/>
                                          </p:val>
                                        </p:tav>
                                        <p:tav tm="100000">
                                          <p:val>
                                            <p:strVal val="ppt_y"/>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03512" y="1720840"/>
            <a:ext cx="8712968" cy="5016758"/>
          </a:xfrm>
          <a:prstGeom prst="rect">
            <a:avLst/>
          </a:prstGeom>
        </p:spPr>
        <p:txBody>
          <a:bodyPr wrap="square">
            <a:spAutoFit/>
          </a:bodyPr>
          <a:lstStyle/>
          <a:p>
            <a:r>
              <a:rPr lang="en-IE" sz="2000" dirty="0"/>
              <a:t>From the output of the eight </a:t>
            </a:r>
            <a:r>
              <a:rPr lang="en-IE" sz="2000" b="1" dirty="0"/>
              <a:t>S</a:t>
            </a:r>
            <a:r>
              <a:rPr lang="en-IE" sz="2000" dirty="0"/>
              <a:t> boxes: </a:t>
            </a:r>
          </a:p>
          <a:p>
            <a:endParaRPr lang="en-IE" sz="2000" dirty="0"/>
          </a:p>
          <a:p>
            <a:pPr algn="ctr"/>
            <a:r>
              <a:rPr lang="en-IE" sz="2000" b="1" i="1" dirty="0"/>
              <a:t>S</a:t>
            </a:r>
            <a:r>
              <a:rPr lang="en-IE" sz="2000" b="1" i="1" baseline="-25000" dirty="0"/>
              <a:t>1</a:t>
            </a:r>
            <a:r>
              <a:rPr lang="en-IE" sz="2000" b="1" i="1" dirty="0"/>
              <a:t>(B</a:t>
            </a:r>
            <a:r>
              <a:rPr lang="en-IE" sz="2000" b="1" i="1" baseline="-25000" dirty="0"/>
              <a:t>1</a:t>
            </a:r>
            <a:r>
              <a:rPr lang="en-IE" sz="2000" b="1" i="1" dirty="0"/>
              <a:t>)S</a:t>
            </a:r>
            <a:r>
              <a:rPr lang="en-IE" sz="2000" b="1" i="1" baseline="-25000" dirty="0"/>
              <a:t>2</a:t>
            </a:r>
            <a:r>
              <a:rPr lang="en-IE" sz="2000" b="1" i="1" dirty="0"/>
              <a:t>(B</a:t>
            </a:r>
            <a:r>
              <a:rPr lang="en-IE" sz="2000" b="1" i="1" baseline="-25000" dirty="0"/>
              <a:t>2</a:t>
            </a:r>
            <a:r>
              <a:rPr lang="en-IE" sz="2000" b="1" i="1" dirty="0"/>
              <a:t>)S</a:t>
            </a:r>
            <a:r>
              <a:rPr lang="en-IE" sz="2000" b="1" i="1" baseline="-25000" dirty="0"/>
              <a:t>3</a:t>
            </a:r>
            <a:r>
              <a:rPr lang="en-IE" sz="2000" b="1" i="1" dirty="0"/>
              <a:t>(B</a:t>
            </a:r>
            <a:r>
              <a:rPr lang="en-IE" sz="2000" b="1" i="1" baseline="-25000" dirty="0"/>
              <a:t>3</a:t>
            </a:r>
            <a:r>
              <a:rPr lang="en-IE" sz="2000" b="1" i="1" dirty="0"/>
              <a:t>)S</a:t>
            </a:r>
            <a:r>
              <a:rPr lang="en-IE" sz="2000" b="1" i="1" baseline="-25000" dirty="0"/>
              <a:t>4</a:t>
            </a:r>
            <a:r>
              <a:rPr lang="en-IE" sz="2000" b="1" i="1" dirty="0"/>
              <a:t>(B</a:t>
            </a:r>
            <a:r>
              <a:rPr lang="en-IE" sz="2000" b="1" i="1" baseline="-25000" dirty="0"/>
              <a:t>4</a:t>
            </a:r>
            <a:r>
              <a:rPr lang="en-IE" sz="2000" b="1" i="1" dirty="0"/>
              <a:t>)S</a:t>
            </a:r>
            <a:r>
              <a:rPr lang="en-IE" sz="2000" b="1" i="1" baseline="-25000" dirty="0"/>
              <a:t>5</a:t>
            </a:r>
            <a:r>
              <a:rPr lang="en-IE" sz="2000" b="1" i="1" dirty="0"/>
              <a:t>(B</a:t>
            </a:r>
            <a:r>
              <a:rPr lang="en-IE" sz="2000" b="1" i="1" baseline="-25000" dirty="0"/>
              <a:t>5</a:t>
            </a:r>
            <a:r>
              <a:rPr lang="en-IE" sz="2000" b="1" i="1" dirty="0"/>
              <a:t>)S</a:t>
            </a:r>
            <a:r>
              <a:rPr lang="en-IE" sz="2000" b="1" i="1" baseline="-25000" dirty="0"/>
              <a:t>6</a:t>
            </a:r>
            <a:r>
              <a:rPr lang="en-IE" sz="2000" b="1" i="1" dirty="0"/>
              <a:t>(B</a:t>
            </a:r>
            <a:r>
              <a:rPr lang="en-IE" sz="2000" b="1" i="1" baseline="-25000" dirty="0"/>
              <a:t>6</a:t>
            </a:r>
            <a:r>
              <a:rPr lang="en-IE" sz="2000" b="1" i="1" dirty="0"/>
              <a:t>)S</a:t>
            </a:r>
            <a:r>
              <a:rPr lang="en-IE" sz="2000" b="1" i="1" baseline="-25000" dirty="0"/>
              <a:t>7</a:t>
            </a:r>
            <a:r>
              <a:rPr lang="en-IE" sz="2000" b="1" i="1" dirty="0"/>
              <a:t>(B</a:t>
            </a:r>
            <a:r>
              <a:rPr lang="en-IE" sz="2000" b="1" i="1" baseline="-25000" dirty="0"/>
              <a:t>7</a:t>
            </a:r>
            <a:r>
              <a:rPr lang="en-IE" sz="2000" b="1" i="1" dirty="0"/>
              <a:t>)S</a:t>
            </a:r>
            <a:r>
              <a:rPr lang="en-IE" sz="2000" b="1" i="1" baseline="-25000" dirty="0"/>
              <a:t>8</a:t>
            </a:r>
            <a:r>
              <a:rPr lang="en-IE" sz="2000" b="1" i="1" dirty="0"/>
              <a:t>(B</a:t>
            </a:r>
            <a:r>
              <a:rPr lang="en-IE" sz="2000" b="1" i="1" baseline="-25000" dirty="0"/>
              <a:t>8</a:t>
            </a:r>
            <a:r>
              <a:rPr lang="en-IE" sz="2000" b="1" i="1" dirty="0"/>
              <a:t>)</a:t>
            </a:r>
            <a:r>
              <a:rPr lang="en-IE" sz="2000" dirty="0"/>
              <a:t> </a:t>
            </a:r>
          </a:p>
          <a:p>
            <a:pPr algn="ctr"/>
            <a:r>
              <a:rPr lang="en-IE" sz="2000" dirty="0"/>
              <a:t>= </a:t>
            </a:r>
          </a:p>
          <a:p>
            <a:pPr algn="ctr"/>
            <a:r>
              <a:rPr lang="en-IE" sz="2000" dirty="0"/>
              <a:t>0101 1100 1000 0010 1011 0101 1001 0111 </a:t>
            </a:r>
          </a:p>
          <a:p>
            <a:pPr algn="ctr"/>
            <a:endParaRPr lang="en-IE" sz="2000" dirty="0"/>
          </a:p>
          <a:p>
            <a:pPr algn="ctr"/>
            <a:r>
              <a:rPr lang="en-IE" sz="2000" dirty="0"/>
              <a:t>we get </a:t>
            </a:r>
          </a:p>
          <a:p>
            <a:pPr algn="ctr"/>
            <a:r>
              <a:rPr lang="en-IE" sz="2000" b="1" i="1" dirty="0"/>
              <a:t>f</a:t>
            </a:r>
            <a:r>
              <a:rPr lang="en-IE" sz="2000" dirty="0"/>
              <a:t> = 0010 0011 0100 1010 1010 1001 1011 1011 </a:t>
            </a:r>
          </a:p>
          <a:p>
            <a:pPr algn="ctr"/>
            <a:endParaRPr lang="en-IE" sz="2000" dirty="0"/>
          </a:p>
          <a:p>
            <a:r>
              <a:rPr lang="en-IE" sz="2000" b="1" i="1" dirty="0"/>
              <a:t>R</a:t>
            </a:r>
            <a:r>
              <a:rPr lang="en-IE" sz="2000" b="1" i="1" baseline="-25000" dirty="0"/>
              <a:t>1</a:t>
            </a:r>
            <a:r>
              <a:rPr lang="en-IE" sz="2000" dirty="0"/>
              <a:t> = </a:t>
            </a:r>
            <a:r>
              <a:rPr lang="en-IE" sz="2000" b="1" i="1" dirty="0"/>
              <a:t>L</a:t>
            </a:r>
            <a:r>
              <a:rPr lang="en-IE" sz="2000" b="1" i="1" baseline="-25000" dirty="0"/>
              <a:t>0</a:t>
            </a:r>
            <a:r>
              <a:rPr lang="en-IE" sz="2000" dirty="0"/>
              <a:t> + </a:t>
            </a:r>
            <a:r>
              <a:rPr lang="en-IE" sz="2000" b="1" i="1" dirty="0"/>
              <a:t>f</a:t>
            </a:r>
            <a:r>
              <a:rPr lang="en-IE" sz="2000" dirty="0"/>
              <a:t>(</a:t>
            </a:r>
            <a:r>
              <a:rPr lang="en-IE" sz="2000" b="1" i="1" dirty="0"/>
              <a:t>R</a:t>
            </a:r>
            <a:r>
              <a:rPr lang="en-IE" sz="2000" b="1" i="1" baseline="-25000" dirty="0"/>
              <a:t>0</a:t>
            </a:r>
            <a:r>
              <a:rPr lang="en-IE" sz="2000" dirty="0"/>
              <a:t> , </a:t>
            </a:r>
            <a:r>
              <a:rPr lang="en-IE" sz="2000" b="1" i="1" dirty="0"/>
              <a:t>K</a:t>
            </a:r>
            <a:r>
              <a:rPr lang="en-IE" sz="2000" b="1" i="1" baseline="-25000" dirty="0"/>
              <a:t>1</a:t>
            </a:r>
            <a:r>
              <a:rPr lang="en-IE" sz="2000" dirty="0"/>
              <a:t> ) =</a:t>
            </a:r>
            <a:br>
              <a:rPr lang="en-IE" sz="2000" dirty="0"/>
            </a:br>
            <a:endParaRPr lang="en-IE" sz="2000" dirty="0"/>
          </a:p>
          <a:p>
            <a:pPr algn="ctr"/>
            <a:r>
              <a:rPr lang="en-IE" sz="2000" dirty="0"/>
              <a:t>1100 1100 0000 0000 1100 1100 1111 1111 </a:t>
            </a:r>
          </a:p>
          <a:p>
            <a:pPr algn="ctr"/>
            <a:r>
              <a:rPr lang="en-IE" sz="2000" b="1" dirty="0"/>
              <a:t>+</a:t>
            </a:r>
            <a:r>
              <a:rPr lang="en-IE" sz="2000" dirty="0"/>
              <a:t> </a:t>
            </a:r>
          </a:p>
          <a:p>
            <a:pPr algn="ctr"/>
            <a:r>
              <a:rPr lang="en-IE" sz="2000" dirty="0"/>
              <a:t>0010 0011 0100 1010 1010 1001 1011 1011 </a:t>
            </a:r>
            <a:r>
              <a:rPr lang="en-IE" dirty="0"/>
              <a:t/>
            </a:r>
            <a:br>
              <a:rPr lang="en-IE" dirty="0"/>
            </a:br>
            <a:r>
              <a:rPr lang="en-IE" sz="2000" dirty="0"/>
              <a:t>= </a:t>
            </a:r>
          </a:p>
          <a:p>
            <a:pPr algn="ctr"/>
            <a:r>
              <a:rPr lang="en-IE" sz="2000" dirty="0"/>
              <a:t>1110 1111 0100 1010 0110 0101 0100 0100 </a:t>
            </a:r>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2: Encode each 64-bit block of data</a:t>
            </a:r>
            <a:endParaRPr lang="en-IE" sz="2400" dirty="0"/>
          </a:p>
        </p:txBody>
      </p:sp>
    </p:spTree>
    <p:extLst>
      <p:ext uri="{BB962C8B-B14F-4D97-AF65-F5344CB8AC3E}">
        <p14:creationId xmlns:p14="http://schemas.microsoft.com/office/powerpoint/2010/main" val="3695081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03512" y="1720840"/>
            <a:ext cx="8712968" cy="3785652"/>
          </a:xfrm>
          <a:prstGeom prst="rect">
            <a:avLst/>
          </a:prstGeom>
        </p:spPr>
        <p:txBody>
          <a:bodyPr wrap="square">
            <a:spAutoFit/>
          </a:bodyPr>
          <a:lstStyle/>
          <a:p>
            <a:r>
              <a:rPr lang="en-IE" sz="2000" dirty="0"/>
              <a:t>In the next round, we will have </a:t>
            </a:r>
            <a:r>
              <a:rPr lang="en-IE" sz="2000" b="1" i="1" dirty="0"/>
              <a:t>L</a:t>
            </a:r>
            <a:r>
              <a:rPr lang="en-IE" sz="2000" b="1" i="1" baseline="-25000" dirty="0"/>
              <a:t>2</a:t>
            </a:r>
            <a:r>
              <a:rPr lang="en-IE" sz="2000" dirty="0"/>
              <a:t> = </a:t>
            </a:r>
            <a:r>
              <a:rPr lang="en-IE" sz="2000" b="1" i="1" dirty="0"/>
              <a:t>R</a:t>
            </a:r>
            <a:r>
              <a:rPr lang="en-IE" sz="2000" b="1" i="1" baseline="-25000" dirty="0"/>
              <a:t>1</a:t>
            </a:r>
            <a:r>
              <a:rPr lang="en-IE" sz="2000" dirty="0"/>
              <a:t>, which is the block we just calculated, and then we must calculate </a:t>
            </a:r>
            <a:r>
              <a:rPr lang="en-IE" sz="2000" b="1" i="1" dirty="0"/>
              <a:t>R</a:t>
            </a:r>
            <a:r>
              <a:rPr lang="en-IE" sz="2000" b="1" i="1" baseline="-25000" dirty="0"/>
              <a:t>2</a:t>
            </a:r>
            <a:r>
              <a:rPr lang="en-IE" sz="2000" dirty="0"/>
              <a:t> =</a:t>
            </a:r>
            <a:r>
              <a:rPr lang="en-IE" sz="2000" b="1" i="1" dirty="0"/>
              <a:t>L</a:t>
            </a:r>
            <a:r>
              <a:rPr lang="en-IE" sz="2000" b="1" i="1" baseline="-25000" dirty="0"/>
              <a:t>1</a:t>
            </a:r>
            <a:r>
              <a:rPr lang="en-IE" sz="2000" b="1" i="1" dirty="0"/>
              <a:t> + f(R</a:t>
            </a:r>
            <a:r>
              <a:rPr lang="en-IE" sz="2000" b="1" i="1" baseline="-25000" dirty="0"/>
              <a:t>1</a:t>
            </a:r>
            <a:r>
              <a:rPr lang="en-IE" sz="2000" b="1" i="1" dirty="0"/>
              <a:t>, K</a:t>
            </a:r>
            <a:r>
              <a:rPr lang="en-IE" sz="2000" b="1" i="1" baseline="-25000" dirty="0"/>
              <a:t>2</a:t>
            </a:r>
            <a:r>
              <a:rPr lang="en-IE" sz="2000" b="1" i="1" dirty="0"/>
              <a:t>)</a:t>
            </a:r>
            <a:r>
              <a:rPr lang="en-IE" sz="2000" dirty="0"/>
              <a:t>, and so on for 16 rounds. </a:t>
            </a:r>
          </a:p>
          <a:p>
            <a:endParaRPr lang="en-IE" sz="2000" dirty="0"/>
          </a:p>
          <a:p>
            <a:r>
              <a:rPr lang="en-IE" sz="2000" dirty="0"/>
              <a:t>At the end of the sixteenth round we have the blocks </a:t>
            </a:r>
            <a:r>
              <a:rPr lang="en-IE" sz="2000" b="1" i="1" dirty="0"/>
              <a:t>L</a:t>
            </a:r>
            <a:r>
              <a:rPr lang="en-IE" sz="2000" b="1" i="1" baseline="-25000" dirty="0"/>
              <a:t>16</a:t>
            </a:r>
            <a:r>
              <a:rPr lang="en-IE" sz="2000" dirty="0"/>
              <a:t> and </a:t>
            </a:r>
            <a:r>
              <a:rPr lang="en-IE" sz="2000" b="1" i="1" dirty="0"/>
              <a:t>R</a:t>
            </a:r>
            <a:r>
              <a:rPr lang="en-IE" sz="2000" b="1" i="1" baseline="-25000" dirty="0"/>
              <a:t>16</a:t>
            </a:r>
            <a:r>
              <a:rPr lang="en-IE" sz="2000" dirty="0"/>
              <a:t>. We then </a:t>
            </a:r>
            <a:r>
              <a:rPr lang="en-IE" sz="2000" b="1" i="1" dirty="0"/>
              <a:t>reverse</a:t>
            </a:r>
            <a:r>
              <a:rPr lang="en-IE" sz="2000" dirty="0"/>
              <a:t> the order of the two blocks into the 64-bit block </a:t>
            </a:r>
            <a:r>
              <a:rPr lang="en-IE" sz="2000" b="1" i="1" dirty="0"/>
              <a:t>R</a:t>
            </a:r>
            <a:r>
              <a:rPr lang="en-IE" sz="2000" b="1" i="1" baseline="-25000" dirty="0"/>
              <a:t>16</a:t>
            </a:r>
            <a:r>
              <a:rPr lang="en-IE" sz="2000" b="1" i="1" dirty="0"/>
              <a:t>L</a:t>
            </a:r>
            <a:r>
              <a:rPr lang="en-IE" sz="2000" b="1" i="1" baseline="-25000" dirty="0"/>
              <a:t>16 </a:t>
            </a:r>
            <a:r>
              <a:rPr lang="en-IE" sz="2000" dirty="0"/>
              <a:t>and apply a final permutation </a:t>
            </a:r>
            <a:r>
              <a:rPr lang="en-IE" sz="2000" b="1" dirty="0"/>
              <a:t>IP</a:t>
            </a:r>
            <a:r>
              <a:rPr lang="en-IE" sz="2000" b="1" baseline="30000" dirty="0"/>
              <a:t>-1</a:t>
            </a:r>
            <a:r>
              <a:rPr lang="en-IE" sz="2000" dirty="0"/>
              <a:t> as defined by the following table: </a:t>
            </a:r>
          </a:p>
          <a:p>
            <a:endParaRPr lang="en-IE" sz="2000" dirty="0"/>
          </a:p>
          <a:p>
            <a:endParaRPr lang="en-IE" sz="2000" dirty="0"/>
          </a:p>
          <a:p>
            <a:endParaRPr lang="en-IE" sz="2000" b="1" i="1" baseline="-25000" dirty="0"/>
          </a:p>
          <a:p>
            <a:endParaRPr lang="en-IE" sz="2000" b="1" i="1" baseline="-25000" dirty="0"/>
          </a:p>
          <a:p>
            <a:endParaRPr lang="en-IE" sz="2000" b="1" i="1" baseline="-25000" dirty="0"/>
          </a:p>
          <a:p>
            <a:endParaRPr lang="en-IE" sz="2000" dirty="0"/>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Step 2: Encode each 64-bit block of data</a:t>
            </a:r>
            <a:endParaRPr lang="en-IE" sz="2400" dirty="0"/>
          </a:p>
        </p:txBody>
      </p:sp>
      <p:grpSp>
        <p:nvGrpSpPr>
          <p:cNvPr id="6" name="Group 5"/>
          <p:cNvGrpSpPr/>
          <p:nvPr/>
        </p:nvGrpSpPr>
        <p:grpSpPr>
          <a:xfrm>
            <a:off x="3863752" y="3996425"/>
            <a:ext cx="4697462" cy="2721091"/>
            <a:chOff x="2082428" y="2657631"/>
            <a:chExt cx="4697462" cy="2721091"/>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428" y="2657631"/>
              <a:ext cx="4697462" cy="2721091"/>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4486275" y="2657631"/>
              <a:ext cx="2174875" cy="2571569"/>
            </a:xfrm>
            <a:prstGeom prst="roundRect">
              <a:avLst/>
            </a:prstGeom>
            <a:noFill/>
            <a:ln w="3810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131000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1+ppt_w/2"/>
                                          </p:val>
                                        </p:tav>
                                      </p:tavLst>
                                    </p:anim>
                                    <p:anim calcmode="lin" valueType="num">
                                      <p:cBhvr additive="base">
                                        <p:cTn id="13" dur="500"/>
                                        <p:tgtEl>
                                          <p:spTgt spid="6"/>
                                        </p:tgtEl>
                                        <p:attrNameLst>
                                          <p:attrName>ppt_y</p:attrName>
                                        </p:attrNameLst>
                                      </p:cBhvr>
                                      <p:tavLst>
                                        <p:tav tm="0">
                                          <p:val>
                                            <p:strVal val="ppt_y"/>
                                          </p:val>
                                        </p:tav>
                                        <p:tav tm="100000">
                                          <p:val>
                                            <p:strVal val="ppt_y"/>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0" name="Rectangle 16"/>
          <p:cNvSpPr>
            <a:spLocks noGrp="1" noChangeArrowheads="1"/>
          </p:cNvSpPr>
          <p:nvPr>
            <p:ph type="title"/>
          </p:nvPr>
        </p:nvSpPr>
        <p:spPr>
          <a:xfrm>
            <a:off x="2197100" y="0"/>
            <a:ext cx="7772400" cy="965200"/>
          </a:xfrm>
          <a:noFill/>
          <a:ln/>
        </p:spPr>
        <p:txBody>
          <a:bodyPr/>
          <a:lstStyle/>
          <a:p>
            <a:r>
              <a:rPr lang="en-US" sz="3200" dirty="0">
                <a:effectLst>
                  <a:outerShdw blurRad="38100" dist="38100" dir="2700000" algn="tl">
                    <a:srgbClr val="000000"/>
                  </a:outerShdw>
                </a:effectLst>
              </a:rPr>
              <a:t>DES Example:</a:t>
            </a:r>
            <a:endParaRPr lang="en-US" sz="2800" dirty="0"/>
          </a:p>
        </p:txBody>
      </p:sp>
      <p:sp>
        <p:nvSpPr>
          <p:cNvPr id="2" name="Rectangle 1"/>
          <p:cNvSpPr/>
          <p:nvPr/>
        </p:nvSpPr>
        <p:spPr>
          <a:xfrm>
            <a:off x="1703512" y="1720840"/>
            <a:ext cx="8712968" cy="5016758"/>
          </a:xfrm>
          <a:prstGeom prst="rect">
            <a:avLst/>
          </a:prstGeom>
        </p:spPr>
        <p:txBody>
          <a:bodyPr wrap="square">
            <a:spAutoFit/>
          </a:bodyPr>
          <a:lstStyle/>
          <a:p>
            <a:r>
              <a:rPr lang="en-IE" sz="2000" dirty="0"/>
              <a:t>If we process all 16 blocks using the method defined previously, we get, on the 16th round, </a:t>
            </a:r>
          </a:p>
          <a:p>
            <a:endParaRPr lang="en-IE" sz="2000" dirty="0"/>
          </a:p>
          <a:p>
            <a:r>
              <a:rPr lang="en-IE" sz="2000" b="1" i="1" dirty="0"/>
              <a:t>L</a:t>
            </a:r>
            <a:r>
              <a:rPr lang="en-IE" sz="2000" b="1" i="1" baseline="-25000" dirty="0"/>
              <a:t>16</a:t>
            </a:r>
            <a:r>
              <a:rPr lang="en-IE" sz="2000" dirty="0"/>
              <a:t> = 0100 0011 0100 0010 0011 0010 0011 0100 </a:t>
            </a:r>
            <a:br>
              <a:rPr lang="en-IE" sz="2000" dirty="0"/>
            </a:br>
            <a:r>
              <a:rPr lang="en-IE" sz="2000" b="1" i="1" dirty="0"/>
              <a:t>R</a:t>
            </a:r>
            <a:r>
              <a:rPr lang="en-IE" sz="2000" b="1" i="1" baseline="-25000" dirty="0"/>
              <a:t>16</a:t>
            </a:r>
            <a:r>
              <a:rPr lang="en-IE" sz="2000" dirty="0"/>
              <a:t> = 0000 1010 0100 1100 1101 1001 1001 0101 </a:t>
            </a:r>
          </a:p>
          <a:p>
            <a:endParaRPr lang="en-IE" sz="2000" dirty="0"/>
          </a:p>
          <a:p>
            <a:r>
              <a:rPr lang="en-IE" sz="2000" dirty="0"/>
              <a:t>We reverse the order of these two blocks and apply the final permutation to </a:t>
            </a:r>
          </a:p>
          <a:p>
            <a:r>
              <a:rPr lang="en-IE" sz="2000" b="1" i="1" dirty="0"/>
              <a:t>R</a:t>
            </a:r>
            <a:r>
              <a:rPr lang="en-IE" sz="2000" b="1" i="1" baseline="-25000" dirty="0"/>
              <a:t>16</a:t>
            </a:r>
            <a:r>
              <a:rPr lang="en-IE" sz="2000" b="1" i="1" dirty="0"/>
              <a:t>L</a:t>
            </a:r>
            <a:r>
              <a:rPr lang="en-IE" sz="2000" b="1" i="1" baseline="-25000" dirty="0"/>
              <a:t>16</a:t>
            </a:r>
            <a:r>
              <a:rPr lang="en-IE" sz="2000" dirty="0"/>
              <a:t> = 00001010 01001100 11011001 10010101 01000011 01000010 00110010 00110100 </a:t>
            </a:r>
          </a:p>
          <a:p>
            <a:endParaRPr lang="en-IE" sz="2000" dirty="0"/>
          </a:p>
          <a:p>
            <a:r>
              <a:rPr lang="en-IE" sz="2000" b="1" i="1" dirty="0"/>
              <a:t>IP</a:t>
            </a:r>
            <a:r>
              <a:rPr lang="en-IE" sz="2000" b="1" i="1" baseline="30000" dirty="0"/>
              <a:t>-1</a:t>
            </a:r>
            <a:r>
              <a:rPr lang="en-IE" sz="2000" dirty="0"/>
              <a:t> = 10000101 11101000 00010011 01010100 00001111 00001010 10110100 00000101 </a:t>
            </a:r>
          </a:p>
          <a:p>
            <a:endParaRPr lang="en-IE" sz="2000" dirty="0"/>
          </a:p>
          <a:p>
            <a:r>
              <a:rPr lang="en-IE" sz="2000" dirty="0"/>
              <a:t>which in hexadecimal format is 85E813540F0AB405. </a:t>
            </a:r>
          </a:p>
          <a:p>
            <a:r>
              <a:rPr lang="en-IE" sz="2000" dirty="0"/>
              <a:t>This is the encrypted form of  </a:t>
            </a:r>
            <a:r>
              <a:rPr lang="en-IE" sz="2000" b="1" dirty="0"/>
              <a:t>M</a:t>
            </a:r>
            <a:r>
              <a:rPr lang="en-IE" sz="2000" dirty="0"/>
              <a:t> = 0123456789ABCDEF: </a:t>
            </a:r>
          </a:p>
          <a:p>
            <a:r>
              <a:rPr lang="en-IE" sz="2000" dirty="0"/>
              <a:t>namely, </a:t>
            </a:r>
            <a:r>
              <a:rPr lang="en-IE" sz="2000" b="1" dirty="0"/>
              <a:t>C</a:t>
            </a:r>
            <a:r>
              <a:rPr lang="en-IE" sz="2000" dirty="0"/>
              <a:t> = 85E813540F0AB405. </a:t>
            </a:r>
          </a:p>
        </p:txBody>
      </p:sp>
      <p:sp>
        <p:nvSpPr>
          <p:cNvPr id="5" name="Rectangle 4"/>
          <p:cNvSpPr/>
          <p:nvPr/>
        </p:nvSpPr>
        <p:spPr>
          <a:xfrm>
            <a:off x="1775520" y="1021379"/>
            <a:ext cx="8640960" cy="461665"/>
          </a:xfrm>
          <a:prstGeom prst="rect">
            <a:avLst/>
          </a:prstGeom>
        </p:spPr>
        <p:txBody>
          <a:bodyPr wrap="square">
            <a:spAutoFit/>
          </a:bodyPr>
          <a:lstStyle/>
          <a:p>
            <a:pPr algn="ctr"/>
            <a:r>
              <a:rPr lang="en-IE" sz="2400" b="1" dirty="0">
                <a:solidFill>
                  <a:srgbClr val="FFFF00"/>
                </a:solidFill>
              </a:rPr>
              <a:t>Finally we get</a:t>
            </a:r>
            <a:endParaRPr lang="en-IE" sz="2400" dirty="0"/>
          </a:p>
        </p:txBody>
      </p:sp>
    </p:spTree>
    <p:extLst>
      <p:ext uri="{BB962C8B-B14F-4D97-AF65-F5344CB8AC3E}">
        <p14:creationId xmlns:p14="http://schemas.microsoft.com/office/powerpoint/2010/main" val="3065572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828800" y="685800"/>
            <a:ext cx="4191000" cy="865188"/>
          </a:xfrm>
        </p:spPr>
        <p:txBody>
          <a:bodyPr>
            <a:noAutofit/>
          </a:bodyPr>
          <a:lstStyle/>
          <a:p>
            <a:pPr eaLnBrk="1" fontAlgn="auto" hangingPunct="1">
              <a:spcAft>
                <a:spcPts val="0"/>
              </a:spcAft>
              <a:defRPr/>
            </a:pPr>
            <a:r>
              <a:rPr lang="en-US" dirty="0">
                <a:solidFill>
                  <a:schemeClr val="accent1"/>
                </a:solidFill>
                <a:ea typeface="+mj-ea"/>
                <a:cs typeface="+mj-cs"/>
              </a:rPr>
              <a:t>Triple DES (3DES)</a:t>
            </a:r>
          </a:p>
        </p:txBody>
      </p:sp>
      <p:sp>
        <p:nvSpPr>
          <p:cNvPr id="219139" name="Rectangle 3"/>
          <p:cNvSpPr>
            <a:spLocks noGrp="1" noChangeArrowheads="1"/>
          </p:cNvSpPr>
          <p:nvPr>
            <p:ph idx="1"/>
          </p:nvPr>
        </p:nvSpPr>
        <p:spPr>
          <a:xfrm>
            <a:off x="7104112" y="404664"/>
            <a:ext cx="4562399" cy="6172200"/>
          </a:xfrm>
        </p:spPr>
        <p:txBody>
          <a:bodyPr wrap="square" numCol="1" anchor="t" anchorCtr="0" compatLnSpc="1">
            <a:prstTxWarp prst="textNoShape">
              <a:avLst/>
            </a:prstTxWarp>
            <a:normAutofit/>
          </a:bodyPr>
          <a:lstStyle/>
          <a:p>
            <a:pPr eaLnBrk="1" hangingPunct="1">
              <a:lnSpc>
                <a:spcPct val="90000"/>
              </a:lnSpc>
              <a:spcBef>
                <a:spcPts val="1675"/>
              </a:spcBef>
              <a:buFont typeface="Wingdings" pitchFamily="-1" charset="2"/>
              <a:buChar char=""/>
              <a:defRPr/>
            </a:pPr>
            <a:r>
              <a:rPr lang="en-US" sz="2000" dirty="0">
                <a:effectLst>
                  <a:outerShdw blurRad="38100" dist="38100" dir="2700000" algn="tl">
                    <a:srgbClr val="0064E2"/>
                  </a:outerShdw>
                </a:effectLst>
              </a:rPr>
              <a:t>First used in financial applications</a:t>
            </a:r>
          </a:p>
          <a:p>
            <a:pPr eaLnBrk="1" hangingPunct="1">
              <a:lnSpc>
                <a:spcPct val="90000"/>
              </a:lnSpc>
              <a:spcBef>
                <a:spcPts val="1675"/>
              </a:spcBef>
              <a:buFont typeface="Wingdings" pitchFamily="-1" charset="2"/>
              <a:buChar char=""/>
              <a:defRPr/>
            </a:pPr>
            <a:r>
              <a:rPr lang="en-US" sz="2000" dirty="0">
                <a:effectLst>
                  <a:outerShdw blurRad="38100" dist="38100" dir="2700000" algn="tl">
                    <a:srgbClr val="0064E2"/>
                  </a:outerShdw>
                </a:effectLst>
              </a:rPr>
              <a:t>In DES FIPS PUB 46-3 standard of 1999</a:t>
            </a:r>
          </a:p>
          <a:p>
            <a:pPr eaLnBrk="1" hangingPunct="1">
              <a:lnSpc>
                <a:spcPct val="90000"/>
              </a:lnSpc>
              <a:spcBef>
                <a:spcPts val="1675"/>
              </a:spcBef>
              <a:buFont typeface="Wingdings" pitchFamily="-1" charset="2"/>
              <a:buChar char=""/>
              <a:defRPr/>
            </a:pPr>
            <a:r>
              <a:rPr lang="en-US" sz="2000" dirty="0">
                <a:effectLst>
                  <a:outerShdw blurRad="38100" dist="38100" dir="2700000" algn="tl">
                    <a:srgbClr val="0064E2"/>
                  </a:outerShdw>
                </a:effectLst>
              </a:rPr>
              <a:t>Uses three keys and three DES executions:</a:t>
            </a:r>
          </a:p>
          <a:p>
            <a:pPr lvl="1" algn="ctr" eaLnBrk="1" hangingPunct="1">
              <a:lnSpc>
                <a:spcPct val="90000"/>
              </a:lnSpc>
              <a:spcBef>
                <a:spcPts val="1675"/>
              </a:spcBef>
              <a:buNone/>
              <a:defRPr/>
            </a:pPr>
            <a:r>
              <a:rPr lang="en-US" sz="2000" i="1" dirty="0">
                <a:effectLst>
                  <a:outerShdw blurRad="38100" dist="38100" dir="2700000" algn="tl">
                    <a:srgbClr val="0064E2"/>
                  </a:outerShdw>
                </a:effectLst>
              </a:rPr>
              <a:t>C</a:t>
            </a:r>
            <a:r>
              <a:rPr lang="en-US" sz="2000" dirty="0">
                <a:effectLst>
                  <a:outerShdw blurRad="38100" dist="38100" dir="2700000" algn="tl">
                    <a:srgbClr val="0064E2"/>
                  </a:outerShdw>
                </a:effectLst>
              </a:rPr>
              <a:t> = E(</a:t>
            </a:r>
            <a:r>
              <a:rPr lang="en-US" sz="2000" i="1" dirty="0">
                <a:effectLst>
                  <a:outerShdw blurRad="38100" dist="38100" dir="2700000" algn="tl">
                    <a:srgbClr val="0064E2"/>
                  </a:outerShdw>
                </a:effectLst>
              </a:rPr>
              <a:t>K</a:t>
            </a:r>
            <a:r>
              <a:rPr lang="en-US" sz="2000" baseline="-25000" dirty="0">
                <a:effectLst>
                  <a:outerShdw blurRad="38100" dist="38100" dir="2700000" algn="tl">
                    <a:srgbClr val="0064E2"/>
                  </a:outerShdw>
                </a:effectLst>
              </a:rPr>
              <a:t>3</a:t>
            </a:r>
            <a:r>
              <a:rPr lang="en-US" sz="2000" dirty="0">
                <a:effectLst>
                  <a:outerShdw blurRad="38100" dist="38100" dir="2700000" algn="tl">
                    <a:srgbClr val="0064E2"/>
                  </a:outerShdw>
                </a:effectLst>
              </a:rPr>
              <a:t>, D(</a:t>
            </a:r>
            <a:r>
              <a:rPr lang="en-US" sz="2000" i="1" dirty="0">
                <a:effectLst>
                  <a:outerShdw blurRad="38100" dist="38100" dir="2700000" algn="tl">
                    <a:srgbClr val="0064E2"/>
                  </a:outerShdw>
                </a:effectLst>
              </a:rPr>
              <a:t>K</a:t>
            </a:r>
            <a:r>
              <a:rPr lang="en-US" sz="2000" baseline="-25000" dirty="0">
                <a:effectLst>
                  <a:outerShdw blurRad="38100" dist="38100" dir="2700000" algn="tl">
                    <a:srgbClr val="0064E2"/>
                  </a:outerShdw>
                </a:effectLst>
              </a:rPr>
              <a:t>2</a:t>
            </a:r>
            <a:r>
              <a:rPr lang="en-US" sz="2000" dirty="0">
                <a:effectLst>
                  <a:outerShdw blurRad="38100" dist="38100" dir="2700000" algn="tl">
                    <a:srgbClr val="0064E2"/>
                  </a:outerShdw>
                </a:effectLst>
              </a:rPr>
              <a:t>, E(</a:t>
            </a:r>
            <a:r>
              <a:rPr lang="en-US" sz="2000" i="1" dirty="0">
                <a:effectLst>
                  <a:outerShdw blurRad="38100" dist="38100" dir="2700000" algn="tl">
                    <a:srgbClr val="0064E2"/>
                  </a:outerShdw>
                </a:effectLst>
              </a:rPr>
              <a:t>K</a:t>
            </a:r>
            <a:r>
              <a:rPr lang="en-US" sz="2000" baseline="-25000" dirty="0">
                <a:effectLst>
                  <a:outerShdw blurRad="38100" dist="38100" dir="2700000" algn="tl">
                    <a:srgbClr val="0064E2"/>
                  </a:outerShdw>
                </a:effectLst>
              </a:rPr>
              <a:t>1</a:t>
            </a:r>
            <a:r>
              <a:rPr lang="en-US" sz="2000" dirty="0">
                <a:effectLst>
                  <a:outerShdw blurRad="38100" dist="38100" dir="2700000" algn="tl">
                    <a:srgbClr val="0064E2"/>
                  </a:outerShdw>
                </a:effectLst>
              </a:rPr>
              <a:t>, </a:t>
            </a:r>
            <a:r>
              <a:rPr lang="en-US" sz="2000" i="1" dirty="0">
                <a:effectLst>
                  <a:outerShdw blurRad="38100" dist="38100" dir="2700000" algn="tl">
                    <a:srgbClr val="0064E2"/>
                  </a:outerShdw>
                </a:effectLst>
              </a:rPr>
              <a:t>P</a:t>
            </a:r>
            <a:r>
              <a:rPr lang="en-US" sz="2000" dirty="0">
                <a:effectLst>
                  <a:outerShdw blurRad="38100" dist="38100" dir="2700000" algn="tl">
                    <a:srgbClr val="0064E2"/>
                  </a:outerShdw>
                </a:effectLst>
              </a:rPr>
              <a:t>)))</a:t>
            </a:r>
          </a:p>
          <a:p>
            <a:pPr eaLnBrk="1" hangingPunct="1">
              <a:lnSpc>
                <a:spcPct val="90000"/>
              </a:lnSpc>
              <a:spcBef>
                <a:spcPts val="1675"/>
              </a:spcBef>
              <a:buFont typeface="Wingdings" pitchFamily="-1" charset="2"/>
              <a:buChar char=""/>
              <a:defRPr/>
            </a:pPr>
            <a:r>
              <a:rPr lang="en-US" sz="2000" dirty="0">
                <a:effectLst>
                  <a:outerShdw blurRad="38100" dist="38100" dir="2700000" algn="tl">
                    <a:srgbClr val="0064E2"/>
                  </a:outerShdw>
                </a:effectLst>
              </a:rPr>
              <a:t>Decryption same with keys reversed</a:t>
            </a:r>
          </a:p>
          <a:p>
            <a:pPr eaLnBrk="1" hangingPunct="1">
              <a:lnSpc>
                <a:spcPct val="90000"/>
              </a:lnSpc>
              <a:spcBef>
                <a:spcPts val="1675"/>
              </a:spcBef>
              <a:buFont typeface="Wingdings" pitchFamily="-1" charset="2"/>
              <a:buChar char=""/>
              <a:defRPr/>
            </a:pPr>
            <a:r>
              <a:rPr lang="en-US" sz="2000" dirty="0">
                <a:effectLst>
                  <a:outerShdw blurRad="38100" dist="38100" dir="2700000" algn="tl">
                    <a:srgbClr val="0064E2"/>
                  </a:outerShdw>
                </a:effectLst>
              </a:rPr>
              <a:t>Use of decryption in second stage gives compatibility with original DES users</a:t>
            </a:r>
          </a:p>
          <a:p>
            <a:pPr eaLnBrk="1" hangingPunct="1">
              <a:lnSpc>
                <a:spcPct val="90000"/>
              </a:lnSpc>
              <a:spcBef>
                <a:spcPts val="1675"/>
              </a:spcBef>
              <a:buFont typeface="Wingdings" pitchFamily="-1" charset="2"/>
              <a:buChar char=""/>
              <a:defRPr/>
            </a:pPr>
            <a:r>
              <a:rPr lang="en-US" sz="2000" dirty="0">
                <a:effectLst>
                  <a:outerShdw blurRad="38100" dist="38100" dir="2700000" algn="tl">
                    <a:srgbClr val="0064E2"/>
                  </a:outerShdw>
                </a:effectLst>
              </a:rPr>
              <a:t>Effective 168-bit key length, slow, secure</a:t>
            </a:r>
          </a:p>
          <a:p>
            <a:pPr eaLnBrk="1" hangingPunct="1">
              <a:lnSpc>
                <a:spcPct val="90000"/>
              </a:lnSpc>
              <a:spcBef>
                <a:spcPts val="1675"/>
              </a:spcBef>
              <a:buFont typeface="Wingdings" pitchFamily="-1" charset="2"/>
              <a:buChar char=""/>
              <a:defRPr/>
            </a:pPr>
            <a:r>
              <a:rPr lang="en-US" sz="2000" dirty="0">
                <a:effectLst>
                  <a:outerShdw blurRad="38100" dist="38100" dir="2700000" algn="tl">
                    <a:srgbClr val="0064E2"/>
                  </a:outerShdw>
                </a:effectLst>
              </a:rPr>
              <a:t>AES will eventually replace 3DES</a:t>
            </a:r>
          </a:p>
        </p:txBody>
      </p:sp>
      <p:grpSp>
        <p:nvGrpSpPr>
          <p:cNvPr id="3" name="Group 2">
            <a:extLst>
              <a:ext uri="{FF2B5EF4-FFF2-40B4-BE49-F238E27FC236}">
                <a16:creationId xmlns:a16="http://schemas.microsoft.com/office/drawing/2014/main" xmlns="" id="{55E67266-A267-458B-A0BC-34961A404A10}"/>
              </a:ext>
            </a:extLst>
          </p:cNvPr>
          <p:cNvGrpSpPr/>
          <p:nvPr/>
        </p:nvGrpSpPr>
        <p:grpSpPr>
          <a:xfrm>
            <a:off x="1127448" y="1916832"/>
            <a:ext cx="5299075" cy="4572000"/>
            <a:chOff x="1524001" y="2286000"/>
            <a:chExt cx="5299075" cy="4572000"/>
          </a:xfrm>
        </p:grpSpPr>
        <p:pic>
          <p:nvPicPr>
            <p:cNvPr id="33796" name="Picture 7" descr="f2.pdf"/>
            <p:cNvPicPr>
              <a:picLocks noChangeAspect="1"/>
            </p:cNvPicPr>
            <p:nvPr/>
          </p:nvPicPr>
          <p:blipFill>
            <a:blip r:embed="rId3"/>
            <a:srcRect t="20909" b="16364"/>
            <a:stretch>
              <a:fillRect/>
            </a:stretch>
          </p:blipFill>
          <p:spPr bwMode="auto">
            <a:xfrm>
              <a:off x="1524001" y="2286000"/>
              <a:ext cx="5299075" cy="4572000"/>
            </a:xfrm>
            <a:prstGeom prst="rect">
              <a:avLst/>
            </a:prstGeom>
            <a:solidFill>
              <a:schemeClr val="accent1"/>
            </a:solidFill>
            <a:ln w="9525">
              <a:noFill/>
              <a:miter lim="800000"/>
              <a:headEnd/>
              <a:tailEnd/>
            </a:ln>
          </p:spPr>
        </p:pic>
        <p:sp>
          <p:nvSpPr>
            <p:cNvPr id="2" name="TextBox 1">
              <a:extLst>
                <a:ext uri="{FF2B5EF4-FFF2-40B4-BE49-F238E27FC236}">
                  <a16:creationId xmlns:a16="http://schemas.microsoft.com/office/drawing/2014/main" xmlns="" id="{F425784B-BAE8-4261-88FC-D03AED6A24A9}"/>
                </a:ext>
              </a:extLst>
            </p:cNvPr>
            <p:cNvSpPr txBox="1"/>
            <p:nvPr/>
          </p:nvSpPr>
          <p:spPr>
            <a:xfrm>
              <a:off x="4583833" y="3645025"/>
              <a:ext cx="2061783" cy="646331"/>
            </a:xfrm>
            <a:prstGeom prst="rect">
              <a:avLst/>
            </a:prstGeom>
            <a:noFill/>
          </p:spPr>
          <p:txBody>
            <a:bodyPr wrap="none" rtlCol="0">
              <a:spAutoFit/>
            </a:bodyPr>
            <a:lstStyle/>
            <a:p>
              <a:r>
                <a:rPr lang="en-US" b="1" dirty="0">
                  <a:solidFill>
                    <a:schemeClr val="bg2"/>
                  </a:solidFill>
                  <a:ea typeface="ＭＳ Ｐゴシック" pitchFamily="-110" charset="-128"/>
                  <a:cs typeface="ＭＳ Ｐゴシック" pitchFamily="-110" charset="-128"/>
                </a:rPr>
                <a:t>C = {{{P}K</a:t>
              </a:r>
              <a:r>
                <a:rPr lang="en-US" b="1" baseline="-25000" dirty="0">
                  <a:solidFill>
                    <a:schemeClr val="bg2"/>
                  </a:solidFill>
                  <a:latin typeface="Arial" pitchFamily="34" charset="0"/>
                  <a:ea typeface="ＭＳ Ｐゴシック" pitchFamily="-110" charset="-128"/>
                  <a:cs typeface="ＭＳ Ｐゴシック" pitchFamily="-110" charset="-128"/>
                </a:rPr>
                <a:t>1</a:t>
              </a:r>
              <a:r>
                <a:rPr lang="en-US" b="1" dirty="0">
                  <a:solidFill>
                    <a:schemeClr val="bg2"/>
                  </a:solidFill>
                  <a:ea typeface="ＭＳ Ｐゴシック" pitchFamily="-110" charset="-128"/>
                  <a:cs typeface="ＭＳ Ｐゴシック" pitchFamily="-110" charset="-128"/>
                </a:rPr>
                <a:t>}K</a:t>
              </a:r>
              <a:r>
                <a:rPr lang="en-US" b="1" baseline="-25000" dirty="0">
                  <a:solidFill>
                    <a:schemeClr val="bg2"/>
                  </a:solidFill>
                  <a:latin typeface="Arial" pitchFamily="34" charset="0"/>
                  <a:ea typeface="ＭＳ Ｐゴシック" pitchFamily="-110" charset="-128"/>
                  <a:cs typeface="ＭＳ Ｐゴシック" pitchFamily="-110" charset="-128"/>
                </a:rPr>
                <a:t>2</a:t>
              </a:r>
              <a:r>
                <a:rPr lang="en-IE" b="1" dirty="0">
                  <a:solidFill>
                    <a:schemeClr val="bg2"/>
                  </a:solidFill>
                  <a:ea typeface="ＭＳ Ｐゴシック" pitchFamily="-110" charset="-128"/>
                  <a:cs typeface="ＭＳ Ｐゴシック" pitchFamily="-110" charset="-128"/>
                </a:rPr>
                <a:t>}K</a:t>
              </a:r>
              <a:r>
                <a:rPr lang="en-IE" b="1" baseline="-25000" dirty="0">
                  <a:solidFill>
                    <a:schemeClr val="bg2"/>
                  </a:solidFill>
                  <a:ea typeface="ＭＳ Ｐゴシック" pitchFamily="-110" charset="-128"/>
                  <a:cs typeface="ＭＳ Ｐゴシック" pitchFamily="-110" charset="-128"/>
                </a:rPr>
                <a:t>3</a:t>
              </a:r>
              <a:endParaRPr lang="en-US" b="1" baseline="-25000" dirty="0">
                <a:solidFill>
                  <a:schemeClr val="bg2"/>
                </a:solidFill>
                <a:ea typeface="ＭＳ Ｐゴシック" pitchFamily="-110" charset="-128"/>
                <a:cs typeface="ＭＳ Ｐゴシック" pitchFamily="-110" charset="-128"/>
              </a:endParaRPr>
            </a:p>
            <a:p>
              <a:endParaRPr lang="en-IE" dirty="0">
                <a:solidFill>
                  <a:schemeClr val="bg2"/>
                </a:solidFill>
              </a:endParaRPr>
            </a:p>
          </p:txBody>
        </p:sp>
        <p:sp>
          <p:nvSpPr>
            <p:cNvPr id="6" name="TextBox 5">
              <a:extLst>
                <a:ext uri="{FF2B5EF4-FFF2-40B4-BE49-F238E27FC236}">
                  <a16:creationId xmlns:a16="http://schemas.microsoft.com/office/drawing/2014/main" xmlns="" id="{1951741A-F8A1-494E-AE90-AD0819E407B8}"/>
                </a:ext>
              </a:extLst>
            </p:cNvPr>
            <p:cNvSpPr txBox="1"/>
            <p:nvPr/>
          </p:nvSpPr>
          <p:spPr>
            <a:xfrm>
              <a:off x="4583833" y="5373217"/>
              <a:ext cx="2187458" cy="646331"/>
            </a:xfrm>
            <a:prstGeom prst="rect">
              <a:avLst/>
            </a:prstGeom>
            <a:noFill/>
          </p:spPr>
          <p:txBody>
            <a:bodyPr wrap="none" rtlCol="0">
              <a:spAutoFit/>
            </a:bodyPr>
            <a:lstStyle>
              <a:defPPr>
                <a:defRPr lang="en-AU"/>
              </a:defPPr>
              <a:lvl1pPr>
                <a:defRPr b="1">
                  <a:solidFill>
                    <a:schemeClr val="bg2"/>
                  </a:solidFill>
                  <a:ea typeface="ＭＳ Ｐゴシック" pitchFamily="-110" charset="-128"/>
                  <a:cs typeface="ＭＳ Ｐゴシック" pitchFamily="-110" charset="-128"/>
                </a:defRPr>
              </a:lvl1pPr>
            </a:lstStyle>
            <a:p>
              <a:r>
                <a:rPr lang="en-US" dirty="0"/>
                <a:t>P = {{{C}K3}K2</a:t>
              </a:r>
              <a:r>
                <a:rPr lang="en-IE" dirty="0"/>
                <a:t>}K1</a:t>
              </a:r>
              <a:endParaRPr lang="en-US" dirty="0"/>
            </a:p>
            <a:p>
              <a:endParaRPr lang="en-IE" dirty="0"/>
            </a:p>
          </p:txBody>
        </p:sp>
      </p:grpSp>
    </p:spTree>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idx="4294967295"/>
          </p:nvPr>
        </p:nvSpPr>
        <p:spPr>
          <a:xfrm>
            <a:off x="1828800" y="304800"/>
            <a:ext cx="2895600" cy="5665788"/>
          </a:xfrm>
        </p:spPr>
        <p:txBody>
          <a:bodyPr/>
          <a:lstStyle/>
          <a:p>
            <a:pPr eaLnBrk="1" fontAlgn="auto" hangingPunct="1">
              <a:spcAft>
                <a:spcPts val="0"/>
              </a:spcAft>
              <a:defRPr/>
            </a:pPr>
            <a:r>
              <a:rPr lang="en-US" sz="4000" dirty="0">
                <a:solidFill>
                  <a:srgbClr val="FFB91D"/>
                </a:solidFill>
                <a:ea typeface="+mj-ea"/>
                <a:cs typeface="+mj-cs"/>
              </a:rPr>
              <a:t>Advanced Encryption Standard (AES)</a:t>
            </a:r>
          </a:p>
        </p:txBody>
      </p:sp>
      <p:pic>
        <p:nvPicPr>
          <p:cNvPr id="35843" name="Picture 5" descr="f3.pdf"/>
          <p:cNvPicPr>
            <a:picLocks noChangeAspect="1"/>
          </p:cNvPicPr>
          <p:nvPr/>
        </p:nvPicPr>
        <p:blipFill>
          <a:blip r:embed="rId3"/>
          <a:srcRect t="4546" b="7272"/>
          <a:stretch>
            <a:fillRect/>
          </a:stretch>
        </p:blipFill>
        <p:spPr bwMode="auto">
          <a:xfrm>
            <a:off x="4800601" y="0"/>
            <a:ext cx="5870575" cy="6858000"/>
          </a:xfrm>
          <a:prstGeom prst="rect">
            <a:avLst/>
          </a:prstGeom>
          <a:solidFill>
            <a:schemeClr val="accent1"/>
          </a:solidFill>
          <a:ln w="9525">
            <a:noFill/>
            <a:miter lim="800000"/>
            <a:headEnd/>
            <a:tailEnd/>
          </a:ln>
        </p:spPr>
      </p:pic>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idx="4294967295"/>
          </p:nvPr>
        </p:nvSpPr>
        <p:spPr>
          <a:xfrm>
            <a:off x="1828800" y="304800"/>
            <a:ext cx="2895600" cy="5665788"/>
          </a:xfrm>
        </p:spPr>
        <p:txBody>
          <a:bodyPr/>
          <a:lstStyle/>
          <a:p>
            <a:pPr eaLnBrk="1" fontAlgn="auto" hangingPunct="1">
              <a:spcAft>
                <a:spcPts val="0"/>
              </a:spcAft>
              <a:defRPr/>
            </a:pPr>
            <a:r>
              <a:rPr lang="en-US" sz="4000" dirty="0">
                <a:solidFill>
                  <a:srgbClr val="FFB91D"/>
                </a:solidFill>
                <a:ea typeface="+mj-ea"/>
                <a:cs typeface="+mj-cs"/>
              </a:rPr>
              <a:t>Advanced Encryption Standard (AES)</a:t>
            </a:r>
          </a:p>
        </p:txBody>
      </p:sp>
      <p:pic>
        <p:nvPicPr>
          <p:cNvPr id="35843" name="Picture 5" descr="f3.pdf"/>
          <p:cNvPicPr>
            <a:picLocks noChangeAspect="1"/>
          </p:cNvPicPr>
          <p:nvPr/>
        </p:nvPicPr>
        <p:blipFill>
          <a:blip r:embed="rId3"/>
          <a:srcRect t="4546" b="7272"/>
          <a:stretch>
            <a:fillRect/>
          </a:stretch>
        </p:blipFill>
        <p:spPr bwMode="auto">
          <a:xfrm>
            <a:off x="4800601" y="0"/>
            <a:ext cx="5870575" cy="6858000"/>
          </a:xfrm>
          <a:prstGeom prst="rect">
            <a:avLst/>
          </a:prstGeom>
          <a:solidFill>
            <a:schemeClr val="accent1"/>
          </a:solidFill>
          <a:ln w="9525">
            <a:noFill/>
            <a:miter lim="800000"/>
            <a:headEnd/>
            <a:tailEnd/>
          </a:ln>
        </p:spPr>
      </p:pic>
      <p:pic>
        <p:nvPicPr>
          <p:cNvPr id="13314" name="Picture 2" descr="http://www.svisecuritysolutions.com/images/image00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0" y="188640"/>
            <a:ext cx="7994080" cy="57606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28800" y="6021289"/>
            <a:ext cx="8659688" cy="646331"/>
          </a:xfrm>
          <a:prstGeom prst="rect">
            <a:avLst/>
          </a:prstGeom>
          <a:solidFill>
            <a:srgbClr val="FBFBFB"/>
          </a:solidFill>
          <a:ln w="28575">
            <a:solidFill>
              <a:schemeClr val="accent4"/>
            </a:solidFill>
          </a:ln>
        </p:spPr>
        <p:txBody>
          <a:bodyPr wrap="square">
            <a:spAutoFit/>
          </a:bodyPr>
          <a:lstStyle/>
          <a:p>
            <a:pPr algn="ctr"/>
            <a:r>
              <a:rPr lang="en-IE" dirty="0">
                <a:solidFill>
                  <a:schemeClr val="tx2">
                    <a:lumMod val="25000"/>
                  </a:schemeClr>
                </a:solidFill>
              </a:rPr>
              <a:t>Click Here for a good demo of AES.</a:t>
            </a:r>
          </a:p>
          <a:p>
            <a:pPr algn="ctr"/>
            <a:r>
              <a:rPr lang="en-IE" b="1" dirty="0">
                <a:solidFill>
                  <a:schemeClr val="tx2">
                    <a:lumMod val="25000"/>
                  </a:schemeClr>
                </a:solidFill>
                <a:highlight>
                  <a:srgbClr val="808080"/>
                </a:highlight>
                <a:latin typeface="Arial" panose="020B0604020202020204" pitchFamily="34" charset="0"/>
                <a:cs typeface="Arial" panose="020B0604020202020204" pitchFamily="34" charset="0"/>
                <a:hlinkClick r:id="rId5"/>
              </a:rPr>
              <a:t>https://www.youtube.com/watch?v=mlzxpkdXP58</a:t>
            </a:r>
            <a:r>
              <a:rPr lang="en-IE" b="1" dirty="0">
                <a:solidFill>
                  <a:schemeClr val="tx2">
                    <a:lumMod val="25000"/>
                  </a:schemeClr>
                </a:solidFill>
                <a:highlight>
                  <a:srgbClr val="808080"/>
                </a:highligh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833638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0-#ppt_w/2"/>
                                          </p:val>
                                        </p:tav>
                                        <p:tav tm="100000">
                                          <p:val>
                                            <p:strVal val="#ppt_x"/>
                                          </p:val>
                                        </p:tav>
                                      </p:tavLst>
                                    </p:anim>
                                    <p:anim calcmode="lin" valueType="num">
                                      <p:cBhvr additive="base">
                                        <p:cTn id="8" dur="500" fill="hold"/>
                                        <p:tgtEl>
                                          <p:spTgt spid="133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4" presetClass="emph" presetSubtype="0" fill="hold" grpId="0" nodeType="click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2"/>
                                        </p:tgtEl>
                                        <p:attrNameLst>
                                          <p:attrName>ppt_x</p:attrName>
                                          <p:attrName>ppt_y</p:attrName>
                                        </p:attrNameLst>
                                      </p:cBhvr>
                                    </p:animMotion>
                                    <p:animRot by="1500000">
                                      <p:cBhvr>
                                        <p:cTn id="13" dur="125" fill="hold">
                                          <p:stCondLst>
                                            <p:cond delay="0"/>
                                          </p:stCondLst>
                                        </p:cTn>
                                        <p:tgtEl>
                                          <p:spTgt spid="2"/>
                                        </p:tgtEl>
                                        <p:attrNameLst>
                                          <p:attrName>r</p:attrName>
                                        </p:attrNameLst>
                                      </p:cBhvr>
                                    </p:animRot>
                                    <p:animRot by="-1500000">
                                      <p:cBhvr>
                                        <p:cTn id="14" dur="125" fill="hold">
                                          <p:stCondLst>
                                            <p:cond delay="125"/>
                                          </p:stCondLst>
                                        </p:cTn>
                                        <p:tgtEl>
                                          <p:spTgt spid="2"/>
                                        </p:tgtEl>
                                        <p:attrNameLst>
                                          <p:attrName>r</p:attrName>
                                        </p:attrNameLst>
                                      </p:cBhvr>
                                    </p:animRot>
                                    <p:animRot by="-1500000">
                                      <p:cBhvr>
                                        <p:cTn id="15" dur="125" fill="hold">
                                          <p:stCondLst>
                                            <p:cond delay="250"/>
                                          </p:stCondLst>
                                        </p:cTn>
                                        <p:tgtEl>
                                          <p:spTgt spid="2"/>
                                        </p:tgtEl>
                                        <p:attrNameLst>
                                          <p:attrName>r</p:attrName>
                                        </p:attrNameLst>
                                      </p:cBhvr>
                                    </p:animRot>
                                    <p:animRot by="1500000">
                                      <p:cBhvr>
                                        <p:cTn id="16"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981200" y="0"/>
            <a:ext cx="8229600" cy="1600200"/>
          </a:xfrm>
        </p:spPr>
        <p:txBody>
          <a:bodyPr/>
          <a:lstStyle/>
          <a:p>
            <a:pPr eaLnBrk="1" fontAlgn="auto" hangingPunct="1">
              <a:spcAft>
                <a:spcPts val="0"/>
              </a:spcAft>
              <a:defRPr/>
            </a:pPr>
            <a:r>
              <a:rPr lang="en-US" dirty="0">
                <a:solidFill>
                  <a:srgbClr val="FFB91D"/>
                </a:solidFill>
                <a:ea typeface="+mj-ea"/>
                <a:cs typeface="+mj-cs"/>
              </a:rPr>
              <a:t>Table 20.2         </a:t>
            </a:r>
            <a:br>
              <a:rPr lang="en-US" dirty="0">
                <a:solidFill>
                  <a:srgbClr val="FFB91D"/>
                </a:solidFill>
                <a:ea typeface="+mj-ea"/>
                <a:cs typeface="+mj-cs"/>
              </a:rPr>
            </a:br>
            <a:r>
              <a:rPr lang="en-US" dirty="0">
                <a:solidFill>
                  <a:srgbClr val="FFB91D"/>
                </a:solidFill>
                <a:ea typeface="+mj-ea"/>
                <a:cs typeface="+mj-cs"/>
              </a:rPr>
              <a:t>(a) S-box</a:t>
            </a:r>
            <a:endParaRPr lang="en-US" b="0" dirty="0">
              <a:solidFill>
                <a:srgbClr val="FFB91D"/>
              </a:solidFill>
              <a:ea typeface="+mj-ea"/>
              <a:cs typeface="+mj-cs"/>
            </a:endParaRPr>
          </a:p>
        </p:txBody>
      </p:sp>
      <p:pic>
        <p:nvPicPr>
          <p:cNvPr id="2" name="Picture 1"/>
          <p:cNvPicPr>
            <a:picLocks noChangeAspect="1" noChangeArrowheads="1"/>
          </p:cNvPicPr>
          <p:nvPr>
            <p:extLst/>
          </p:nvPr>
        </p:nvPicPr>
        <p:blipFill rotWithShape="1">
          <a:blip r:embed="rId3">
            <a:extLst>
              <a:ext uri="{28A0092B-C50C-407E-A947-70E740481C1C}">
                <a14:useLocalDpi xmlns:a14="http://schemas.microsoft.com/office/drawing/2010/main" val="0"/>
              </a:ext>
            </a:extLst>
          </a:blip>
          <a:srcRect r="12747"/>
          <a:stretch/>
        </p:blipFill>
        <p:spPr bwMode="auto">
          <a:xfrm>
            <a:off x="1457325" y="1562100"/>
            <a:ext cx="9175179"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2258675" y="1181100"/>
            <a:ext cx="1762125" cy="369332"/>
          </a:xfrm>
          <a:prstGeom prst="rect">
            <a:avLst/>
          </a:prstGeom>
          <a:solidFill>
            <a:schemeClr val="tx1">
              <a:lumMod val="75000"/>
            </a:schemeClr>
          </a:solidFill>
        </p:spPr>
        <p:txBody>
          <a:bodyPr>
            <a:spAutoFit/>
          </a:bodyPr>
          <a:lstStyle/>
          <a:p>
            <a:pPr>
              <a:defRPr/>
            </a:pPr>
            <a:endParaRPr lang="en-US" dirty="0"/>
          </a:p>
        </p:txBody>
      </p:sp>
      <p:sp>
        <p:nvSpPr>
          <p:cNvPr id="3" name="Rectangle 2">
            <a:extLst>
              <a:ext uri="{FF2B5EF4-FFF2-40B4-BE49-F238E27FC236}">
                <a16:creationId xmlns:a16="http://schemas.microsoft.com/office/drawing/2014/main" xmlns="" id="{1DC51254-6BDD-4D0B-9EFA-9325C244557D}"/>
              </a:ext>
            </a:extLst>
          </p:cNvPr>
          <p:cNvSpPr/>
          <p:nvPr/>
        </p:nvSpPr>
        <p:spPr>
          <a:xfrm>
            <a:off x="1847528" y="4564800"/>
            <a:ext cx="8887147" cy="43204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
        <p:nvSpPr>
          <p:cNvPr id="6" name="Rectangle 5">
            <a:extLst>
              <a:ext uri="{FF2B5EF4-FFF2-40B4-BE49-F238E27FC236}">
                <a16:creationId xmlns:a16="http://schemas.microsoft.com/office/drawing/2014/main" xmlns="" id="{DE5E5317-DA84-49B2-A96A-7DD9EE7420C5}"/>
              </a:ext>
            </a:extLst>
          </p:cNvPr>
          <p:cNvSpPr/>
          <p:nvPr/>
        </p:nvSpPr>
        <p:spPr>
          <a:xfrm>
            <a:off x="4999552" y="1765176"/>
            <a:ext cx="648072" cy="490418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
        <p:nvSpPr>
          <p:cNvPr id="4" name="Oval 3">
            <a:extLst>
              <a:ext uri="{FF2B5EF4-FFF2-40B4-BE49-F238E27FC236}">
                <a16:creationId xmlns:a16="http://schemas.microsoft.com/office/drawing/2014/main" xmlns="" id="{A04888CB-8EEE-4DFE-A479-4F1DF3A66911}"/>
              </a:ext>
            </a:extLst>
          </p:cNvPr>
          <p:cNvSpPr/>
          <p:nvPr/>
        </p:nvSpPr>
        <p:spPr>
          <a:xfrm>
            <a:off x="5035556" y="4492792"/>
            <a:ext cx="576064" cy="576064"/>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FFB91D"/>
                </a:solidFill>
                <a:ea typeface="+mj-ea"/>
                <a:cs typeface="+mj-cs"/>
              </a:rPr>
              <a:t>Table 20.2</a:t>
            </a:r>
            <a:br>
              <a:rPr lang="en-US" dirty="0">
                <a:solidFill>
                  <a:srgbClr val="FFB91D"/>
                </a:solidFill>
                <a:ea typeface="+mj-ea"/>
                <a:cs typeface="+mj-cs"/>
              </a:rPr>
            </a:br>
            <a:r>
              <a:rPr lang="en-US" dirty="0">
                <a:solidFill>
                  <a:srgbClr val="FFB91D"/>
                </a:solidFill>
                <a:ea typeface="+mj-ea"/>
                <a:cs typeface="+mj-cs"/>
              </a:rPr>
              <a:t>(b) Inverse S-box</a:t>
            </a:r>
          </a:p>
        </p:txBody>
      </p:sp>
      <p:pic>
        <p:nvPicPr>
          <p:cNvPr id="3" name="Picture 2"/>
          <p:cNvPicPr>
            <a:picLocks noChangeAspect="1" noChangeArrowheads="1"/>
          </p:cNvPicPr>
          <p:nvPr>
            <p:extLst/>
          </p:nvPr>
        </p:nvPicPr>
        <p:blipFill rotWithShape="1">
          <a:blip r:embed="rId3">
            <a:extLst>
              <a:ext uri="{28A0092B-C50C-407E-A947-70E740481C1C}">
                <a14:useLocalDpi xmlns:a14="http://schemas.microsoft.com/office/drawing/2010/main" val="0"/>
              </a:ext>
            </a:extLst>
          </a:blip>
          <a:srcRect r="12228"/>
          <a:stretch/>
        </p:blipFill>
        <p:spPr bwMode="auto">
          <a:xfrm>
            <a:off x="1524000" y="1594757"/>
            <a:ext cx="9229793"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258675" y="1181100"/>
            <a:ext cx="1762125" cy="369332"/>
          </a:xfrm>
          <a:prstGeom prst="rect">
            <a:avLst/>
          </a:prstGeom>
          <a:solidFill>
            <a:schemeClr val="tx1">
              <a:lumMod val="75000"/>
            </a:schemeClr>
          </a:solidFill>
        </p:spPr>
        <p:txBody>
          <a:bodyPr>
            <a:spAutoFit/>
          </a:bodyPr>
          <a:lstStyle/>
          <a:p>
            <a:pPr>
              <a:defRPr/>
            </a:pPr>
            <a:endParaRPr lang="en-US" dirty="0"/>
          </a:p>
        </p:txBody>
      </p:sp>
      <p:sp>
        <p:nvSpPr>
          <p:cNvPr id="6" name="Rectangle 5">
            <a:extLst>
              <a:ext uri="{FF2B5EF4-FFF2-40B4-BE49-F238E27FC236}">
                <a16:creationId xmlns:a16="http://schemas.microsoft.com/office/drawing/2014/main" xmlns="" id="{2304BB31-F89D-4137-BF0A-A51CE59F2181}"/>
              </a:ext>
            </a:extLst>
          </p:cNvPr>
          <p:cNvSpPr/>
          <p:nvPr/>
        </p:nvSpPr>
        <p:spPr>
          <a:xfrm>
            <a:off x="1866646" y="2601874"/>
            <a:ext cx="8887147" cy="43204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xmlns="" id="{576DC538-0287-4C79-B2E5-8108E00AAA35}"/>
              </a:ext>
            </a:extLst>
          </p:cNvPr>
          <p:cNvSpPr/>
          <p:nvPr/>
        </p:nvSpPr>
        <p:spPr>
          <a:xfrm>
            <a:off x="7513136" y="1757958"/>
            <a:ext cx="648072" cy="490418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
        <p:nvSpPr>
          <p:cNvPr id="8" name="Oval 7">
            <a:extLst>
              <a:ext uri="{FF2B5EF4-FFF2-40B4-BE49-F238E27FC236}">
                <a16:creationId xmlns:a16="http://schemas.microsoft.com/office/drawing/2014/main" xmlns="" id="{FF586A22-32EA-42E9-96C5-4951A9D23DD6}"/>
              </a:ext>
            </a:extLst>
          </p:cNvPr>
          <p:cNvSpPr/>
          <p:nvPr/>
        </p:nvSpPr>
        <p:spPr>
          <a:xfrm>
            <a:off x="7549140" y="2529866"/>
            <a:ext cx="576064" cy="576064"/>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8"/>
                                        </p:tgtEl>
                                        <p:attrNameLst>
                                          <p:attrName>style.color</p:attrName>
                                        </p:attrNameLst>
                                      </p:cBhvr>
                                      <p:to>
                                        <a:schemeClr val="bg1"/>
                                      </p:to>
                                    </p:animClr>
                                    <p:animClr clrSpc="rgb" dir="cw">
                                      <p:cBhvr>
                                        <p:cTn id="7" dur="250" autoRev="1" fill="remove"/>
                                        <p:tgtEl>
                                          <p:spTgt spid="8"/>
                                        </p:tgtEl>
                                        <p:attrNameLst>
                                          <p:attrName>fillcolor</p:attrName>
                                        </p:attrNameLst>
                                      </p:cBhvr>
                                      <p:to>
                                        <a:schemeClr val="bg1"/>
                                      </p:to>
                                    </p:animClr>
                                    <p:set>
                                      <p:cBhvr>
                                        <p:cTn id="8" dur="250" autoRev="1" fill="remove"/>
                                        <p:tgtEl>
                                          <p:spTgt spid="8"/>
                                        </p:tgtEl>
                                        <p:attrNameLst>
                                          <p:attrName>fill.type</p:attrName>
                                        </p:attrNameLst>
                                      </p:cBhvr>
                                      <p:to>
                                        <p:strVal val="solid"/>
                                      </p:to>
                                    </p:set>
                                    <p:set>
                                      <p:cBhvr>
                                        <p:cTn id="9"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Grp="1" noChangeArrowheads="1"/>
          </p:cNvSpPr>
          <p:nvPr>
            <p:ph type="title" idx="4294967295"/>
          </p:nvPr>
        </p:nvSpPr>
        <p:spPr>
          <a:xfrm>
            <a:off x="6934200" y="0"/>
            <a:ext cx="3733800" cy="2286000"/>
          </a:xfrm>
        </p:spPr>
        <p:txBody>
          <a:bodyPr>
            <a:normAutofit/>
          </a:bodyPr>
          <a:lstStyle/>
          <a:p>
            <a:pPr eaLnBrk="1" fontAlgn="auto" hangingPunct="1">
              <a:spcAft>
                <a:spcPts val="0"/>
              </a:spcAft>
              <a:defRPr/>
            </a:pPr>
            <a:r>
              <a:rPr lang="en-US" dirty="0">
                <a:solidFill>
                  <a:srgbClr val="FFB91D"/>
                </a:solidFill>
                <a:ea typeface="+mj-ea"/>
                <a:cs typeface="+mj-cs"/>
              </a:rPr>
              <a:t>Shift </a:t>
            </a:r>
            <a:br>
              <a:rPr lang="en-US" dirty="0">
                <a:solidFill>
                  <a:srgbClr val="FFB91D"/>
                </a:solidFill>
                <a:ea typeface="+mj-ea"/>
                <a:cs typeface="+mj-cs"/>
              </a:rPr>
            </a:br>
            <a:r>
              <a:rPr lang="en-US" dirty="0">
                <a:solidFill>
                  <a:srgbClr val="FFB91D"/>
                </a:solidFill>
                <a:ea typeface="+mj-ea"/>
                <a:cs typeface="+mj-cs"/>
              </a:rPr>
              <a:t>Rows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049915936"/>
              </p:ext>
            </p:extLst>
          </p:nvPr>
        </p:nvGraphicFramePr>
        <p:xfrm>
          <a:off x="76200" y="0"/>
          <a:ext cx="9677400" cy="66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2193682" y="0"/>
            <a:ext cx="7804638" cy="1322388"/>
          </a:xfrm>
        </p:spPr>
        <p:txBody>
          <a:bodyPr>
            <a:normAutofit/>
          </a:bodyPr>
          <a:lstStyle/>
          <a:p>
            <a:pPr>
              <a:defRPr/>
            </a:pPr>
            <a:r>
              <a:rPr lang="en-US" b="1" cap="small" dirty="0">
                <a:solidFill>
                  <a:srgbClr val="FFC000"/>
                </a:solidFill>
                <a:latin typeface="Times New Roman" pitchFamily="18" charset="0"/>
              </a:rPr>
              <a:t>Transposition Ciphers</a:t>
            </a:r>
            <a:endParaRPr lang="en-GB" b="1" dirty="0">
              <a:solidFill>
                <a:srgbClr val="FFC000"/>
              </a:solidFill>
            </a:endParaRPr>
          </a:p>
        </p:txBody>
      </p:sp>
      <p:sp>
        <p:nvSpPr>
          <p:cNvPr id="12" name="Text Box 4"/>
          <p:cNvSpPr txBox="1">
            <a:spLocks noChangeArrowheads="1"/>
          </p:cNvSpPr>
          <p:nvPr/>
        </p:nvSpPr>
        <p:spPr bwMode="auto">
          <a:xfrm>
            <a:off x="1708639" y="1772816"/>
            <a:ext cx="8707315"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itchFamily="34" charset="0"/>
              </a:defRPr>
            </a:lvl1pPr>
            <a:lvl2pPr marL="742950" indent="-285750">
              <a:defRPr sz="3200" b="1">
                <a:solidFill>
                  <a:schemeClr val="tx1"/>
                </a:solidFill>
                <a:latin typeface="Arial" pitchFamily="34" charset="0"/>
              </a:defRPr>
            </a:lvl2pPr>
            <a:lvl3pPr marL="1143000" indent="-228600">
              <a:defRPr sz="3200" b="1">
                <a:solidFill>
                  <a:schemeClr val="tx1"/>
                </a:solidFill>
                <a:latin typeface="Arial" pitchFamily="34" charset="0"/>
              </a:defRPr>
            </a:lvl3pPr>
            <a:lvl4pPr marL="1600200" indent="-228600">
              <a:defRPr sz="3200" b="1">
                <a:solidFill>
                  <a:schemeClr val="tx1"/>
                </a:solidFill>
                <a:latin typeface="Arial" pitchFamily="34" charset="0"/>
              </a:defRPr>
            </a:lvl4pPr>
            <a:lvl5pPr marL="2057400" indent="-228600">
              <a:defRPr sz="3200" b="1">
                <a:solidFill>
                  <a:schemeClr val="tx1"/>
                </a:solidFill>
                <a:latin typeface="Arial" pitchFamily="34" charset="0"/>
              </a:defRPr>
            </a:lvl5pPr>
            <a:lvl6pPr marL="2514600" indent="-228600" eaLnBrk="0" fontAlgn="base" hangingPunct="0">
              <a:spcBef>
                <a:spcPct val="0"/>
              </a:spcBef>
              <a:spcAft>
                <a:spcPct val="0"/>
              </a:spcAft>
              <a:defRPr sz="3200" b="1">
                <a:solidFill>
                  <a:schemeClr val="tx1"/>
                </a:solidFill>
                <a:latin typeface="Arial" pitchFamily="34" charset="0"/>
              </a:defRPr>
            </a:lvl6pPr>
            <a:lvl7pPr marL="2971800" indent="-228600" eaLnBrk="0" fontAlgn="base" hangingPunct="0">
              <a:spcBef>
                <a:spcPct val="0"/>
              </a:spcBef>
              <a:spcAft>
                <a:spcPct val="0"/>
              </a:spcAft>
              <a:defRPr sz="3200" b="1">
                <a:solidFill>
                  <a:schemeClr val="tx1"/>
                </a:solidFill>
                <a:latin typeface="Arial" pitchFamily="34" charset="0"/>
              </a:defRPr>
            </a:lvl7pPr>
            <a:lvl8pPr marL="3429000" indent="-228600" eaLnBrk="0" fontAlgn="base" hangingPunct="0">
              <a:spcBef>
                <a:spcPct val="0"/>
              </a:spcBef>
              <a:spcAft>
                <a:spcPct val="0"/>
              </a:spcAft>
              <a:defRPr sz="3200" b="1">
                <a:solidFill>
                  <a:schemeClr val="tx1"/>
                </a:solidFill>
                <a:latin typeface="Arial" pitchFamily="34" charset="0"/>
              </a:defRPr>
            </a:lvl8pPr>
            <a:lvl9pPr marL="3886200" indent="-228600" eaLnBrk="0" fontAlgn="base" hangingPunct="0">
              <a:spcBef>
                <a:spcPct val="0"/>
              </a:spcBef>
              <a:spcAft>
                <a:spcPct val="0"/>
              </a:spcAft>
              <a:defRPr sz="3200" b="1">
                <a:solidFill>
                  <a:schemeClr val="tx1"/>
                </a:solidFill>
                <a:latin typeface="Arial" pitchFamily="34" charset="0"/>
              </a:defRPr>
            </a:lvl9pPr>
          </a:lstStyle>
          <a:p>
            <a:pPr marL="182563" indent="-182563" eaLnBrk="0" hangingPunct="0">
              <a:spcAft>
                <a:spcPts val="600"/>
              </a:spcAft>
              <a:buFont typeface="Arial" pitchFamily="34" charset="0"/>
              <a:buChar char="•"/>
              <a:defRPr/>
            </a:pPr>
            <a:r>
              <a:rPr lang="en-US" sz="2600" dirty="0">
                <a:latin typeface="+mn-lt"/>
              </a:rPr>
              <a:t>A transposition cipher does not substitute one symbol for another, instead it changes the location of the symbols. </a:t>
            </a:r>
          </a:p>
          <a:p>
            <a:pPr marL="182563" indent="-182563" eaLnBrk="0" hangingPunct="0">
              <a:spcAft>
                <a:spcPts val="600"/>
              </a:spcAft>
              <a:buFont typeface="Arial" pitchFamily="34" charset="0"/>
              <a:buChar char="•"/>
              <a:defRPr/>
            </a:pPr>
            <a:r>
              <a:rPr lang="en-US" sz="2600" dirty="0">
                <a:latin typeface="+mn-lt"/>
              </a:rPr>
              <a:t>A symbol in the 1</a:t>
            </a:r>
            <a:r>
              <a:rPr lang="en-US" sz="2600" baseline="30000" dirty="0">
                <a:latin typeface="+mn-lt"/>
              </a:rPr>
              <a:t>st</a:t>
            </a:r>
            <a:r>
              <a:rPr lang="en-US" sz="2600" dirty="0">
                <a:latin typeface="+mn-lt"/>
              </a:rPr>
              <a:t> position of the </a:t>
            </a:r>
            <a:r>
              <a:rPr lang="en-US" sz="2600" i="1" dirty="0">
                <a:latin typeface="+mn-lt"/>
              </a:rPr>
              <a:t>plaintext</a:t>
            </a:r>
            <a:r>
              <a:rPr lang="en-US" sz="2600" dirty="0">
                <a:latin typeface="+mn-lt"/>
              </a:rPr>
              <a:t> may appear in the 10</a:t>
            </a:r>
            <a:r>
              <a:rPr lang="en-US" sz="2600" baseline="30000" dirty="0">
                <a:latin typeface="+mn-lt"/>
              </a:rPr>
              <a:t>th</a:t>
            </a:r>
            <a:r>
              <a:rPr lang="en-US" sz="2600" dirty="0">
                <a:latin typeface="+mn-lt"/>
              </a:rPr>
              <a:t> position of the </a:t>
            </a:r>
            <a:r>
              <a:rPr lang="en-US" sz="2600" i="1" dirty="0" err="1">
                <a:latin typeface="+mn-lt"/>
              </a:rPr>
              <a:t>ciphertext</a:t>
            </a:r>
            <a:r>
              <a:rPr lang="en-US" sz="2600" dirty="0">
                <a:latin typeface="+mn-lt"/>
              </a:rPr>
              <a:t>, while a symbol in the 8</a:t>
            </a:r>
            <a:r>
              <a:rPr lang="en-US" sz="2600" baseline="30000" dirty="0">
                <a:latin typeface="+mn-lt"/>
              </a:rPr>
              <a:t>th</a:t>
            </a:r>
            <a:r>
              <a:rPr lang="en-US" sz="2600" dirty="0">
                <a:latin typeface="+mn-lt"/>
              </a:rPr>
              <a:t> position in the </a:t>
            </a:r>
            <a:r>
              <a:rPr lang="en-US" sz="2600" i="1" dirty="0">
                <a:latin typeface="+mn-lt"/>
              </a:rPr>
              <a:t>plaintext</a:t>
            </a:r>
            <a:r>
              <a:rPr lang="en-US" sz="2600" dirty="0">
                <a:latin typeface="+mn-lt"/>
              </a:rPr>
              <a:t> may appear in the 1</a:t>
            </a:r>
            <a:r>
              <a:rPr lang="en-US" sz="2600" baseline="30000" dirty="0">
                <a:latin typeface="+mn-lt"/>
              </a:rPr>
              <a:t>st</a:t>
            </a:r>
            <a:r>
              <a:rPr lang="en-US" sz="2600" dirty="0">
                <a:latin typeface="+mn-lt"/>
              </a:rPr>
              <a:t> position of the </a:t>
            </a:r>
            <a:r>
              <a:rPr lang="en-US" sz="2600" i="1" dirty="0" err="1">
                <a:latin typeface="+mn-lt"/>
              </a:rPr>
              <a:t>ciphertext</a:t>
            </a:r>
            <a:r>
              <a:rPr lang="en-US" sz="2600" dirty="0">
                <a:latin typeface="+mn-lt"/>
              </a:rPr>
              <a:t>. </a:t>
            </a:r>
          </a:p>
          <a:p>
            <a:pPr marL="182563" indent="-182563" eaLnBrk="0" hangingPunct="0">
              <a:spcAft>
                <a:spcPts val="600"/>
              </a:spcAft>
              <a:buFont typeface="Arial" pitchFamily="34" charset="0"/>
              <a:buChar char="•"/>
              <a:defRPr/>
            </a:pPr>
            <a:r>
              <a:rPr lang="en-US" sz="2600" dirty="0">
                <a:latin typeface="+mn-lt"/>
              </a:rPr>
              <a:t>In other words, a transposition cipher reorders (transposes) the symbols.</a:t>
            </a:r>
          </a:p>
        </p:txBody>
      </p:sp>
      <p:sp>
        <p:nvSpPr>
          <p:cNvPr id="18436" name="Rectangle 6"/>
          <p:cNvSpPr>
            <a:spLocks noChangeArrowheads="1"/>
          </p:cNvSpPr>
          <p:nvPr/>
        </p:nvSpPr>
        <p:spPr bwMode="auto">
          <a:xfrm>
            <a:off x="3093427" y="5491165"/>
            <a:ext cx="6610350" cy="638175"/>
          </a:xfrm>
          <a:prstGeom prst="rect">
            <a:avLst/>
          </a:prstGeom>
          <a:solidFill>
            <a:srgbClr val="99FF33"/>
          </a:solidFill>
          <a:ln w="76200" algn="ctr">
            <a:solidFill>
              <a:srgbClr val="00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sz="2800" b="1">
                <a:solidFill>
                  <a:srgbClr val="002060"/>
                </a:solidFill>
                <a:latin typeface="Times New Roman" pitchFamily="18" charset="0"/>
              </a:rPr>
              <a:t>A transposition cipher reorders symbols.</a:t>
            </a:r>
          </a:p>
        </p:txBody>
      </p:sp>
      <p:grpSp>
        <p:nvGrpSpPr>
          <p:cNvPr id="18437" name="Group 7"/>
          <p:cNvGrpSpPr>
            <a:grpSpLocks/>
          </p:cNvGrpSpPr>
          <p:nvPr/>
        </p:nvGrpSpPr>
        <p:grpSpPr bwMode="auto">
          <a:xfrm>
            <a:off x="2312377" y="5478463"/>
            <a:ext cx="633046" cy="615950"/>
            <a:chOff x="1200" y="1217"/>
            <a:chExt cx="720" cy="388"/>
          </a:xfrm>
        </p:grpSpPr>
        <p:pic>
          <p:nvPicPr>
            <p:cNvPr id="1843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9" name="Text Box 9"/>
            <p:cNvSpPr txBox="1">
              <a:spLocks noChangeArrowheads="1"/>
            </p:cNvSpPr>
            <p:nvPr/>
          </p:nvSpPr>
          <p:spPr bwMode="auto">
            <a:xfrm>
              <a:off x="1283" y="1217"/>
              <a:ext cx="43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pitchFamily="18" charset="0"/>
                  <a:cs typeface="Arial" pitchFamily="34" charset="0"/>
                </a:defRPr>
              </a:lvl1pPr>
              <a:lvl2pPr marL="742950" indent="-285750" eaLnBrk="0" hangingPunct="0">
                <a:defRPr sz="2400">
                  <a:solidFill>
                    <a:schemeClr val="tx1"/>
                  </a:solidFill>
                  <a:latin typeface="Times" pitchFamily="18" charset="0"/>
                  <a:cs typeface="Arial" pitchFamily="34" charset="0"/>
                </a:defRPr>
              </a:lvl2pPr>
              <a:lvl3pPr marL="1143000" indent="-228600" eaLnBrk="0" hangingPunct="0">
                <a:defRPr sz="2400">
                  <a:solidFill>
                    <a:schemeClr val="tx1"/>
                  </a:solidFill>
                  <a:latin typeface="Times" pitchFamily="18" charset="0"/>
                  <a:cs typeface="Arial" pitchFamily="34" charset="0"/>
                </a:defRPr>
              </a:lvl3pPr>
              <a:lvl4pPr marL="1600200" indent="-228600" eaLnBrk="0" hangingPunct="0">
                <a:defRPr sz="2400">
                  <a:solidFill>
                    <a:schemeClr val="tx1"/>
                  </a:solidFill>
                  <a:latin typeface="Times" pitchFamily="18" charset="0"/>
                  <a:cs typeface="Arial" pitchFamily="34" charset="0"/>
                </a:defRPr>
              </a:lvl4pPr>
              <a:lvl5pPr marL="2057400" indent="-228600" eaLnBrk="0" hangingPunct="0">
                <a:defRPr sz="2400">
                  <a:solidFill>
                    <a:schemeClr val="tx1"/>
                  </a:solidFill>
                  <a:latin typeface="Times"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itchFamily="34" charset="0"/>
                </a:defRPr>
              </a:lvl9pPr>
            </a:lstStyle>
            <a:p>
              <a:r>
                <a:rPr lang="en-US" sz="2800" b="1">
                  <a:solidFill>
                    <a:srgbClr val="FF0000"/>
                  </a:solidFill>
                  <a:latin typeface="Franklin Gothic Demi" pitchFamily="34" charset="0"/>
                </a:rPr>
                <a:t> </a:t>
              </a:r>
              <a:r>
                <a:rPr lang="en-US" sz="3200" b="1">
                  <a:solidFill>
                    <a:srgbClr val="FF0000"/>
                  </a:solidFill>
                  <a:latin typeface="Franklin Gothic Demi" pitchFamily="34" charset="0"/>
                </a:rPr>
                <a:t>i</a:t>
              </a:r>
            </a:p>
          </p:txBody>
        </p:sp>
      </p:grpSp>
    </p:spTree>
    <p:extLst>
      <p:ext uri="{BB962C8B-B14F-4D97-AF65-F5344CB8AC3E}">
        <p14:creationId xmlns:p14="http://schemas.microsoft.com/office/powerpoint/2010/main" val="327605075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wrap="square" numCol="1" anchorCtr="0" compatLnSpc="1">
            <a:prstTxWarp prst="textNoShape">
              <a:avLst/>
            </a:prstTxWarp>
          </a:bodyPr>
          <a:lstStyle/>
          <a:p>
            <a:pPr eaLnBrk="1" hangingPunct="1">
              <a:defRPr/>
            </a:pPr>
            <a:r>
              <a:rPr lang="en-US" dirty="0">
                <a:solidFill>
                  <a:srgbClr val="FFB91D"/>
                </a:solidFill>
                <a:effectLst>
                  <a:outerShdw blurRad="38100" dist="38100" dir="2700000" algn="tl">
                    <a:srgbClr val="000000">
                      <a:alpha val="43137"/>
                    </a:srgbClr>
                  </a:outerShdw>
                </a:effectLst>
              </a:rPr>
              <a:t>Mix Columns and Add Key</a:t>
            </a:r>
          </a:p>
        </p:txBody>
      </p:sp>
      <p:sp>
        <p:nvSpPr>
          <p:cNvPr id="229379" name="Rectangle 3"/>
          <p:cNvSpPr>
            <a:spLocks noGrp="1" noChangeArrowheads="1"/>
          </p:cNvSpPr>
          <p:nvPr>
            <p:ph idx="1"/>
          </p:nvPr>
        </p:nvSpPr>
        <p:spPr>
          <a:xfrm>
            <a:off x="1981200" y="2057400"/>
            <a:ext cx="8229600" cy="4467944"/>
          </a:xfrm>
        </p:spPr>
        <p:txBody>
          <a:bodyPr wrap="square" numCol="1" anchor="t" anchorCtr="0" compatLnSpc="1">
            <a:prstTxWarp prst="textNoShape">
              <a:avLst/>
            </a:prstTxWarp>
          </a:bodyPr>
          <a:lstStyle/>
          <a:p>
            <a:pPr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Mix columns</a:t>
            </a:r>
          </a:p>
          <a:p>
            <a:pPr lvl="1"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Operates on each column individually</a:t>
            </a:r>
          </a:p>
          <a:p>
            <a:pPr lvl="1"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Mapping each byte to a new value that is a function of all four bytes in the column</a:t>
            </a:r>
          </a:p>
          <a:p>
            <a:pPr lvl="1"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Use of equations over finite fields</a:t>
            </a:r>
          </a:p>
          <a:p>
            <a:pPr lvl="1"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To provide good mixing of bytes in column</a:t>
            </a:r>
          </a:p>
          <a:p>
            <a:pPr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Add round key</a:t>
            </a:r>
          </a:p>
          <a:p>
            <a:pPr lvl="1"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Simply XOR State with bits of expanded key</a:t>
            </a:r>
          </a:p>
          <a:p>
            <a:pPr lvl="1" eaLnBrk="1" hangingPunct="1">
              <a:lnSpc>
                <a:spcPct val="90000"/>
              </a:lnSpc>
              <a:buFont typeface="Wingdings" pitchFamily="-1" charset="2"/>
              <a:buChar char=""/>
              <a:defRPr/>
            </a:pPr>
            <a:r>
              <a:rPr lang="en-US" dirty="0">
                <a:effectLst>
                  <a:outerShdw blurRad="38100" dist="38100" dir="2700000" algn="tl">
                    <a:srgbClr val="000000">
                      <a:alpha val="43137"/>
                    </a:srgbClr>
                  </a:outerShdw>
                </a:effectLst>
              </a:rPr>
              <a:t>Security from complexity of round key expansion and other stages of AES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Stream Ciphers</a:t>
            </a:r>
          </a:p>
        </p:txBody>
      </p:sp>
      <p:sp>
        <p:nvSpPr>
          <p:cNvPr id="231427" name="Rectangle 3"/>
          <p:cNvSpPr>
            <a:spLocks noGrp="1" noChangeArrowheads="1"/>
          </p:cNvSpPr>
          <p:nvPr>
            <p:ph idx="1"/>
          </p:nvPr>
        </p:nvSpPr>
        <p:spPr>
          <a:xfrm>
            <a:off x="1981200" y="1905000"/>
            <a:ext cx="8229600" cy="4724400"/>
          </a:xfrm>
        </p:spPr>
        <p:txBody>
          <a:bodyPr>
            <a:normAutofit fontScale="92500" lnSpcReduction="10000"/>
          </a:bodyPr>
          <a:lstStyle/>
          <a:p>
            <a:pPr eaLnBrk="1" fontAlgn="auto" hangingPunct="1">
              <a:spcAft>
                <a:spcPts val="0"/>
              </a:spcAft>
              <a:buFont typeface="Wingdings" pitchFamily="2" charset="2"/>
              <a:buChar char=""/>
              <a:defRPr/>
            </a:pPr>
            <a:r>
              <a:rPr lang="en-US" sz="2800" dirty="0">
                <a:ea typeface="+mn-ea"/>
                <a:cs typeface="+mn-cs"/>
              </a:rPr>
              <a:t>Processes input elements continuously</a:t>
            </a:r>
          </a:p>
          <a:p>
            <a:pPr eaLnBrk="1" fontAlgn="auto" hangingPunct="1">
              <a:spcAft>
                <a:spcPts val="0"/>
              </a:spcAft>
              <a:buFont typeface="Wingdings" pitchFamily="2" charset="2"/>
              <a:buChar char=""/>
              <a:defRPr/>
            </a:pPr>
            <a:r>
              <a:rPr lang="en-US" sz="2800" dirty="0">
                <a:ea typeface="+mn-ea"/>
                <a:cs typeface="+mn-cs"/>
              </a:rPr>
              <a:t>Key input to a pseudorandom bit generator</a:t>
            </a:r>
          </a:p>
          <a:p>
            <a:pPr lvl="1" eaLnBrk="1" fontAlgn="auto" hangingPunct="1">
              <a:spcAft>
                <a:spcPts val="0"/>
              </a:spcAft>
              <a:buFont typeface="Wingdings" pitchFamily="2" charset="2"/>
              <a:buChar char=""/>
              <a:defRPr/>
            </a:pPr>
            <a:r>
              <a:rPr lang="en-US" sz="2400" dirty="0">
                <a:ea typeface="+mn-ea"/>
              </a:rPr>
              <a:t>Produces stream of random like numbers</a:t>
            </a:r>
          </a:p>
          <a:p>
            <a:pPr lvl="1" eaLnBrk="1" fontAlgn="auto" hangingPunct="1">
              <a:spcAft>
                <a:spcPts val="0"/>
              </a:spcAft>
              <a:buFont typeface="Wingdings" pitchFamily="2" charset="2"/>
              <a:buChar char=""/>
              <a:defRPr/>
            </a:pPr>
            <a:r>
              <a:rPr lang="en-US" sz="2400" dirty="0">
                <a:ea typeface="+mn-ea"/>
              </a:rPr>
              <a:t>Unpredictable without knowing input key</a:t>
            </a:r>
          </a:p>
          <a:p>
            <a:pPr lvl="1" eaLnBrk="1" fontAlgn="auto" hangingPunct="1">
              <a:spcAft>
                <a:spcPts val="0"/>
              </a:spcAft>
              <a:buFont typeface="Wingdings" pitchFamily="2" charset="2"/>
              <a:buChar char=""/>
              <a:defRPr/>
            </a:pPr>
            <a:r>
              <a:rPr lang="en-US" sz="2400" dirty="0">
                <a:ea typeface="+mn-ea"/>
              </a:rPr>
              <a:t>XOR keystream output with plaintext bytes</a:t>
            </a:r>
          </a:p>
          <a:p>
            <a:pPr eaLnBrk="1" fontAlgn="auto" hangingPunct="1">
              <a:spcAft>
                <a:spcPts val="0"/>
              </a:spcAft>
              <a:buFont typeface="Wingdings" pitchFamily="2" charset="2"/>
              <a:buChar char=""/>
              <a:defRPr/>
            </a:pPr>
            <a:r>
              <a:rPr lang="en-US" sz="2800" dirty="0">
                <a:ea typeface="+mn-ea"/>
                <a:cs typeface="+mn-cs"/>
              </a:rPr>
              <a:t>Are faster and use far less code</a:t>
            </a:r>
          </a:p>
          <a:p>
            <a:pPr eaLnBrk="1" fontAlgn="auto" hangingPunct="1">
              <a:spcAft>
                <a:spcPts val="0"/>
              </a:spcAft>
              <a:buFont typeface="Wingdings" pitchFamily="2" charset="2"/>
              <a:buChar char=""/>
              <a:defRPr/>
            </a:pPr>
            <a:r>
              <a:rPr lang="en-US" sz="2800" dirty="0">
                <a:ea typeface="+mn-ea"/>
                <a:cs typeface="+mn-cs"/>
              </a:rPr>
              <a:t>Design considerations:</a:t>
            </a:r>
          </a:p>
          <a:p>
            <a:pPr lvl="1" eaLnBrk="1" fontAlgn="auto" hangingPunct="1">
              <a:spcAft>
                <a:spcPts val="0"/>
              </a:spcAft>
              <a:buFont typeface="Wingdings" pitchFamily="2" charset="2"/>
              <a:buChar char=""/>
              <a:defRPr/>
            </a:pPr>
            <a:r>
              <a:rPr lang="en-US" sz="2400" dirty="0">
                <a:ea typeface="+mn-ea"/>
              </a:rPr>
              <a:t>Encryption sequence should have a large period</a:t>
            </a:r>
          </a:p>
          <a:p>
            <a:pPr lvl="1" eaLnBrk="1" fontAlgn="auto" hangingPunct="1">
              <a:spcAft>
                <a:spcPts val="0"/>
              </a:spcAft>
              <a:buFont typeface="Wingdings" pitchFamily="2" charset="2"/>
              <a:buChar char=""/>
              <a:defRPr/>
            </a:pPr>
            <a:r>
              <a:rPr lang="en-US" sz="2400" dirty="0">
                <a:ea typeface="+mn-ea"/>
              </a:rPr>
              <a:t>Keystream approximates random number properties</a:t>
            </a:r>
          </a:p>
          <a:p>
            <a:pPr lvl="1" eaLnBrk="1" fontAlgn="auto" hangingPunct="1">
              <a:spcAft>
                <a:spcPts val="0"/>
              </a:spcAft>
              <a:buFont typeface="Wingdings" pitchFamily="2" charset="2"/>
              <a:buChar char=""/>
              <a:defRPr/>
            </a:pPr>
            <a:r>
              <a:rPr lang="en-US" sz="2400" dirty="0">
                <a:ea typeface="+mn-ea"/>
              </a:rPr>
              <a:t>Uses a sufficiently long key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182" name="TextBox 6"/>
          <p:cNvSpPr txBox="1">
            <a:spLocks noChangeArrowheads="1"/>
          </p:cNvSpPr>
          <p:nvPr/>
        </p:nvSpPr>
        <p:spPr bwMode="auto">
          <a:xfrm>
            <a:off x="1524000" y="2590800"/>
            <a:ext cx="1828800" cy="369332"/>
          </a:xfrm>
          <a:prstGeom prst="rect">
            <a:avLst/>
          </a:prstGeom>
          <a:ln w="9525">
            <a:noFill/>
            <a:miter lim="800000"/>
            <a:headEnd/>
            <a:tailEnd/>
          </a:ln>
        </p:spPr>
        <p:txBody>
          <a:bodyPr>
            <a:prstTxWarp prst="textNoShape">
              <a:avLst/>
            </a:prstTxWarp>
            <a:spAutoFit/>
          </a:bodyPr>
          <a:lstStyle/>
          <a:p>
            <a:endParaRPr lang="en-US" dirty="0"/>
          </a:p>
        </p:txBody>
      </p:sp>
      <p:sp useBgFill="1">
        <p:nvSpPr>
          <p:cNvPr id="50183" name="TextBox 7"/>
          <p:cNvSpPr txBox="1">
            <a:spLocks noChangeArrowheads="1"/>
          </p:cNvSpPr>
          <p:nvPr/>
        </p:nvSpPr>
        <p:spPr bwMode="auto">
          <a:xfrm>
            <a:off x="8839200" y="2514600"/>
            <a:ext cx="1828800" cy="369332"/>
          </a:xfrm>
          <a:prstGeom prst="rect">
            <a:avLst/>
          </a:prstGeom>
          <a:ln w="9525">
            <a:noFill/>
            <a:miter lim="800000"/>
            <a:headEnd/>
            <a:tailEnd/>
          </a:ln>
        </p:spPr>
        <p:txBody>
          <a:bodyPr>
            <a:prstTxWarp prst="textNoShape">
              <a:avLst/>
            </a:prstTxWarp>
            <a:spAutoFit/>
          </a:bodyPr>
          <a:lstStyle/>
          <a:p>
            <a:endParaRPr lang="en-US" dirty="0"/>
          </a:p>
        </p:txBody>
      </p:sp>
      <p:pic>
        <p:nvPicPr>
          <p:cNvPr id="8" name="Picture 7">
            <a:extLst>
              <a:ext uri="{FF2B5EF4-FFF2-40B4-BE49-F238E27FC236}">
                <a16:creationId xmlns:a16="http://schemas.microsoft.com/office/drawing/2014/main" xmlns="" id="{197A3103-473E-472C-B1BC-F4BD3BC04E1B}"/>
              </a:ext>
            </a:extLst>
          </p:cNvPr>
          <p:cNvPicPr>
            <a:picLocks noChangeAspect="1"/>
          </p:cNvPicPr>
          <p:nvPr/>
        </p:nvPicPr>
        <p:blipFill rotWithShape="1">
          <a:blip r:embed="rId3">
            <a:extLst>
              <a:ext uri="{28A0092B-C50C-407E-A947-70E740481C1C}">
                <a14:useLocalDpi xmlns:a14="http://schemas.microsoft.com/office/drawing/2010/main" val="0"/>
              </a:ext>
            </a:extLst>
          </a:blip>
          <a:srcRect t="12201" b="32150"/>
          <a:stretch/>
        </p:blipFill>
        <p:spPr>
          <a:xfrm>
            <a:off x="1646661" y="190108"/>
            <a:ext cx="8898932" cy="6408712"/>
          </a:xfrm>
          <a:prstGeom prst="rect">
            <a:avLst/>
          </a:prstGeom>
          <a:solidFill>
            <a:schemeClr val="tx1"/>
          </a:solid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idx="4294967295"/>
          </p:nvPr>
        </p:nvSpPr>
        <p:spPr>
          <a:xfrm>
            <a:off x="1524000" y="152400"/>
            <a:ext cx="9144000" cy="533400"/>
          </a:xfrm>
        </p:spPr>
        <p:txBody>
          <a:bodyPr>
            <a:normAutofit fontScale="90000"/>
          </a:bodyPr>
          <a:lstStyle/>
          <a:p>
            <a:pPr eaLnBrk="1" fontAlgn="auto" hangingPunct="1">
              <a:spcAft>
                <a:spcPts val="0"/>
              </a:spcAft>
              <a:defRPr/>
            </a:pPr>
            <a:r>
              <a:rPr lang="en-US" dirty="0">
                <a:solidFill>
                  <a:srgbClr val="FFB91D"/>
                </a:solidFill>
                <a:ea typeface="+mj-ea"/>
                <a:cs typeface="+mj-cs"/>
              </a:rPr>
              <a:t>RC4 and WEP</a:t>
            </a:r>
          </a:p>
        </p:txBody>
      </p:sp>
      <p:pic>
        <p:nvPicPr>
          <p:cNvPr id="2" name="Picture 2" descr="Image result for rc4 encryption in wp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673172"/>
            <a:ext cx="7920880" cy="5946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spect="1" noChangeArrowheads="1"/>
          </p:cNvSpPr>
          <p:nvPr>
            <p:ph type="title"/>
          </p:nvPr>
        </p:nvSpPr>
        <p:spPr>
          <a:xfrm>
            <a:off x="1991544" y="0"/>
            <a:ext cx="8229600" cy="1143000"/>
          </a:xfrm>
        </p:spPr>
        <p:txBody>
          <a:bodyPr>
            <a:normAutofit/>
          </a:bodyPr>
          <a:lstStyle/>
          <a:p>
            <a:r>
              <a:rPr lang="en-US" dirty="0">
                <a:solidFill>
                  <a:srgbClr val="FFC000"/>
                </a:solidFill>
              </a:rPr>
              <a:t>Symmetric Algorithms</a:t>
            </a:r>
          </a:p>
        </p:txBody>
      </p:sp>
      <p:graphicFrame>
        <p:nvGraphicFramePr>
          <p:cNvPr id="899299" name="Group 227"/>
          <p:cNvGraphicFramePr>
            <a:graphicFrameLocks noGrp="1"/>
          </p:cNvGraphicFramePr>
          <p:nvPr>
            <p:ph idx="1"/>
            <p:extLst>
              <p:ext uri="{D42A27DB-BD31-4B8C-83A1-F6EECF244321}">
                <p14:modId xmlns:p14="http://schemas.microsoft.com/office/powerpoint/2010/main" val="1831748623"/>
              </p:ext>
            </p:extLst>
          </p:nvPr>
        </p:nvGraphicFramePr>
        <p:xfrm>
          <a:off x="1524000" y="997654"/>
          <a:ext cx="9144000" cy="5888784"/>
        </p:xfrm>
        <a:graphic>
          <a:graphicData uri="http://schemas.openxmlformats.org/drawingml/2006/table">
            <a:tbl>
              <a:tblPr/>
              <a:tblGrid>
                <a:gridCol w="1662546">
                  <a:extLst>
                    <a:ext uri="{9D8B030D-6E8A-4147-A177-3AD203B41FA5}">
                      <a16:colId xmlns:a16="http://schemas.microsoft.com/office/drawing/2014/main" xmlns="" val="20000"/>
                    </a:ext>
                  </a:extLst>
                </a:gridCol>
                <a:gridCol w="1470121">
                  <a:extLst>
                    <a:ext uri="{9D8B030D-6E8A-4147-A177-3AD203B41FA5}">
                      <a16:colId xmlns:a16="http://schemas.microsoft.com/office/drawing/2014/main" xmlns="" val="20001"/>
                    </a:ext>
                  </a:extLst>
                </a:gridCol>
                <a:gridCol w="6011333">
                  <a:extLst>
                    <a:ext uri="{9D8B030D-6E8A-4147-A177-3AD203B41FA5}">
                      <a16:colId xmlns:a16="http://schemas.microsoft.com/office/drawing/2014/main" xmlns="" val="20002"/>
                    </a:ext>
                  </a:extLst>
                </a:gridCol>
              </a:tblGrid>
              <a:tr h="7315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Symmetric Encryption Algorithm</a:t>
                      </a:r>
                    </a:p>
                  </a:txBody>
                  <a:tcPr marL="89726" marR="89726"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Key length</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(in bits)</a:t>
                      </a:r>
                    </a:p>
                  </a:txBody>
                  <a:tcPr marL="89726" marR="89726"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Description</a:t>
                      </a:r>
                    </a:p>
                  </a:txBody>
                  <a:tcPr marL="89726" marR="89726"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xmlns="" val="10000"/>
                  </a:ext>
                </a:extLst>
              </a:tr>
              <a:tr h="89619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charset="0"/>
                        </a:rPr>
                        <a:t>DES</a:t>
                      </a:r>
                    </a:p>
                  </a:txBody>
                  <a:tcPr marL="89726" marR="89726"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56</a:t>
                      </a:r>
                    </a:p>
                  </a:txBody>
                  <a:tcPr marL="89726" marR="89726"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Designed at IBM during the 1970s and was the NIST standard until 1997.</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Although considered outdated, DES remains widely in use.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Designed to be implemented only in hardware, and is therefore extremely slow in software. </a:t>
                      </a:r>
                    </a:p>
                  </a:txBody>
                  <a:tcPr marL="89726" marR="89726"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7671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charset="0"/>
                        </a:rPr>
                        <a:t>3DES</a:t>
                      </a:r>
                    </a:p>
                  </a:txBody>
                  <a:tcPr marL="89726" marR="89726"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112 and 168</a:t>
                      </a:r>
                    </a:p>
                  </a:txBody>
                  <a:tcPr marL="89726" marR="89726"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Based on using DES three times which means that the input data is encrypted three times and therefore considered much stronger than DES.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However, it is rather slow compared to some new block ciphers such as AES. </a:t>
                      </a:r>
                    </a:p>
                  </a:txBody>
                  <a:tcPr marL="89726" marR="89726"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7671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charset="0"/>
                        </a:rPr>
                        <a:t>AES</a:t>
                      </a:r>
                    </a:p>
                  </a:txBody>
                  <a:tcPr marL="89726" marR="89726"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128, 192, and 256</a:t>
                      </a:r>
                    </a:p>
                  </a:txBody>
                  <a:tcPr marL="89726" marR="89726"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Fast in both software and hardware, is relatively easy to implement, and requires little memory.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As a new encryption standard, it is currently being deployed on a large scale. </a:t>
                      </a:r>
                    </a:p>
                  </a:txBody>
                  <a:tcPr marL="89726" marR="89726"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7671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charset="0"/>
                        </a:rPr>
                        <a:t>Software Encryption Algorithm (SEAL)</a:t>
                      </a:r>
                    </a:p>
                  </a:txBody>
                  <a:tcPr marL="89726" marR="89726"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160</a:t>
                      </a:r>
                    </a:p>
                  </a:txBody>
                  <a:tcPr marL="89726" marR="89726"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SEAL is an alternative algorithm to DES, 3DES, and AES.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It uses a 160-bit encryption key and has a lower impact to the CPU when compared to other software-based algorithms. </a:t>
                      </a:r>
                    </a:p>
                  </a:txBody>
                  <a:tcPr marL="89726" marR="89726"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111567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charset="0"/>
                        </a:rPr>
                        <a:t>The RC series</a:t>
                      </a:r>
                    </a:p>
                  </a:txBody>
                  <a:tcPr marL="89726" marR="89726"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RC2 (40 and 64)</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RC4 (1 to 256)</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RC5 (0  to 2040)</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RC6 (128, 192, and 256)</a:t>
                      </a:r>
                    </a:p>
                  </a:txBody>
                  <a:tcPr marL="89726" marR="89726"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 set of symmetric-key encryption algorithms invented by Ron </a:t>
                      </a:r>
                      <a:r>
                        <a:rPr kumimoji="0" lang="en-US" sz="1400" b="0" i="0" u="none" strike="noStrike" cap="none" normalizeH="0" baseline="0" dirty="0" err="1">
                          <a:ln>
                            <a:noFill/>
                          </a:ln>
                          <a:solidFill>
                            <a:schemeClr val="tx1"/>
                          </a:solidFill>
                          <a:effectLst/>
                          <a:latin typeface="Arial" charset="0"/>
                        </a:rPr>
                        <a:t>Rivest</a:t>
                      </a:r>
                      <a:r>
                        <a:rPr kumimoji="0" lang="en-US" sz="1400" b="0" i="0" u="none" strike="noStrike" cap="none" normalizeH="0" baseline="0" dirty="0">
                          <a:ln>
                            <a:noFill/>
                          </a:ln>
                          <a:solidFill>
                            <a:schemeClr val="tx1"/>
                          </a:solidFill>
                          <a:effectLst/>
                          <a:latin typeface="Arial" charset="0"/>
                        </a:rPr>
                        <a:t>. </a:t>
                      </a:r>
                    </a:p>
                    <a:p>
                      <a:pPr marL="171450" marR="0" lvl="0" indent="-17145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RC1 was never published and RC3 was broken before ever being used. </a:t>
                      </a:r>
                    </a:p>
                    <a:p>
                      <a:pPr marL="171450" marR="0" lvl="0" indent="-17145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RC4 is the world's most widely used stream cipher. </a:t>
                      </a:r>
                    </a:p>
                    <a:p>
                      <a:pPr marL="171450" marR="0" lvl="0" indent="-17145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RC6, a 128-bit block cipher based heavily on RC5, was an AES finalist developed in 1997. </a:t>
                      </a:r>
                    </a:p>
                  </a:txBody>
                  <a:tcPr marL="89726" marR="89726"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875226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spect="1" noChangeArrowheads="1"/>
          </p:cNvSpPr>
          <p:nvPr>
            <p:ph type="title"/>
          </p:nvPr>
        </p:nvSpPr>
        <p:spPr/>
        <p:txBody>
          <a:bodyPr/>
          <a:lstStyle/>
          <a:p>
            <a:r>
              <a:rPr lang="en-US" dirty="0">
                <a:solidFill>
                  <a:srgbClr val="FFC000"/>
                </a:solidFill>
              </a:rPr>
              <a:t>Selecting an Algorithm</a:t>
            </a:r>
          </a:p>
        </p:txBody>
      </p:sp>
      <p:graphicFrame>
        <p:nvGraphicFramePr>
          <p:cNvPr id="901250" name="Group 130"/>
          <p:cNvGraphicFramePr>
            <a:graphicFrameLocks noGrp="1"/>
          </p:cNvGraphicFramePr>
          <p:nvPr>
            <p:ph idx="1"/>
            <p:extLst>
              <p:ext uri="{D42A27DB-BD31-4B8C-83A1-F6EECF244321}">
                <p14:modId xmlns:p14="http://schemas.microsoft.com/office/powerpoint/2010/main" val="4237780350"/>
              </p:ext>
            </p:extLst>
          </p:nvPr>
        </p:nvGraphicFramePr>
        <p:xfrm>
          <a:off x="1991545" y="1988841"/>
          <a:ext cx="8224837" cy="3864433"/>
        </p:xfrm>
        <a:graphic>
          <a:graphicData uri="http://schemas.openxmlformats.org/drawingml/2006/table">
            <a:tbl>
              <a:tblPr/>
              <a:tblGrid>
                <a:gridCol w="3371850">
                  <a:extLst>
                    <a:ext uri="{9D8B030D-6E8A-4147-A177-3AD203B41FA5}">
                      <a16:colId xmlns:a16="http://schemas.microsoft.com/office/drawing/2014/main" xmlns="" val="20000"/>
                    </a:ext>
                  </a:extLst>
                </a:gridCol>
                <a:gridCol w="1617662">
                  <a:extLst>
                    <a:ext uri="{9D8B030D-6E8A-4147-A177-3AD203B41FA5}">
                      <a16:colId xmlns:a16="http://schemas.microsoft.com/office/drawing/2014/main" xmlns="" val="20001"/>
                    </a:ext>
                  </a:extLst>
                </a:gridCol>
                <a:gridCol w="1617663">
                  <a:extLst>
                    <a:ext uri="{9D8B030D-6E8A-4147-A177-3AD203B41FA5}">
                      <a16:colId xmlns:a16="http://schemas.microsoft.com/office/drawing/2014/main" xmlns="" val="20002"/>
                    </a:ext>
                  </a:extLst>
                </a:gridCol>
                <a:gridCol w="1617662">
                  <a:extLst>
                    <a:ext uri="{9D8B030D-6E8A-4147-A177-3AD203B41FA5}">
                      <a16:colId xmlns:a16="http://schemas.microsoft.com/office/drawing/2014/main" xmlns="" val="20003"/>
                    </a:ext>
                  </a:extLst>
                </a:gridCol>
              </a:tblGrid>
              <a:tr h="75550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ndParaRPr>
                    </a:p>
                  </a:txBody>
                  <a:tcPr marL="109361" marR="109361" marT="45712" marB="45712"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pitchFamily="34" charset="0"/>
                        </a:rPr>
                        <a:t>DES</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pitchFamily="34" charset="0"/>
                        </a:rPr>
                        <a:t>3DES</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pitchFamily="34" charset="0"/>
                        </a:rPr>
                        <a:t>AES</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xmlns="" val="10000"/>
                  </a:ext>
                </a:extLst>
              </a:tr>
              <a:tr h="100575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The algorithm is trusted by the cryptographic community </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Been replaced by 3DES</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Yes</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Verdict is still out</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00575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rPr>
                        <a:t>The algorithm adequately protects against brute-force attacks</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No</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Yes</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rPr>
                        <a:t>Yes</a:t>
                      </a:r>
                    </a:p>
                  </a:txBody>
                  <a:tcPr marL="109361" marR="109361"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289190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idx="4294967295"/>
          </p:nvPr>
        </p:nvSpPr>
        <p:spPr>
          <a:xfrm>
            <a:off x="1066800" y="0"/>
            <a:ext cx="9601200" cy="838200"/>
          </a:xfrm>
        </p:spPr>
        <p:txBody>
          <a:bodyPr/>
          <a:lstStyle/>
          <a:p>
            <a:pPr eaLnBrk="1" fontAlgn="auto" hangingPunct="1">
              <a:spcAft>
                <a:spcPts val="0"/>
              </a:spcAft>
              <a:defRPr/>
            </a:pPr>
            <a:r>
              <a:rPr lang="en-US" dirty="0">
                <a:solidFill>
                  <a:schemeClr val="accent1"/>
                </a:solidFill>
                <a:ea typeface="+mj-ea"/>
                <a:cs typeface="+mj-cs"/>
              </a:rPr>
              <a:t>Modes of Operation</a:t>
            </a:r>
          </a:p>
        </p:txBody>
      </p:sp>
      <p:pic>
        <p:nvPicPr>
          <p:cNvPr id="2" name="Picture 1"/>
          <p:cNvPicPr>
            <a:picLocks noChangeAspect="1" noChangeArrowheads="1"/>
          </p:cNvPicPr>
          <p:nvPr>
            <p:extLst/>
          </p:nvPr>
        </p:nvPicPr>
        <p:blipFill>
          <a:blip r:embed="rId3">
            <a:extLst>
              <a:ext uri="{28A0092B-C50C-407E-A947-70E740481C1C}">
                <a14:useLocalDpi xmlns:a14="http://schemas.microsoft.com/office/drawing/2010/main" val="0"/>
              </a:ext>
            </a:extLst>
          </a:blip>
          <a:srcRect/>
          <a:stretch>
            <a:fillRect/>
          </a:stretch>
        </p:blipFill>
        <p:spPr bwMode="auto">
          <a:xfrm>
            <a:off x="2362200" y="838200"/>
            <a:ext cx="732155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Electronic Codebook (ECB)</a:t>
            </a:r>
          </a:p>
        </p:txBody>
      </p:sp>
      <p:sp>
        <p:nvSpPr>
          <p:cNvPr id="236548" name="Rectangle 4"/>
          <p:cNvSpPr>
            <a:spLocks noGrp="1" noChangeArrowheads="1"/>
          </p:cNvSpPr>
          <p:nvPr>
            <p:ph idx="1"/>
          </p:nvPr>
        </p:nvSpPr>
        <p:spPr>
          <a:xfrm>
            <a:off x="1668987" y="1928982"/>
            <a:ext cx="5939181" cy="4668370"/>
          </a:xfrm>
        </p:spPr>
        <p:txBody>
          <a:bodyPr wrap="square" numCol="1" anchor="t" anchorCtr="0" compatLnSpc="1">
            <a:prstTxWarp prst="textNoShape">
              <a:avLst/>
            </a:prstTxWarp>
            <a:normAutofit lnSpcReduction="10000"/>
          </a:bodyPr>
          <a:lstStyle/>
          <a:p>
            <a:pPr eaLnBrk="1" hangingPunct="1">
              <a:lnSpc>
                <a:spcPct val="90000"/>
              </a:lnSpc>
              <a:buFont typeface="Wingdings" pitchFamily="-1" charset="2"/>
              <a:buChar char=""/>
              <a:defRPr/>
            </a:pPr>
            <a:r>
              <a:rPr lang="en-US" dirty="0">
                <a:effectLst>
                  <a:outerShdw blurRad="38100" dist="38100" dir="2700000" algn="tl">
                    <a:srgbClr val="0064E2"/>
                  </a:outerShdw>
                </a:effectLst>
              </a:rPr>
              <a:t>Simplest mode</a:t>
            </a:r>
          </a:p>
          <a:p>
            <a:pPr eaLnBrk="1" hangingPunct="1">
              <a:lnSpc>
                <a:spcPct val="90000"/>
              </a:lnSpc>
              <a:buFont typeface="Wingdings" pitchFamily="-1" charset="2"/>
              <a:buChar char=""/>
              <a:defRPr/>
            </a:pPr>
            <a:r>
              <a:rPr lang="en-US" dirty="0">
                <a:effectLst>
                  <a:outerShdw blurRad="38100" dist="38100" dir="2700000" algn="tl">
                    <a:srgbClr val="0064E2"/>
                  </a:outerShdw>
                </a:effectLst>
              </a:rPr>
              <a:t>Plaintext is handled </a:t>
            </a:r>
            <a:r>
              <a:rPr lang="en-US" i="1" dirty="0">
                <a:effectLst>
                  <a:outerShdw blurRad="38100" dist="38100" dir="2700000" algn="tl">
                    <a:srgbClr val="0064E2"/>
                  </a:outerShdw>
                </a:effectLst>
              </a:rPr>
              <a:t>b </a:t>
            </a:r>
            <a:r>
              <a:rPr lang="en-US" dirty="0">
                <a:effectLst>
                  <a:outerShdw blurRad="38100" dist="38100" dir="2700000" algn="tl">
                    <a:srgbClr val="0064E2"/>
                  </a:outerShdw>
                </a:effectLst>
              </a:rPr>
              <a:t>bits at a time and each block is encrypted using the same key</a:t>
            </a:r>
          </a:p>
          <a:p>
            <a:pPr eaLnBrk="1" hangingPunct="1">
              <a:lnSpc>
                <a:spcPct val="90000"/>
              </a:lnSpc>
              <a:buFont typeface="Wingdings" pitchFamily="-1" charset="2"/>
              <a:buChar char=""/>
              <a:defRPr/>
            </a:pPr>
            <a:r>
              <a:rPr lang="en-US" dirty="0">
                <a:effectLst>
                  <a:outerShdw blurRad="38100" dist="38100" dir="2700000" algn="tl">
                    <a:srgbClr val="0064E2"/>
                  </a:outerShdw>
                </a:effectLst>
              </a:rPr>
              <a:t>“codebook” because you have a unique ciphertext value for each plaintext block</a:t>
            </a:r>
          </a:p>
          <a:p>
            <a:pPr lvl="1" eaLnBrk="1" hangingPunct="1">
              <a:lnSpc>
                <a:spcPct val="90000"/>
              </a:lnSpc>
              <a:buFont typeface="Wingdings" pitchFamily="-1" charset="2"/>
              <a:buChar char=""/>
              <a:defRPr/>
            </a:pPr>
            <a:r>
              <a:rPr lang="en-US" dirty="0">
                <a:effectLst>
                  <a:outerShdw blurRad="38100" dist="38100" dir="2700000" algn="tl">
                    <a:srgbClr val="0064E2"/>
                  </a:outerShdw>
                </a:effectLst>
              </a:rPr>
              <a:t>Not secure for long messages since repeated plaintext is seen in repeated ciphertext</a:t>
            </a:r>
          </a:p>
          <a:p>
            <a:pPr marL="342900" lvl="1" indent="-342900" eaLnBrk="1" hangingPunct="1">
              <a:lnSpc>
                <a:spcPct val="90000"/>
              </a:lnSpc>
              <a:spcBef>
                <a:spcPts val="2000"/>
              </a:spcBef>
              <a:buClr>
                <a:schemeClr val="accent1"/>
              </a:buClr>
              <a:buFont typeface="Wingdings" pitchFamily="-1" charset="2"/>
              <a:buChar char=""/>
              <a:defRPr/>
            </a:pPr>
            <a:r>
              <a:rPr lang="en-US" sz="2400" dirty="0">
                <a:effectLst>
                  <a:outerShdw blurRad="38100" dist="38100" dir="2700000" algn="tl">
                    <a:srgbClr val="0064E2"/>
                  </a:outerShdw>
                </a:effectLst>
                <a:cs typeface="ＭＳ Ｐゴシック" pitchFamily="-1" charset="-128"/>
              </a:rPr>
              <a:t>To overcome security deficiencies you need a technique where the same plaintext block, if repeated, produces different ciphertext blocks</a:t>
            </a:r>
          </a:p>
        </p:txBody>
      </p:sp>
      <p:grpSp>
        <p:nvGrpSpPr>
          <p:cNvPr id="4" name="Group 3">
            <a:extLst>
              <a:ext uri="{FF2B5EF4-FFF2-40B4-BE49-F238E27FC236}">
                <a16:creationId xmlns:a16="http://schemas.microsoft.com/office/drawing/2014/main" xmlns="" id="{87417038-D671-456B-9F17-01BE2DCB70FF}"/>
              </a:ext>
            </a:extLst>
          </p:cNvPr>
          <p:cNvGrpSpPr/>
          <p:nvPr/>
        </p:nvGrpSpPr>
        <p:grpSpPr>
          <a:xfrm>
            <a:off x="7608168" y="1700808"/>
            <a:ext cx="2652110" cy="4608512"/>
            <a:chOff x="1278730" y="1694656"/>
            <a:chExt cx="2652110" cy="4608512"/>
          </a:xfrm>
        </p:grpSpPr>
        <p:sp>
          <p:nvSpPr>
            <p:cNvPr id="5" name="Rectangle 6">
              <a:extLst>
                <a:ext uri="{FF2B5EF4-FFF2-40B4-BE49-F238E27FC236}">
                  <a16:creationId xmlns:a16="http://schemas.microsoft.com/office/drawing/2014/main" xmlns="" id="{A49804FC-2BEC-4764-8B47-5763BF558F5C}"/>
                </a:ext>
              </a:extLst>
            </p:cNvPr>
            <p:cNvSpPr>
              <a:spLocks noChangeArrowheads="1"/>
            </p:cNvSpPr>
            <p:nvPr/>
          </p:nvSpPr>
          <p:spPr bwMode="auto">
            <a:xfrm>
              <a:off x="1550193" y="2616993"/>
              <a:ext cx="457200" cy="457200"/>
            </a:xfrm>
            <a:prstGeom prst="rect">
              <a:avLst/>
            </a:prstGeom>
            <a:solidFill>
              <a:schemeClr val="tx2"/>
            </a:solidFill>
            <a:ln w="19050" algn="ctr">
              <a:solidFill>
                <a:schemeClr val="tx1"/>
              </a:solidFill>
              <a:miter lim="800000"/>
              <a:headEnd/>
              <a:tailEnd/>
            </a:ln>
          </p:spPr>
          <p:txBody>
            <a:bodyPr wrap="none" lIns="82124" tIns="41061" rIns="82124" bIns="41061" anchor="ctr"/>
            <a:lstStyle/>
            <a:p>
              <a:endParaRPr lang="en-US"/>
            </a:p>
          </p:txBody>
        </p:sp>
        <p:sp>
          <p:nvSpPr>
            <p:cNvPr id="6" name="Rectangle 7">
              <a:extLst>
                <a:ext uri="{FF2B5EF4-FFF2-40B4-BE49-F238E27FC236}">
                  <a16:creationId xmlns:a16="http://schemas.microsoft.com/office/drawing/2014/main" xmlns="" id="{0693CF57-C34A-46B1-B722-44EBC8728B7B}"/>
                </a:ext>
              </a:extLst>
            </p:cNvPr>
            <p:cNvSpPr>
              <a:spLocks noChangeArrowheads="1"/>
            </p:cNvSpPr>
            <p:nvPr/>
          </p:nvSpPr>
          <p:spPr bwMode="auto">
            <a:xfrm>
              <a:off x="2007393" y="2616993"/>
              <a:ext cx="457200" cy="457200"/>
            </a:xfrm>
            <a:prstGeom prst="rect">
              <a:avLst/>
            </a:prstGeom>
            <a:solidFill>
              <a:schemeClr val="folHlink"/>
            </a:solidFill>
            <a:ln w="19050" algn="ctr">
              <a:solidFill>
                <a:schemeClr val="tx1"/>
              </a:solidFill>
              <a:miter lim="800000"/>
              <a:headEnd/>
              <a:tailEnd/>
            </a:ln>
          </p:spPr>
          <p:txBody>
            <a:bodyPr wrap="none" lIns="82124" tIns="41061" rIns="82124" bIns="41061" anchor="ctr"/>
            <a:lstStyle/>
            <a:p>
              <a:endParaRPr lang="en-US"/>
            </a:p>
          </p:txBody>
        </p:sp>
        <p:sp>
          <p:nvSpPr>
            <p:cNvPr id="7" name="Rectangle 8">
              <a:extLst>
                <a:ext uri="{FF2B5EF4-FFF2-40B4-BE49-F238E27FC236}">
                  <a16:creationId xmlns:a16="http://schemas.microsoft.com/office/drawing/2014/main" xmlns="" id="{FC2B7075-B7F9-404D-89CE-207DAFDAEE3A}"/>
                </a:ext>
              </a:extLst>
            </p:cNvPr>
            <p:cNvSpPr>
              <a:spLocks noChangeArrowheads="1"/>
            </p:cNvSpPr>
            <p:nvPr/>
          </p:nvSpPr>
          <p:spPr bwMode="auto">
            <a:xfrm>
              <a:off x="2464593" y="2616993"/>
              <a:ext cx="457200" cy="457200"/>
            </a:xfrm>
            <a:prstGeom prst="rect">
              <a:avLst/>
            </a:prstGeom>
            <a:noFill/>
            <a:ln w="19050" algn="ctr">
              <a:noFill/>
              <a:miter lim="800000"/>
              <a:headEnd/>
              <a:tailEnd/>
            </a:ln>
          </p:spPr>
          <p:txBody>
            <a:bodyPr wrap="none" lIns="82124" tIns="41061" rIns="82124" bIns="41061" anchor="ctr"/>
            <a:lstStyle/>
            <a:p>
              <a:r>
                <a:rPr lang="en-US" dirty="0"/>
                <a:t>….</a:t>
              </a:r>
            </a:p>
          </p:txBody>
        </p:sp>
        <p:sp>
          <p:nvSpPr>
            <p:cNvPr id="8" name="Rectangle 9">
              <a:extLst>
                <a:ext uri="{FF2B5EF4-FFF2-40B4-BE49-F238E27FC236}">
                  <a16:creationId xmlns:a16="http://schemas.microsoft.com/office/drawing/2014/main" xmlns="" id="{90C91D54-5D52-42A9-91AD-C22563AC4C12}"/>
                </a:ext>
              </a:extLst>
            </p:cNvPr>
            <p:cNvSpPr>
              <a:spLocks noChangeArrowheads="1"/>
            </p:cNvSpPr>
            <p:nvPr/>
          </p:nvSpPr>
          <p:spPr bwMode="auto">
            <a:xfrm>
              <a:off x="2921793" y="2616993"/>
              <a:ext cx="457200" cy="457200"/>
            </a:xfrm>
            <a:prstGeom prst="rect">
              <a:avLst/>
            </a:prstGeom>
            <a:solidFill>
              <a:schemeClr val="tx2"/>
            </a:solidFill>
            <a:ln w="19050" algn="ctr">
              <a:solidFill>
                <a:schemeClr val="tx1"/>
              </a:solidFill>
              <a:miter lim="800000"/>
              <a:headEnd/>
              <a:tailEnd/>
            </a:ln>
          </p:spPr>
          <p:txBody>
            <a:bodyPr wrap="none" lIns="82124" tIns="41061" rIns="82124" bIns="41061" anchor="ctr"/>
            <a:lstStyle/>
            <a:p>
              <a:endParaRPr lang="en-US"/>
            </a:p>
          </p:txBody>
        </p:sp>
        <p:sp>
          <p:nvSpPr>
            <p:cNvPr id="9" name="Rectangle 10">
              <a:extLst>
                <a:ext uri="{FF2B5EF4-FFF2-40B4-BE49-F238E27FC236}">
                  <a16:creationId xmlns:a16="http://schemas.microsoft.com/office/drawing/2014/main" xmlns="" id="{BF82EF66-806F-4FC0-8930-EFDD37F76AAB}"/>
                </a:ext>
              </a:extLst>
            </p:cNvPr>
            <p:cNvSpPr>
              <a:spLocks noChangeArrowheads="1"/>
            </p:cNvSpPr>
            <p:nvPr/>
          </p:nvSpPr>
          <p:spPr bwMode="auto">
            <a:xfrm>
              <a:off x="3388518" y="2616993"/>
              <a:ext cx="457200" cy="457200"/>
            </a:xfrm>
            <a:prstGeom prst="rect">
              <a:avLst/>
            </a:prstGeom>
            <a:solidFill>
              <a:srgbClr val="FFFF99"/>
            </a:solidFill>
            <a:ln w="19050" algn="ctr">
              <a:solidFill>
                <a:schemeClr val="tx1"/>
              </a:solidFill>
              <a:miter lim="800000"/>
              <a:headEnd/>
              <a:tailEnd/>
            </a:ln>
          </p:spPr>
          <p:txBody>
            <a:bodyPr wrap="none" lIns="82124" tIns="41061" rIns="82124" bIns="41061" anchor="ctr"/>
            <a:lstStyle/>
            <a:p>
              <a:endParaRPr lang="en-US"/>
            </a:p>
          </p:txBody>
        </p:sp>
        <p:sp>
          <p:nvSpPr>
            <p:cNvPr id="10" name="Rectangle 16">
              <a:extLst>
                <a:ext uri="{FF2B5EF4-FFF2-40B4-BE49-F238E27FC236}">
                  <a16:creationId xmlns:a16="http://schemas.microsoft.com/office/drawing/2014/main" xmlns="" id="{A71BC583-A711-4D08-8BAE-BC8495D00A86}"/>
                </a:ext>
              </a:extLst>
            </p:cNvPr>
            <p:cNvSpPr>
              <a:spLocks noChangeArrowheads="1"/>
            </p:cNvSpPr>
            <p:nvPr/>
          </p:nvSpPr>
          <p:spPr bwMode="auto">
            <a:xfrm>
              <a:off x="1550193" y="5845968"/>
              <a:ext cx="457200" cy="457200"/>
            </a:xfrm>
            <a:prstGeom prst="rect">
              <a:avLst/>
            </a:prstGeom>
            <a:solidFill>
              <a:srgbClr val="F0C566"/>
            </a:solidFill>
            <a:ln w="19050" algn="ctr">
              <a:solidFill>
                <a:schemeClr val="tx1"/>
              </a:solidFill>
              <a:miter lim="800000"/>
              <a:headEnd/>
              <a:tailEnd/>
            </a:ln>
          </p:spPr>
          <p:txBody>
            <a:bodyPr wrap="none" lIns="82124" tIns="41061" rIns="82124" bIns="41061" anchor="ctr"/>
            <a:lstStyle/>
            <a:p>
              <a:endParaRPr lang="en-US"/>
            </a:p>
          </p:txBody>
        </p:sp>
        <p:sp>
          <p:nvSpPr>
            <p:cNvPr id="11" name="Rectangle 17">
              <a:extLst>
                <a:ext uri="{FF2B5EF4-FFF2-40B4-BE49-F238E27FC236}">
                  <a16:creationId xmlns:a16="http://schemas.microsoft.com/office/drawing/2014/main" xmlns="" id="{5CCDEC0E-7E7E-466A-B4B1-35A2A79BB1D9}"/>
                </a:ext>
              </a:extLst>
            </p:cNvPr>
            <p:cNvSpPr>
              <a:spLocks noChangeArrowheads="1"/>
            </p:cNvSpPr>
            <p:nvPr/>
          </p:nvSpPr>
          <p:spPr bwMode="auto">
            <a:xfrm>
              <a:off x="2007393" y="5845968"/>
              <a:ext cx="457200" cy="457200"/>
            </a:xfrm>
            <a:prstGeom prst="rect">
              <a:avLst/>
            </a:prstGeom>
            <a:solidFill>
              <a:schemeClr val="accent1"/>
            </a:solidFill>
            <a:ln w="19050" algn="ctr">
              <a:solidFill>
                <a:schemeClr val="tx1"/>
              </a:solidFill>
              <a:miter lim="800000"/>
              <a:headEnd/>
              <a:tailEnd/>
            </a:ln>
          </p:spPr>
          <p:txBody>
            <a:bodyPr wrap="none" lIns="82124" tIns="41061" rIns="82124" bIns="41061" anchor="ctr"/>
            <a:lstStyle/>
            <a:p>
              <a:endParaRPr lang="en-US"/>
            </a:p>
          </p:txBody>
        </p:sp>
        <p:sp>
          <p:nvSpPr>
            <p:cNvPr id="12" name="Rectangle 18">
              <a:extLst>
                <a:ext uri="{FF2B5EF4-FFF2-40B4-BE49-F238E27FC236}">
                  <a16:creationId xmlns:a16="http://schemas.microsoft.com/office/drawing/2014/main" xmlns="" id="{7B5EAF87-91A3-4158-A100-71D94EA2D5AF}"/>
                </a:ext>
              </a:extLst>
            </p:cNvPr>
            <p:cNvSpPr>
              <a:spLocks noChangeArrowheads="1"/>
            </p:cNvSpPr>
            <p:nvPr/>
          </p:nvSpPr>
          <p:spPr bwMode="auto">
            <a:xfrm>
              <a:off x="2464593" y="5845968"/>
              <a:ext cx="457200" cy="457200"/>
            </a:xfrm>
            <a:prstGeom prst="rect">
              <a:avLst/>
            </a:prstGeom>
            <a:noFill/>
            <a:ln w="19050" algn="ctr">
              <a:noFill/>
              <a:miter lim="800000"/>
              <a:headEnd/>
              <a:tailEnd/>
            </a:ln>
          </p:spPr>
          <p:txBody>
            <a:bodyPr wrap="none" lIns="82124" tIns="41061" rIns="82124" bIns="41061" anchor="ctr"/>
            <a:lstStyle/>
            <a:p>
              <a:r>
                <a:rPr lang="en-US" dirty="0"/>
                <a:t>….</a:t>
              </a:r>
            </a:p>
          </p:txBody>
        </p:sp>
        <p:sp>
          <p:nvSpPr>
            <p:cNvPr id="13" name="Rectangle 19">
              <a:extLst>
                <a:ext uri="{FF2B5EF4-FFF2-40B4-BE49-F238E27FC236}">
                  <a16:creationId xmlns:a16="http://schemas.microsoft.com/office/drawing/2014/main" xmlns="" id="{71418D23-4139-47D1-81AF-13251D2989F5}"/>
                </a:ext>
              </a:extLst>
            </p:cNvPr>
            <p:cNvSpPr>
              <a:spLocks noChangeArrowheads="1"/>
            </p:cNvSpPr>
            <p:nvPr/>
          </p:nvSpPr>
          <p:spPr bwMode="auto">
            <a:xfrm>
              <a:off x="2921793" y="5845968"/>
              <a:ext cx="457200" cy="457200"/>
            </a:xfrm>
            <a:prstGeom prst="rect">
              <a:avLst/>
            </a:prstGeom>
            <a:solidFill>
              <a:srgbClr val="F0C566"/>
            </a:solidFill>
            <a:ln w="19050" algn="ctr">
              <a:solidFill>
                <a:schemeClr val="tx1"/>
              </a:solidFill>
              <a:miter lim="800000"/>
              <a:headEnd/>
              <a:tailEnd/>
            </a:ln>
          </p:spPr>
          <p:txBody>
            <a:bodyPr wrap="none" lIns="82124" tIns="41061" rIns="82124" bIns="41061" anchor="ctr"/>
            <a:lstStyle/>
            <a:p>
              <a:endParaRPr lang="en-US"/>
            </a:p>
          </p:txBody>
        </p:sp>
        <p:sp>
          <p:nvSpPr>
            <p:cNvPr id="14" name="Rectangle 20">
              <a:extLst>
                <a:ext uri="{FF2B5EF4-FFF2-40B4-BE49-F238E27FC236}">
                  <a16:creationId xmlns:a16="http://schemas.microsoft.com/office/drawing/2014/main" xmlns="" id="{09DFA7F2-1F6C-45C2-9671-0535E7E5C2CA}"/>
                </a:ext>
              </a:extLst>
            </p:cNvPr>
            <p:cNvSpPr>
              <a:spLocks noChangeArrowheads="1"/>
            </p:cNvSpPr>
            <p:nvPr/>
          </p:nvSpPr>
          <p:spPr bwMode="auto">
            <a:xfrm>
              <a:off x="3388518" y="5845968"/>
              <a:ext cx="457200" cy="457200"/>
            </a:xfrm>
            <a:prstGeom prst="rect">
              <a:avLst/>
            </a:prstGeom>
            <a:solidFill>
              <a:srgbClr val="99CCFF"/>
            </a:solidFill>
            <a:ln w="19050" algn="ctr">
              <a:solidFill>
                <a:schemeClr val="tx1"/>
              </a:solidFill>
              <a:miter lim="800000"/>
              <a:headEnd/>
              <a:tailEnd/>
            </a:ln>
          </p:spPr>
          <p:txBody>
            <a:bodyPr wrap="none" lIns="82124" tIns="41061" rIns="82124" bIns="41061" anchor="ctr"/>
            <a:lstStyle/>
            <a:p>
              <a:endParaRPr lang="en-US"/>
            </a:p>
          </p:txBody>
        </p:sp>
        <p:sp>
          <p:nvSpPr>
            <p:cNvPr id="15" name="Text Box 26">
              <a:extLst>
                <a:ext uri="{FF2B5EF4-FFF2-40B4-BE49-F238E27FC236}">
                  <a16:creationId xmlns:a16="http://schemas.microsoft.com/office/drawing/2014/main" xmlns="" id="{20AB789C-22B2-4678-B2FA-D98E0164906A}"/>
                </a:ext>
              </a:extLst>
            </p:cNvPr>
            <p:cNvSpPr txBox="1">
              <a:spLocks noChangeArrowheads="1"/>
            </p:cNvSpPr>
            <p:nvPr/>
          </p:nvSpPr>
          <p:spPr bwMode="auto">
            <a:xfrm>
              <a:off x="1567201" y="4214018"/>
              <a:ext cx="627517" cy="8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vert="eaVert" wrap="none"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endParaRPr lang="en-US"/>
            </a:p>
          </p:txBody>
        </p:sp>
        <p:sp>
          <p:nvSpPr>
            <p:cNvPr id="16" name="Rectangle 27">
              <a:extLst>
                <a:ext uri="{FF2B5EF4-FFF2-40B4-BE49-F238E27FC236}">
                  <a16:creationId xmlns:a16="http://schemas.microsoft.com/office/drawing/2014/main" xmlns="" id="{EC977C6E-19EC-4110-B4EE-90634008A8EC}"/>
                </a:ext>
              </a:extLst>
            </p:cNvPr>
            <p:cNvSpPr>
              <a:spLocks noChangeArrowheads="1"/>
            </p:cNvSpPr>
            <p:nvPr/>
          </p:nvSpPr>
          <p:spPr bwMode="auto">
            <a:xfrm>
              <a:off x="1594643" y="4134643"/>
              <a:ext cx="365125" cy="685800"/>
            </a:xfrm>
            <a:prstGeom prst="rect">
              <a:avLst/>
            </a:prstGeom>
            <a:solidFill>
              <a:schemeClr val="accent2"/>
            </a:solidFill>
            <a:ln w="19050" algn="ctr">
              <a:solidFill>
                <a:schemeClr val="tx1"/>
              </a:solidFill>
              <a:miter lim="800000"/>
              <a:headEnd/>
              <a:tailEnd/>
            </a:ln>
          </p:spPr>
          <p:txBody>
            <a:bodyPr wrap="none" lIns="82124" tIns="41061" rIns="82124" bIns="41061" anchor="ctr"/>
            <a:lstStyle/>
            <a:p>
              <a:endParaRPr lang="en-US"/>
            </a:p>
          </p:txBody>
        </p:sp>
        <p:sp>
          <p:nvSpPr>
            <p:cNvPr id="17" name="Rectangle 28">
              <a:extLst>
                <a:ext uri="{FF2B5EF4-FFF2-40B4-BE49-F238E27FC236}">
                  <a16:creationId xmlns:a16="http://schemas.microsoft.com/office/drawing/2014/main" xmlns="" id="{71D5DD5A-007F-43D1-8833-A466D074F102}"/>
                </a:ext>
              </a:extLst>
            </p:cNvPr>
            <p:cNvSpPr>
              <a:spLocks noChangeArrowheads="1"/>
            </p:cNvSpPr>
            <p:nvPr/>
          </p:nvSpPr>
          <p:spPr bwMode="auto">
            <a:xfrm>
              <a:off x="2040730" y="4136231"/>
              <a:ext cx="365125" cy="685800"/>
            </a:xfrm>
            <a:prstGeom prst="rect">
              <a:avLst/>
            </a:prstGeom>
            <a:solidFill>
              <a:schemeClr val="accent2"/>
            </a:solidFill>
            <a:ln w="19050" algn="ctr">
              <a:solidFill>
                <a:schemeClr val="tx1"/>
              </a:solidFill>
              <a:miter lim="800000"/>
              <a:headEnd/>
              <a:tailEnd/>
            </a:ln>
          </p:spPr>
          <p:txBody>
            <a:bodyPr wrap="none" lIns="82124" tIns="41061" rIns="82124" bIns="41061" anchor="ctr"/>
            <a:lstStyle/>
            <a:p>
              <a:endParaRPr lang="en-US"/>
            </a:p>
          </p:txBody>
        </p:sp>
        <p:sp>
          <p:nvSpPr>
            <p:cNvPr id="18" name="Text Box 29">
              <a:extLst>
                <a:ext uri="{FF2B5EF4-FFF2-40B4-BE49-F238E27FC236}">
                  <a16:creationId xmlns:a16="http://schemas.microsoft.com/office/drawing/2014/main" xmlns="" id="{3DEA0FCF-CA91-4D40-B9B9-E8092857170F}"/>
                </a:ext>
              </a:extLst>
            </p:cNvPr>
            <p:cNvSpPr txBox="1">
              <a:spLocks noChangeArrowheads="1"/>
            </p:cNvSpPr>
            <p:nvPr/>
          </p:nvSpPr>
          <p:spPr bwMode="auto">
            <a:xfrm>
              <a:off x="2019182" y="4214018"/>
              <a:ext cx="41207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vert="eaVert"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spcBef>
                  <a:spcPct val="50000"/>
                </a:spcBef>
              </a:pPr>
              <a:r>
                <a:rPr lang="en-US" sz="1600" b="0">
                  <a:solidFill>
                    <a:schemeClr val="bg1"/>
                  </a:solidFill>
                </a:rPr>
                <a:t>DES</a:t>
              </a:r>
            </a:p>
          </p:txBody>
        </p:sp>
        <p:sp>
          <p:nvSpPr>
            <p:cNvPr id="19" name="Rectangle 30">
              <a:extLst>
                <a:ext uri="{FF2B5EF4-FFF2-40B4-BE49-F238E27FC236}">
                  <a16:creationId xmlns:a16="http://schemas.microsoft.com/office/drawing/2014/main" xmlns="" id="{0388BE4E-CB64-452C-882F-523174C0BDD4}"/>
                </a:ext>
              </a:extLst>
            </p:cNvPr>
            <p:cNvSpPr>
              <a:spLocks noChangeArrowheads="1"/>
            </p:cNvSpPr>
            <p:nvPr/>
          </p:nvSpPr>
          <p:spPr bwMode="auto">
            <a:xfrm>
              <a:off x="2509043" y="4136231"/>
              <a:ext cx="365125" cy="685800"/>
            </a:xfrm>
            <a:prstGeom prst="rect">
              <a:avLst/>
            </a:prstGeom>
            <a:solidFill>
              <a:schemeClr val="accent2"/>
            </a:solidFill>
            <a:ln w="19050" algn="ctr">
              <a:solidFill>
                <a:schemeClr val="tx1"/>
              </a:solidFill>
              <a:miter lim="800000"/>
              <a:headEnd/>
              <a:tailEnd/>
            </a:ln>
          </p:spPr>
          <p:txBody>
            <a:bodyPr wrap="none" lIns="82124" tIns="41061" rIns="82124" bIns="41061" anchor="ctr"/>
            <a:lstStyle/>
            <a:p>
              <a:endParaRPr lang="en-US"/>
            </a:p>
          </p:txBody>
        </p:sp>
        <p:sp>
          <p:nvSpPr>
            <p:cNvPr id="20" name="Text Box 31">
              <a:extLst>
                <a:ext uri="{FF2B5EF4-FFF2-40B4-BE49-F238E27FC236}">
                  <a16:creationId xmlns:a16="http://schemas.microsoft.com/office/drawing/2014/main" xmlns="" id="{6ADAF8B0-9AD3-4ADB-A274-FEBCE192DEBC}"/>
                </a:ext>
              </a:extLst>
            </p:cNvPr>
            <p:cNvSpPr txBox="1">
              <a:spLocks noChangeArrowheads="1"/>
            </p:cNvSpPr>
            <p:nvPr/>
          </p:nvSpPr>
          <p:spPr bwMode="auto">
            <a:xfrm>
              <a:off x="2487495" y="4214018"/>
              <a:ext cx="41207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vert="eaVert"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spcBef>
                  <a:spcPct val="50000"/>
                </a:spcBef>
              </a:pPr>
              <a:r>
                <a:rPr lang="en-US" sz="1600" b="0">
                  <a:solidFill>
                    <a:schemeClr val="bg1"/>
                  </a:solidFill>
                </a:rPr>
                <a:t>DES</a:t>
              </a:r>
            </a:p>
          </p:txBody>
        </p:sp>
        <p:sp>
          <p:nvSpPr>
            <p:cNvPr id="21" name="Rectangle 32">
              <a:extLst>
                <a:ext uri="{FF2B5EF4-FFF2-40B4-BE49-F238E27FC236}">
                  <a16:creationId xmlns:a16="http://schemas.microsoft.com/office/drawing/2014/main" xmlns="" id="{FB6EFE9D-6302-4027-808E-3E44938D3FCB}"/>
                </a:ext>
              </a:extLst>
            </p:cNvPr>
            <p:cNvSpPr>
              <a:spLocks noChangeArrowheads="1"/>
            </p:cNvSpPr>
            <p:nvPr/>
          </p:nvSpPr>
          <p:spPr bwMode="auto">
            <a:xfrm>
              <a:off x="2972593" y="4136231"/>
              <a:ext cx="365125" cy="685800"/>
            </a:xfrm>
            <a:prstGeom prst="rect">
              <a:avLst/>
            </a:prstGeom>
            <a:solidFill>
              <a:schemeClr val="accent2"/>
            </a:solidFill>
            <a:ln w="19050" algn="ctr">
              <a:solidFill>
                <a:schemeClr val="tx1"/>
              </a:solidFill>
              <a:miter lim="800000"/>
              <a:headEnd/>
              <a:tailEnd/>
            </a:ln>
          </p:spPr>
          <p:txBody>
            <a:bodyPr wrap="none" lIns="82124" tIns="41061" rIns="82124" bIns="41061" anchor="ctr"/>
            <a:lstStyle/>
            <a:p>
              <a:endParaRPr lang="en-US"/>
            </a:p>
          </p:txBody>
        </p:sp>
        <p:sp>
          <p:nvSpPr>
            <p:cNvPr id="22" name="Text Box 33">
              <a:extLst>
                <a:ext uri="{FF2B5EF4-FFF2-40B4-BE49-F238E27FC236}">
                  <a16:creationId xmlns:a16="http://schemas.microsoft.com/office/drawing/2014/main" xmlns="" id="{4BA22915-7B95-4E0D-8B52-2CAA2EC8F3CF}"/>
                </a:ext>
              </a:extLst>
            </p:cNvPr>
            <p:cNvSpPr txBox="1">
              <a:spLocks noChangeArrowheads="1"/>
            </p:cNvSpPr>
            <p:nvPr/>
          </p:nvSpPr>
          <p:spPr bwMode="auto">
            <a:xfrm>
              <a:off x="2951045" y="4214018"/>
              <a:ext cx="41207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vert="eaVert"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spcBef>
                  <a:spcPct val="50000"/>
                </a:spcBef>
              </a:pPr>
              <a:r>
                <a:rPr lang="en-US" sz="1600" b="0">
                  <a:solidFill>
                    <a:schemeClr val="bg1"/>
                  </a:solidFill>
                </a:rPr>
                <a:t>DES</a:t>
              </a:r>
            </a:p>
          </p:txBody>
        </p:sp>
        <p:sp>
          <p:nvSpPr>
            <p:cNvPr id="23" name="Rectangle 34">
              <a:extLst>
                <a:ext uri="{FF2B5EF4-FFF2-40B4-BE49-F238E27FC236}">
                  <a16:creationId xmlns:a16="http://schemas.microsoft.com/office/drawing/2014/main" xmlns="" id="{7881E8D9-4DB6-4AED-AC6A-7666CC9E1928}"/>
                </a:ext>
              </a:extLst>
            </p:cNvPr>
            <p:cNvSpPr>
              <a:spLocks noChangeArrowheads="1"/>
            </p:cNvSpPr>
            <p:nvPr/>
          </p:nvSpPr>
          <p:spPr bwMode="auto">
            <a:xfrm>
              <a:off x="3425030" y="4136231"/>
              <a:ext cx="365125" cy="685800"/>
            </a:xfrm>
            <a:prstGeom prst="rect">
              <a:avLst/>
            </a:prstGeom>
            <a:solidFill>
              <a:schemeClr val="accent2"/>
            </a:solidFill>
            <a:ln w="19050" algn="ctr">
              <a:solidFill>
                <a:schemeClr val="tx1"/>
              </a:solidFill>
              <a:miter lim="800000"/>
              <a:headEnd/>
              <a:tailEnd/>
            </a:ln>
          </p:spPr>
          <p:txBody>
            <a:bodyPr wrap="none" lIns="82124" tIns="41061" rIns="82124" bIns="41061" anchor="ctr"/>
            <a:lstStyle/>
            <a:p>
              <a:endParaRPr lang="en-US"/>
            </a:p>
          </p:txBody>
        </p:sp>
        <p:sp>
          <p:nvSpPr>
            <p:cNvPr id="24" name="Text Box 35">
              <a:extLst>
                <a:ext uri="{FF2B5EF4-FFF2-40B4-BE49-F238E27FC236}">
                  <a16:creationId xmlns:a16="http://schemas.microsoft.com/office/drawing/2014/main" xmlns="" id="{73932F54-AA53-4227-AB8F-F51BF261B14D}"/>
                </a:ext>
              </a:extLst>
            </p:cNvPr>
            <p:cNvSpPr txBox="1">
              <a:spLocks noChangeArrowheads="1"/>
            </p:cNvSpPr>
            <p:nvPr/>
          </p:nvSpPr>
          <p:spPr bwMode="auto">
            <a:xfrm>
              <a:off x="3403482" y="4214018"/>
              <a:ext cx="41207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vert="eaVert"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spcBef>
                  <a:spcPct val="50000"/>
                </a:spcBef>
              </a:pPr>
              <a:r>
                <a:rPr lang="en-US" sz="1600" b="0">
                  <a:solidFill>
                    <a:schemeClr val="bg1"/>
                  </a:solidFill>
                </a:rPr>
                <a:t>DES</a:t>
              </a:r>
            </a:p>
          </p:txBody>
        </p:sp>
        <p:sp>
          <p:nvSpPr>
            <p:cNvPr id="25" name="Rectangle 48">
              <a:extLst>
                <a:ext uri="{FF2B5EF4-FFF2-40B4-BE49-F238E27FC236}">
                  <a16:creationId xmlns:a16="http://schemas.microsoft.com/office/drawing/2014/main" xmlns="" id="{6EFD84A9-14D5-40F4-A6F9-E660550EBBA7}"/>
                </a:ext>
              </a:extLst>
            </p:cNvPr>
            <p:cNvSpPr>
              <a:spLocks noChangeArrowheads="1"/>
            </p:cNvSpPr>
            <p:nvPr/>
          </p:nvSpPr>
          <p:spPr bwMode="auto">
            <a:xfrm>
              <a:off x="1594643" y="4134643"/>
              <a:ext cx="365125" cy="6858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2124" tIns="41061" rIns="82124" bIns="41061" anchor="ctr"/>
            <a:lstStyle/>
            <a:p>
              <a:endParaRPr lang="en-US"/>
            </a:p>
          </p:txBody>
        </p:sp>
        <p:sp>
          <p:nvSpPr>
            <p:cNvPr id="26" name="Text Box 49">
              <a:extLst>
                <a:ext uri="{FF2B5EF4-FFF2-40B4-BE49-F238E27FC236}">
                  <a16:creationId xmlns:a16="http://schemas.microsoft.com/office/drawing/2014/main" xmlns="" id="{B6DAADFD-67D2-4FD7-A6E4-9973C2376EE8}"/>
                </a:ext>
              </a:extLst>
            </p:cNvPr>
            <p:cNvSpPr txBox="1">
              <a:spLocks noChangeArrowheads="1"/>
            </p:cNvSpPr>
            <p:nvPr/>
          </p:nvSpPr>
          <p:spPr bwMode="auto">
            <a:xfrm>
              <a:off x="1573095" y="4212431"/>
              <a:ext cx="41207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vert="eaVert"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spcBef>
                  <a:spcPct val="50000"/>
                </a:spcBef>
              </a:pPr>
              <a:r>
                <a:rPr lang="en-US" sz="1600" b="0" dirty="0">
                  <a:solidFill>
                    <a:schemeClr val="bg1"/>
                  </a:solidFill>
                </a:rPr>
                <a:t>DES</a:t>
              </a:r>
            </a:p>
          </p:txBody>
        </p:sp>
        <p:sp>
          <p:nvSpPr>
            <p:cNvPr id="27" name="Rectangle 50">
              <a:extLst>
                <a:ext uri="{FF2B5EF4-FFF2-40B4-BE49-F238E27FC236}">
                  <a16:creationId xmlns:a16="http://schemas.microsoft.com/office/drawing/2014/main" xmlns="" id="{8DE05F0E-348C-47FE-BC93-DB83E5C8E960}"/>
                </a:ext>
              </a:extLst>
            </p:cNvPr>
            <p:cNvSpPr>
              <a:spLocks noChangeArrowheads="1"/>
            </p:cNvSpPr>
            <p:nvPr/>
          </p:nvSpPr>
          <p:spPr bwMode="auto">
            <a:xfrm>
              <a:off x="2040730" y="4136231"/>
              <a:ext cx="365125" cy="6858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2124" tIns="41061" rIns="82124" bIns="41061" anchor="ctr"/>
            <a:lstStyle/>
            <a:p>
              <a:endParaRPr lang="en-US"/>
            </a:p>
          </p:txBody>
        </p:sp>
        <p:sp>
          <p:nvSpPr>
            <p:cNvPr id="28" name="Rectangle 51">
              <a:extLst>
                <a:ext uri="{FF2B5EF4-FFF2-40B4-BE49-F238E27FC236}">
                  <a16:creationId xmlns:a16="http://schemas.microsoft.com/office/drawing/2014/main" xmlns="" id="{38991D06-80D7-4152-B095-48BC20BB21EC}"/>
                </a:ext>
              </a:extLst>
            </p:cNvPr>
            <p:cNvSpPr>
              <a:spLocks noChangeArrowheads="1"/>
            </p:cNvSpPr>
            <p:nvPr/>
          </p:nvSpPr>
          <p:spPr bwMode="auto">
            <a:xfrm>
              <a:off x="2972593" y="4136231"/>
              <a:ext cx="365125" cy="6858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2124" tIns="41061" rIns="82124" bIns="41061" anchor="ctr"/>
            <a:lstStyle/>
            <a:p>
              <a:endParaRPr lang="en-US"/>
            </a:p>
          </p:txBody>
        </p:sp>
        <p:sp>
          <p:nvSpPr>
            <p:cNvPr id="29" name="Line 52">
              <a:extLst>
                <a:ext uri="{FF2B5EF4-FFF2-40B4-BE49-F238E27FC236}">
                  <a16:creationId xmlns:a16="http://schemas.microsoft.com/office/drawing/2014/main" xmlns="" id="{C492C434-DF3A-4EDA-B2E2-2924D1F30185}"/>
                </a:ext>
              </a:extLst>
            </p:cNvPr>
            <p:cNvSpPr>
              <a:spLocks noChangeShapeType="1"/>
            </p:cNvSpPr>
            <p:nvPr/>
          </p:nvSpPr>
          <p:spPr bwMode="auto">
            <a:xfrm>
              <a:off x="1778793" y="3199606"/>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0" name="Line 53">
              <a:extLst>
                <a:ext uri="{FF2B5EF4-FFF2-40B4-BE49-F238E27FC236}">
                  <a16:creationId xmlns:a16="http://schemas.microsoft.com/office/drawing/2014/main" xmlns="" id="{847EB090-AF7A-4CEA-B066-B42807FB9001}"/>
                </a:ext>
              </a:extLst>
            </p:cNvPr>
            <p:cNvSpPr>
              <a:spLocks noChangeShapeType="1"/>
            </p:cNvSpPr>
            <p:nvPr/>
          </p:nvSpPr>
          <p:spPr bwMode="auto">
            <a:xfrm>
              <a:off x="2224880" y="3199606"/>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1" name="Line 54">
              <a:extLst>
                <a:ext uri="{FF2B5EF4-FFF2-40B4-BE49-F238E27FC236}">
                  <a16:creationId xmlns:a16="http://schemas.microsoft.com/office/drawing/2014/main" xmlns="" id="{182DD48C-21AF-428E-AC3F-ABFD504A4DA5}"/>
                </a:ext>
              </a:extLst>
            </p:cNvPr>
            <p:cNvSpPr>
              <a:spLocks noChangeShapeType="1"/>
            </p:cNvSpPr>
            <p:nvPr/>
          </p:nvSpPr>
          <p:spPr bwMode="auto">
            <a:xfrm>
              <a:off x="2693193" y="3199606"/>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2" name="Line 55">
              <a:extLst>
                <a:ext uri="{FF2B5EF4-FFF2-40B4-BE49-F238E27FC236}">
                  <a16:creationId xmlns:a16="http://schemas.microsoft.com/office/drawing/2014/main" xmlns="" id="{78579DC6-983E-40BA-B903-082B60451572}"/>
                </a:ext>
              </a:extLst>
            </p:cNvPr>
            <p:cNvSpPr>
              <a:spLocks noChangeShapeType="1"/>
            </p:cNvSpPr>
            <p:nvPr/>
          </p:nvSpPr>
          <p:spPr bwMode="auto">
            <a:xfrm>
              <a:off x="3150393" y="3199606"/>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3" name="Line 56">
              <a:extLst>
                <a:ext uri="{FF2B5EF4-FFF2-40B4-BE49-F238E27FC236}">
                  <a16:creationId xmlns:a16="http://schemas.microsoft.com/office/drawing/2014/main" xmlns="" id="{08359E4E-EFC3-41BB-B7E3-942B58FC6DEA}"/>
                </a:ext>
              </a:extLst>
            </p:cNvPr>
            <p:cNvSpPr>
              <a:spLocks noChangeShapeType="1"/>
            </p:cNvSpPr>
            <p:nvPr/>
          </p:nvSpPr>
          <p:spPr bwMode="auto">
            <a:xfrm>
              <a:off x="3607593" y="3199606"/>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4" name="Line 57">
              <a:extLst>
                <a:ext uri="{FF2B5EF4-FFF2-40B4-BE49-F238E27FC236}">
                  <a16:creationId xmlns:a16="http://schemas.microsoft.com/office/drawing/2014/main" xmlns="" id="{CF0885D9-12BE-40B2-985F-7E09CCB3C8F2}"/>
                </a:ext>
              </a:extLst>
            </p:cNvPr>
            <p:cNvSpPr>
              <a:spLocks noChangeShapeType="1"/>
            </p:cNvSpPr>
            <p:nvPr/>
          </p:nvSpPr>
          <p:spPr bwMode="auto">
            <a:xfrm>
              <a:off x="1778793" y="4915693"/>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5" name="Line 58">
              <a:extLst>
                <a:ext uri="{FF2B5EF4-FFF2-40B4-BE49-F238E27FC236}">
                  <a16:creationId xmlns:a16="http://schemas.microsoft.com/office/drawing/2014/main" xmlns="" id="{EA958D2D-146B-4C52-B5A7-4F6B31E7F8E7}"/>
                </a:ext>
              </a:extLst>
            </p:cNvPr>
            <p:cNvSpPr>
              <a:spLocks noChangeShapeType="1"/>
            </p:cNvSpPr>
            <p:nvPr/>
          </p:nvSpPr>
          <p:spPr bwMode="auto">
            <a:xfrm>
              <a:off x="2224880" y="4915693"/>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6" name="Line 59">
              <a:extLst>
                <a:ext uri="{FF2B5EF4-FFF2-40B4-BE49-F238E27FC236}">
                  <a16:creationId xmlns:a16="http://schemas.microsoft.com/office/drawing/2014/main" xmlns="" id="{ADE174B0-836B-4F3F-A469-6159C442B3EA}"/>
                </a:ext>
              </a:extLst>
            </p:cNvPr>
            <p:cNvSpPr>
              <a:spLocks noChangeShapeType="1"/>
            </p:cNvSpPr>
            <p:nvPr/>
          </p:nvSpPr>
          <p:spPr bwMode="auto">
            <a:xfrm>
              <a:off x="2693193" y="4915693"/>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7" name="Line 60">
              <a:extLst>
                <a:ext uri="{FF2B5EF4-FFF2-40B4-BE49-F238E27FC236}">
                  <a16:creationId xmlns:a16="http://schemas.microsoft.com/office/drawing/2014/main" xmlns="" id="{0093CD97-EE9D-4088-94B9-A0E2BA88D879}"/>
                </a:ext>
              </a:extLst>
            </p:cNvPr>
            <p:cNvSpPr>
              <a:spLocks noChangeShapeType="1"/>
            </p:cNvSpPr>
            <p:nvPr/>
          </p:nvSpPr>
          <p:spPr bwMode="auto">
            <a:xfrm>
              <a:off x="3150393" y="4915693"/>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8" name="Line 61">
              <a:extLst>
                <a:ext uri="{FF2B5EF4-FFF2-40B4-BE49-F238E27FC236}">
                  <a16:creationId xmlns:a16="http://schemas.microsoft.com/office/drawing/2014/main" xmlns="" id="{962952A0-EF2A-4679-9F4A-98603BE472F5}"/>
                </a:ext>
              </a:extLst>
            </p:cNvPr>
            <p:cNvSpPr>
              <a:spLocks noChangeShapeType="1"/>
            </p:cNvSpPr>
            <p:nvPr/>
          </p:nvSpPr>
          <p:spPr bwMode="auto">
            <a:xfrm>
              <a:off x="3607593" y="4915693"/>
              <a:ext cx="0" cy="762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82124" tIns="41061" rIns="82124" bIns="41061"/>
            <a:lstStyle/>
            <a:p>
              <a:endParaRPr lang="en-IE"/>
            </a:p>
          </p:txBody>
        </p:sp>
        <p:sp>
          <p:nvSpPr>
            <p:cNvPr id="39" name="Text Box 83">
              <a:extLst>
                <a:ext uri="{FF2B5EF4-FFF2-40B4-BE49-F238E27FC236}">
                  <a16:creationId xmlns:a16="http://schemas.microsoft.com/office/drawing/2014/main" xmlns="" id="{8C9FBD0D-2411-473C-8DC9-E5F6B9EA5C4A}"/>
                </a:ext>
              </a:extLst>
            </p:cNvPr>
            <p:cNvSpPr txBox="1">
              <a:spLocks noChangeArrowheads="1"/>
            </p:cNvSpPr>
            <p:nvPr/>
          </p:nvSpPr>
          <p:spPr bwMode="auto">
            <a:xfrm>
              <a:off x="2302668" y="1694656"/>
              <a:ext cx="694843" cy="39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r>
                <a:rPr lang="en-US" sz="2000" b="0"/>
                <a:t>ECB</a:t>
              </a:r>
            </a:p>
          </p:txBody>
        </p:sp>
        <p:sp>
          <p:nvSpPr>
            <p:cNvPr id="40" name="Text Box 86">
              <a:extLst>
                <a:ext uri="{FF2B5EF4-FFF2-40B4-BE49-F238E27FC236}">
                  <a16:creationId xmlns:a16="http://schemas.microsoft.com/office/drawing/2014/main" xmlns="" id="{328F707E-E20C-40E1-9E91-2DA75F58E222}"/>
                </a:ext>
              </a:extLst>
            </p:cNvPr>
            <p:cNvSpPr txBox="1">
              <a:spLocks noChangeArrowheads="1"/>
            </p:cNvSpPr>
            <p:nvPr/>
          </p:nvSpPr>
          <p:spPr bwMode="auto">
            <a:xfrm>
              <a:off x="1278730" y="2196306"/>
              <a:ext cx="2652110" cy="32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r>
                <a:rPr lang="en-US" sz="1600" b="0" dirty="0"/>
                <a:t>Message of n 64-Bit Blocks</a:t>
              </a: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descr="f6.pdf"/>
          <p:cNvPicPr>
            <a:picLocks noChangeAspect="1"/>
          </p:cNvPicPr>
          <p:nvPr/>
        </p:nvPicPr>
        <p:blipFill>
          <a:blip r:embed="rId3"/>
          <a:srcRect l="6364" t="4706" r="2727" b="4706"/>
          <a:stretch>
            <a:fillRect/>
          </a:stretch>
        </p:blipFill>
        <p:spPr bwMode="auto">
          <a:xfrm>
            <a:off x="2971800" y="931864"/>
            <a:ext cx="7696200" cy="5926137"/>
          </a:xfrm>
          <a:prstGeom prst="rect">
            <a:avLst/>
          </a:prstGeom>
          <a:solidFill>
            <a:schemeClr val="accent1"/>
          </a:solidFill>
          <a:ln w="9525">
            <a:noFill/>
            <a:miter lim="800000"/>
            <a:headEnd/>
            <a:tailEnd/>
          </a:ln>
        </p:spPr>
      </p:pic>
      <p:sp>
        <p:nvSpPr>
          <p:cNvPr id="5" name="Rectangle 2"/>
          <p:cNvSpPr txBox="1">
            <a:spLocks noChangeArrowheads="1"/>
          </p:cNvSpPr>
          <p:nvPr/>
        </p:nvSpPr>
        <p:spPr>
          <a:xfrm>
            <a:off x="304800" y="0"/>
            <a:ext cx="9144000" cy="914400"/>
          </a:xfrm>
          <a:prstGeom prst="rect">
            <a:avLst/>
          </a:prstGeom>
        </p:spPr>
        <p:txBody>
          <a:bodyPr anchor="ctr">
            <a:normAutofit/>
          </a:bodyPr>
          <a:lstStyle/>
          <a:p>
            <a:pPr algn="ctr" fontAlgn="auto">
              <a:spcAft>
                <a:spcPts val="0"/>
              </a:spcAft>
              <a:defRPr/>
            </a:pPr>
            <a:r>
              <a:rPr lang="en-US" sz="4000" b="1" dirty="0">
                <a:solidFill>
                  <a:srgbClr val="FFB91D"/>
                </a:solidFill>
                <a:effectLst>
                  <a:outerShdw blurRad="50800" dist="50800" dir="2700000" algn="tl" rotWithShape="0">
                    <a:schemeClr val="bg1">
                      <a:alpha val="30000"/>
                    </a:schemeClr>
                  </a:outerShdw>
                </a:effectLst>
                <a:latin typeface="+mj-lt"/>
                <a:ea typeface="+mj-ea"/>
                <a:cs typeface="+mj-cs"/>
              </a:rPr>
              <a:t>Cipher Block Chaining (CBC)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685800" y="0"/>
            <a:ext cx="8229600" cy="914400"/>
          </a:xfrm>
        </p:spPr>
        <p:txBody>
          <a:bodyPr/>
          <a:lstStyle/>
          <a:p>
            <a:pPr eaLnBrk="1" fontAlgn="auto" hangingPunct="1">
              <a:spcAft>
                <a:spcPts val="0"/>
              </a:spcAft>
              <a:defRPr/>
            </a:pPr>
            <a:r>
              <a:rPr lang="en-US" dirty="0">
                <a:solidFill>
                  <a:srgbClr val="FFB91D"/>
                </a:solidFill>
                <a:ea typeface="+mj-ea"/>
                <a:cs typeface="+mj-cs"/>
              </a:rPr>
              <a:t>Cipher Feedback (CFB)</a:t>
            </a:r>
          </a:p>
        </p:txBody>
      </p:sp>
      <p:pic>
        <p:nvPicPr>
          <p:cNvPr id="62467" name="Picture 5" descr="f7.pdf"/>
          <p:cNvPicPr>
            <a:picLocks noChangeAspect="1"/>
          </p:cNvPicPr>
          <p:nvPr/>
        </p:nvPicPr>
        <p:blipFill>
          <a:blip r:embed="rId3"/>
          <a:srcRect l="6364" r="-909"/>
          <a:stretch>
            <a:fillRect/>
          </a:stretch>
        </p:blipFill>
        <p:spPr bwMode="auto">
          <a:xfrm>
            <a:off x="3143673" y="761646"/>
            <a:ext cx="7459241" cy="6096354"/>
          </a:xfrm>
          <a:prstGeom prst="rect">
            <a:avLst/>
          </a:prstGeom>
          <a:solidFill>
            <a:schemeClr val="accent1"/>
          </a:solid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2193682" y="0"/>
            <a:ext cx="7804638" cy="1322388"/>
          </a:xfrm>
        </p:spPr>
        <p:txBody>
          <a:bodyPr>
            <a:normAutofit/>
          </a:bodyPr>
          <a:lstStyle/>
          <a:p>
            <a:pPr>
              <a:defRPr/>
            </a:pPr>
            <a:r>
              <a:rPr lang="en-US" b="1" cap="small" dirty="0">
                <a:solidFill>
                  <a:srgbClr val="FFC000"/>
                </a:solidFill>
                <a:latin typeface="Times New Roman" pitchFamily="18" charset="0"/>
              </a:rPr>
              <a:t>Transposition Cipher</a:t>
            </a:r>
            <a:endParaRPr lang="en-GB" b="1" dirty="0">
              <a:solidFill>
                <a:srgbClr val="FFC000"/>
              </a:solidFill>
            </a:endParaRPr>
          </a:p>
        </p:txBody>
      </p:sp>
      <p:sp>
        <p:nvSpPr>
          <p:cNvPr id="17411" name="Rectangle 3"/>
          <p:cNvSpPr>
            <a:spLocks noChangeArrowheads="1"/>
          </p:cNvSpPr>
          <p:nvPr/>
        </p:nvSpPr>
        <p:spPr bwMode="auto">
          <a:xfrm>
            <a:off x="1708640" y="1718837"/>
            <a:ext cx="877472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182563" indent="-182563">
              <a:buFont typeface="Arial" charset="0"/>
              <a:buChar char="•"/>
              <a:defRPr/>
            </a:pPr>
            <a:r>
              <a:rPr lang="en-US" sz="2000" b="1" dirty="0">
                <a:latin typeface="+mn-lt"/>
              </a:rPr>
              <a:t>Alice needs to send the message “</a:t>
            </a:r>
            <a:r>
              <a:rPr lang="en-US" sz="2000" b="1" i="1" dirty="0">
                <a:latin typeface="+mn-lt"/>
              </a:rPr>
              <a:t>Enemy attacks tonight</a:t>
            </a:r>
            <a:r>
              <a:rPr lang="en-US" sz="2000" b="1" dirty="0">
                <a:latin typeface="+mn-lt"/>
              </a:rPr>
              <a:t>” to Bob. </a:t>
            </a:r>
          </a:p>
          <a:p>
            <a:pPr marL="182563" indent="-182563">
              <a:buFont typeface="Arial" charset="0"/>
              <a:buChar char="•"/>
              <a:defRPr/>
            </a:pPr>
            <a:r>
              <a:rPr lang="en-US" sz="2000" b="1" dirty="0">
                <a:latin typeface="+mn-lt"/>
              </a:rPr>
              <a:t>Alice and Bob have agreed to divide the text into groups of five characters and then permute the characters in each group. </a:t>
            </a:r>
          </a:p>
          <a:p>
            <a:pPr marL="182563" indent="-182563">
              <a:buFont typeface="Arial" charset="0"/>
              <a:buChar char="•"/>
              <a:defRPr/>
            </a:pPr>
            <a:r>
              <a:rPr lang="en-US" sz="2000" b="1" dirty="0">
                <a:latin typeface="+mn-lt"/>
              </a:rPr>
              <a:t>The following shows the grouping after adding a bogus character (z) at the end to make the last group the same size as the others.</a:t>
            </a:r>
          </a:p>
        </p:txBody>
      </p:sp>
      <p:sp>
        <p:nvSpPr>
          <p:cNvPr id="17412" name="Rectangle 8"/>
          <p:cNvSpPr>
            <a:spLocks noChangeArrowheads="1"/>
          </p:cNvSpPr>
          <p:nvPr/>
        </p:nvSpPr>
        <p:spPr bwMode="auto">
          <a:xfrm>
            <a:off x="1812683" y="4288008"/>
            <a:ext cx="85373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defRPr/>
            </a:pPr>
            <a:r>
              <a:rPr lang="en-US" sz="2000" b="1" dirty="0">
                <a:latin typeface="+mn-lt"/>
              </a:rPr>
              <a:t>The key used for encryption and decryption is a permutation key, which shows how the character are permuted. </a:t>
            </a:r>
          </a:p>
          <a:p>
            <a:pPr algn="just">
              <a:defRPr/>
            </a:pPr>
            <a:r>
              <a:rPr lang="en-US" sz="2000" b="1" dirty="0">
                <a:latin typeface="+mn-lt"/>
              </a:rPr>
              <a:t>For this message, assume that Alice and Bob used the following key:</a:t>
            </a:r>
          </a:p>
        </p:txBody>
      </p:sp>
      <p:pic>
        <p:nvPicPr>
          <p:cNvPr id="19461" name="Picture 9"/>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498125" y="5338765"/>
            <a:ext cx="4522177" cy="1101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462" name="Group 1"/>
          <p:cNvGrpSpPr>
            <a:grpSpLocks/>
          </p:cNvGrpSpPr>
          <p:nvPr/>
        </p:nvGrpSpPr>
        <p:grpSpPr bwMode="auto">
          <a:xfrm>
            <a:off x="1956290" y="3211513"/>
            <a:ext cx="8459665" cy="982662"/>
            <a:chOff x="468313" y="3211513"/>
            <a:chExt cx="9165207" cy="982662"/>
          </a:xfrm>
        </p:grpSpPr>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509963"/>
              <a:ext cx="8601075"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U-Turn Arrow 2"/>
            <p:cNvSpPr/>
            <p:nvPr/>
          </p:nvSpPr>
          <p:spPr bwMode="auto">
            <a:xfrm rot="5400000">
              <a:off x="9058039" y="3358343"/>
              <a:ext cx="722312" cy="428652"/>
            </a:xfrm>
            <a:prstGeom prst="uturnArrow">
              <a:avLst>
                <a:gd name="adj1" fmla="val 8514"/>
                <a:gd name="adj2" fmla="val 11633"/>
                <a:gd name="adj3" fmla="val 32797"/>
                <a:gd name="adj4" fmla="val 43750"/>
                <a:gd name="adj5" fmla="val 100000"/>
              </a:avLst>
            </a:prstGeom>
            <a:solidFill>
              <a:schemeClr val="accent1"/>
            </a:solidFill>
            <a:ln w="12700" cap="flat" cmpd="sng" algn="ctr">
              <a:solidFill>
                <a:schemeClr val="tx1"/>
              </a:solidFill>
              <a:prstDash val="solid"/>
              <a:round/>
              <a:headEnd type="none" w="med" len="med"/>
              <a:tailEnd type="none" w="med" len="med"/>
            </a:ln>
            <a:effectLst/>
          </p:spPr>
          <p:txBody>
            <a:bodyPr/>
            <a:lstStyle/>
            <a:p>
              <a:pPr eaLnBrk="0" hangingPunct="0">
                <a:defRPr/>
              </a:pPr>
              <a:endParaRPr lang="en-IE">
                <a:latin typeface="Times" charset="0"/>
                <a:cs typeface="+mn-cs"/>
              </a:endParaRPr>
            </a:p>
          </p:txBody>
        </p:sp>
        <p:sp>
          <p:nvSpPr>
            <p:cNvPr id="19465" name="Oval 3"/>
            <p:cNvSpPr>
              <a:spLocks noChangeArrowheads="1"/>
            </p:cNvSpPr>
            <p:nvPr/>
          </p:nvSpPr>
          <p:spPr bwMode="auto">
            <a:xfrm>
              <a:off x="8542338" y="3671888"/>
              <a:ext cx="527050" cy="360362"/>
            </a:xfrm>
            <a:prstGeom prst="ellipse">
              <a:avLst/>
            </a:prstGeom>
            <a:solidFill>
              <a:schemeClr val="accent1">
                <a:alpha val="25882"/>
              </a:schemeClr>
            </a:solidFill>
            <a:ln w="31750" algn="ctr">
              <a:solidFill>
                <a:srgbClr val="FF0000"/>
              </a:solidFill>
              <a:round/>
              <a:headEnd/>
              <a:tailEnd/>
            </a:ln>
          </p:spPr>
          <p:txBody>
            <a:bodyPr/>
            <a:lstStyle/>
            <a:p>
              <a:pPr eaLnBrk="0" hangingPunct="0"/>
              <a:endParaRPr lang="en-IE"/>
            </a:p>
          </p:txBody>
        </p:sp>
      </p:grpSp>
    </p:spTree>
    <p:extLst>
      <p:ext uri="{BB962C8B-B14F-4D97-AF65-F5344CB8AC3E}">
        <p14:creationId xmlns:p14="http://schemas.microsoft.com/office/powerpoint/2010/main" val="290885672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idx="4294967295"/>
          </p:nvPr>
        </p:nvSpPr>
        <p:spPr>
          <a:xfrm>
            <a:off x="1524000" y="0"/>
            <a:ext cx="4343400" cy="609600"/>
          </a:xfrm>
        </p:spPr>
        <p:txBody>
          <a:bodyPr>
            <a:normAutofit fontScale="90000"/>
          </a:bodyPr>
          <a:lstStyle/>
          <a:p>
            <a:pPr eaLnBrk="1" fontAlgn="auto" hangingPunct="1">
              <a:spcAft>
                <a:spcPts val="0"/>
              </a:spcAft>
              <a:defRPr/>
            </a:pPr>
            <a:r>
              <a:rPr lang="en-US" dirty="0">
                <a:solidFill>
                  <a:srgbClr val="FFB91D"/>
                </a:solidFill>
                <a:ea typeface="+mj-ea"/>
                <a:cs typeface="+mj-cs"/>
              </a:rPr>
              <a:t>Counter (CTR)</a:t>
            </a:r>
          </a:p>
        </p:txBody>
      </p:sp>
      <p:pic>
        <p:nvPicPr>
          <p:cNvPr id="64515" name="Picture 5" descr="f8.pdf"/>
          <p:cNvPicPr>
            <a:picLocks noChangeAspect="1"/>
          </p:cNvPicPr>
          <p:nvPr/>
        </p:nvPicPr>
        <p:blipFill>
          <a:blip r:embed="rId3"/>
          <a:srcRect l="5455" t="5882" r="1817" b="3529"/>
          <a:stretch>
            <a:fillRect/>
          </a:stretch>
        </p:blipFill>
        <p:spPr bwMode="auto">
          <a:xfrm>
            <a:off x="2590800" y="760414"/>
            <a:ext cx="8077200" cy="6097587"/>
          </a:xfrm>
          <a:prstGeom prst="rect">
            <a:avLst/>
          </a:prstGeom>
          <a:solidFill>
            <a:schemeClr val="accent1"/>
          </a:solid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idx="4294967295"/>
          </p:nvPr>
        </p:nvSpPr>
        <p:spPr>
          <a:xfrm>
            <a:off x="1524000" y="0"/>
            <a:ext cx="9144000" cy="762000"/>
          </a:xfrm>
        </p:spPr>
        <p:txBody>
          <a:bodyPr>
            <a:normAutofit fontScale="90000"/>
          </a:bodyPr>
          <a:lstStyle/>
          <a:p>
            <a:pPr eaLnBrk="1" fontAlgn="auto" hangingPunct="1">
              <a:spcAft>
                <a:spcPts val="0"/>
              </a:spcAft>
              <a:defRPr/>
            </a:pPr>
            <a:r>
              <a:rPr lang="en-US" dirty="0">
                <a:solidFill>
                  <a:srgbClr val="FFB91D"/>
                </a:solidFill>
                <a:ea typeface="+mj-ea"/>
                <a:cs typeface="+mj-cs"/>
              </a:rPr>
              <a:t>Location of Encryption</a:t>
            </a:r>
          </a:p>
        </p:txBody>
      </p:sp>
      <p:pic>
        <p:nvPicPr>
          <p:cNvPr id="66563" name="Picture 5" descr="f9.pdf"/>
          <p:cNvPicPr>
            <a:picLocks noChangeAspect="1"/>
          </p:cNvPicPr>
          <p:nvPr/>
        </p:nvPicPr>
        <p:blipFill>
          <a:blip r:embed="rId3"/>
          <a:srcRect l="909" t="5882" r="2727" b="5882"/>
          <a:stretch>
            <a:fillRect/>
          </a:stretch>
        </p:blipFill>
        <p:spPr bwMode="auto">
          <a:xfrm>
            <a:off x="1828801" y="806450"/>
            <a:ext cx="8551863" cy="6051550"/>
          </a:xfrm>
          <a:prstGeom prst="rect">
            <a:avLst/>
          </a:prstGeom>
          <a:solidFill>
            <a:schemeClr val="accent1"/>
          </a:solid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1981200" y="0"/>
            <a:ext cx="8229600" cy="1447800"/>
          </a:xfrm>
        </p:spPr>
        <p:txBody>
          <a:bodyPr/>
          <a:lstStyle/>
          <a:p>
            <a:pPr eaLnBrk="1" fontAlgn="auto" hangingPunct="1">
              <a:spcAft>
                <a:spcPts val="0"/>
              </a:spcAft>
              <a:defRPr/>
            </a:pPr>
            <a:r>
              <a:rPr lang="en-US" dirty="0">
                <a:solidFill>
                  <a:srgbClr val="FFB91D"/>
                </a:solidFill>
                <a:ea typeface="+mj-ea"/>
                <a:cs typeface="+mj-cs"/>
              </a:rPr>
              <a:t>Key Distribution</a:t>
            </a:r>
          </a:p>
        </p:txBody>
      </p:sp>
      <p:sp>
        <p:nvSpPr>
          <p:cNvPr id="248835" name="Rectangle 3"/>
          <p:cNvSpPr>
            <a:spLocks noGrp="1" noChangeArrowheads="1"/>
          </p:cNvSpPr>
          <p:nvPr>
            <p:ph idx="1"/>
          </p:nvPr>
        </p:nvSpPr>
        <p:spPr>
          <a:xfrm>
            <a:off x="1828800" y="1905000"/>
            <a:ext cx="8610600" cy="1600200"/>
          </a:xfrm>
        </p:spPr>
        <p:txBody>
          <a:bodyPr wrap="square" numCol="1" anchor="t" anchorCtr="0" compatLnSpc="1">
            <a:prstTxWarp prst="textNoShape">
              <a:avLst/>
            </a:prstTxWarp>
          </a:bodyPr>
          <a:lstStyle/>
          <a:p>
            <a:pPr eaLnBrk="1" hangingPunct="1">
              <a:lnSpc>
                <a:spcPct val="90000"/>
              </a:lnSpc>
            </a:pPr>
            <a:r>
              <a:rPr lang="en-US" dirty="0">
                <a:effectLst>
                  <a:outerShdw blurRad="38100" dist="38100" dir="2700000" algn="tl">
                    <a:srgbClr val="000000">
                      <a:alpha val="43137"/>
                    </a:srgbClr>
                  </a:outerShdw>
                </a:effectLst>
                <a:ea typeface="ＭＳ Ｐゴシック" pitchFamily="-110" charset="-128"/>
                <a:cs typeface="ＭＳ Ｐゴシック" pitchFamily="-110" charset="-128"/>
              </a:rPr>
              <a:t>The means of delivering a key to two parties that wish to exchange data without allowing others to see the key</a:t>
            </a:r>
          </a:p>
          <a:p>
            <a:pPr eaLnBrk="1" hangingPunct="1">
              <a:lnSpc>
                <a:spcPct val="90000"/>
              </a:lnSpc>
            </a:pPr>
            <a:r>
              <a:rPr lang="en-US" dirty="0">
                <a:effectLst>
                  <a:outerShdw blurRad="38100" dist="38100" dir="2700000" algn="tl">
                    <a:srgbClr val="000000">
                      <a:alpha val="43137"/>
                    </a:srgbClr>
                  </a:outerShdw>
                </a:effectLst>
                <a:ea typeface="ＭＳ Ｐゴシック" pitchFamily="-110" charset="-128"/>
                <a:cs typeface="ＭＳ Ｐゴシック" pitchFamily="-110" charset="-128"/>
              </a:rPr>
              <a:t>Two parties (A and B) can achieve this by:</a:t>
            </a:r>
          </a:p>
        </p:txBody>
      </p:sp>
      <p:graphicFrame>
        <p:nvGraphicFramePr>
          <p:cNvPr id="4" name="Diagram 3"/>
          <p:cNvGraphicFramePr/>
          <p:nvPr>
            <p:extLst>
              <p:ext uri="{D42A27DB-BD31-4B8C-83A1-F6EECF244321}">
                <p14:modId xmlns:p14="http://schemas.microsoft.com/office/powerpoint/2010/main" val="2896379254"/>
              </p:ext>
            </p:extLst>
          </p:nvPr>
        </p:nvGraphicFramePr>
        <p:xfrm>
          <a:off x="2667000" y="3352800"/>
          <a:ext cx="6705600" cy="325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idx="4294967295"/>
          </p:nvPr>
        </p:nvSpPr>
        <p:spPr>
          <a:xfrm>
            <a:off x="1524000" y="0"/>
            <a:ext cx="9144000" cy="1143000"/>
          </a:xfrm>
        </p:spPr>
        <p:txBody>
          <a:bodyPr/>
          <a:lstStyle/>
          <a:p>
            <a:pPr eaLnBrk="1" fontAlgn="auto" hangingPunct="1">
              <a:spcAft>
                <a:spcPts val="0"/>
              </a:spcAft>
              <a:defRPr/>
            </a:pPr>
            <a:r>
              <a:rPr lang="en-US" dirty="0">
                <a:solidFill>
                  <a:srgbClr val="FFB91D"/>
                </a:solidFill>
                <a:ea typeface="+mj-ea"/>
                <a:cs typeface="+mj-cs"/>
              </a:rPr>
              <a:t>Key Distribution</a:t>
            </a:r>
          </a:p>
        </p:txBody>
      </p:sp>
      <p:pic>
        <p:nvPicPr>
          <p:cNvPr id="70659" name="Picture 5" descr="f10.pdf"/>
          <p:cNvPicPr>
            <a:picLocks noChangeAspect="1"/>
          </p:cNvPicPr>
          <p:nvPr/>
        </p:nvPicPr>
        <p:blipFill>
          <a:blip r:embed="rId3"/>
          <a:srcRect l="5455" t="7059" r="3636" b="9412"/>
          <a:stretch>
            <a:fillRect/>
          </a:stretch>
        </p:blipFill>
        <p:spPr bwMode="auto">
          <a:xfrm>
            <a:off x="2057401" y="1130300"/>
            <a:ext cx="8067675" cy="5727700"/>
          </a:xfrm>
          <a:prstGeom prst="rect">
            <a:avLst/>
          </a:prstGeom>
          <a:solidFill>
            <a:schemeClr val="accent1"/>
          </a:solid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Summary</a:t>
            </a:r>
            <a:endParaRPr lang="en-AU" dirty="0">
              <a:solidFill>
                <a:srgbClr val="FFB91D"/>
              </a:solidFill>
              <a:ea typeface="+mj-ea"/>
              <a:cs typeface="+mj-cs"/>
            </a:endParaRPr>
          </a:p>
        </p:txBody>
      </p:sp>
      <p:sp>
        <p:nvSpPr>
          <p:cNvPr id="205827" name="Rectangle 3"/>
          <p:cNvSpPr>
            <a:spLocks noGrp="1" noChangeArrowheads="1"/>
          </p:cNvSpPr>
          <p:nvPr>
            <p:ph sz="half" idx="1"/>
          </p:nvPr>
        </p:nvSpPr>
        <p:spPr>
          <a:xfrm>
            <a:off x="1703512" y="1905000"/>
            <a:ext cx="4392488" cy="4572000"/>
          </a:xfrm>
        </p:spPr>
        <p:txBody>
          <a:bodyPr wrap="square" numCol="1" anchor="t" anchorCtr="0" compatLnSpc="1">
            <a:prstTxWarp prst="textNoShape">
              <a:avLst/>
            </a:prstTxWarp>
            <a:normAutofit lnSpcReduction="10000"/>
          </a:bodyPr>
          <a:lstStyle/>
          <a:p>
            <a:pPr eaLnBrk="1" fontAlgn="auto" hangingPunct="1">
              <a:lnSpc>
                <a:spcPct val="80000"/>
              </a:lnSpc>
              <a:spcAft>
                <a:spcPts val="1200"/>
              </a:spcAft>
              <a:buFont typeface="Wingdings" pitchFamily="2" charset="2"/>
              <a:buChar char=""/>
              <a:defRPr/>
            </a:pPr>
            <a:r>
              <a:rPr lang="en-US" sz="2200" dirty="0">
                <a:effectLst>
                  <a:outerShdw blurRad="38100" dist="38100" dir="2700000" algn="tl">
                    <a:srgbClr val="000000">
                      <a:alpha val="43137"/>
                    </a:srgbClr>
                  </a:outerShdw>
                </a:effectLst>
                <a:ea typeface="+mn-ea"/>
                <a:cs typeface="+mn-cs"/>
              </a:rPr>
              <a:t>Symmetric encryption principles</a:t>
            </a:r>
          </a:p>
          <a:p>
            <a:pPr lvl="1" eaLnBrk="1" fontAlgn="auto" hangingPunct="1">
              <a:lnSpc>
                <a:spcPct val="80000"/>
              </a:lnSpc>
              <a:spcAft>
                <a:spcPts val="1200"/>
              </a:spcAft>
              <a:buFont typeface="Wingdings" pitchFamily="2" charset="2"/>
              <a:buChar char=""/>
              <a:defRPr/>
            </a:pPr>
            <a:r>
              <a:rPr lang="en-US" sz="2000" dirty="0">
                <a:effectLst>
                  <a:outerShdw blurRad="38100" dist="38100" dir="2700000" algn="tl">
                    <a:srgbClr val="000000">
                      <a:alpha val="43137"/>
                    </a:srgbClr>
                  </a:outerShdw>
                </a:effectLst>
                <a:ea typeface="+mn-ea"/>
              </a:rPr>
              <a:t>cryptography</a:t>
            </a:r>
          </a:p>
          <a:p>
            <a:pPr lvl="1" eaLnBrk="1" fontAlgn="auto" hangingPunct="1">
              <a:lnSpc>
                <a:spcPct val="80000"/>
              </a:lnSpc>
              <a:spcAft>
                <a:spcPts val="1200"/>
              </a:spcAft>
              <a:buFont typeface="Wingdings" pitchFamily="2" charset="2"/>
              <a:buChar char=""/>
              <a:defRPr/>
            </a:pPr>
            <a:r>
              <a:rPr lang="en-US" sz="2000" dirty="0">
                <a:effectLst>
                  <a:outerShdw blurRad="38100" dist="38100" dir="2700000" algn="tl">
                    <a:srgbClr val="000000">
                      <a:alpha val="43137"/>
                    </a:srgbClr>
                  </a:outerShdw>
                </a:effectLst>
                <a:ea typeface="+mn-ea"/>
              </a:rPr>
              <a:t>cryptanalysis</a:t>
            </a:r>
          </a:p>
          <a:p>
            <a:pPr lvl="1" eaLnBrk="1" fontAlgn="auto" hangingPunct="1">
              <a:lnSpc>
                <a:spcPct val="80000"/>
              </a:lnSpc>
              <a:spcAft>
                <a:spcPts val="1200"/>
              </a:spcAft>
              <a:buFont typeface="Wingdings" pitchFamily="2" charset="2"/>
              <a:buChar char=""/>
              <a:defRPr/>
            </a:pPr>
            <a:r>
              <a:rPr lang="en-US" sz="2000" dirty="0">
                <a:effectLst>
                  <a:outerShdw blurRad="38100" dist="38100" dir="2700000" algn="tl">
                    <a:srgbClr val="000000">
                      <a:alpha val="43137"/>
                    </a:srgbClr>
                  </a:outerShdw>
                </a:effectLst>
                <a:ea typeface="+mn-ea"/>
              </a:rPr>
              <a:t>Feistel cipher structure</a:t>
            </a:r>
          </a:p>
          <a:p>
            <a:pPr eaLnBrk="1" fontAlgn="auto" hangingPunct="1">
              <a:lnSpc>
                <a:spcPct val="80000"/>
              </a:lnSpc>
              <a:spcAft>
                <a:spcPts val="1200"/>
              </a:spcAft>
              <a:buFont typeface="Wingdings" pitchFamily="2" charset="2"/>
              <a:buChar char=""/>
              <a:defRPr/>
            </a:pPr>
            <a:r>
              <a:rPr lang="en-US" sz="2200" dirty="0">
                <a:effectLst>
                  <a:outerShdw blurRad="38100" dist="38100" dir="2700000" algn="tl">
                    <a:srgbClr val="000000">
                      <a:alpha val="43137"/>
                    </a:srgbClr>
                  </a:outerShdw>
                </a:effectLst>
                <a:ea typeface="+mn-ea"/>
                <a:cs typeface="+mn-cs"/>
              </a:rPr>
              <a:t>Data encryption standard </a:t>
            </a:r>
            <a:r>
              <a:rPr lang="en-IE" sz="2200" dirty="0">
                <a:effectLst>
                  <a:outerShdw blurRad="38100" dist="38100" dir="2700000" algn="tl">
                    <a:srgbClr val="000000">
                      <a:alpha val="43137"/>
                    </a:srgbClr>
                  </a:outerShdw>
                </a:effectLst>
                <a:ea typeface="+mn-ea"/>
                <a:cs typeface="+mn-cs"/>
              </a:rPr>
              <a:t>(DES)</a:t>
            </a:r>
            <a:endParaRPr lang="en-US" sz="2200" dirty="0">
              <a:effectLst>
                <a:outerShdw blurRad="38100" dist="38100" dir="2700000" algn="tl">
                  <a:srgbClr val="000000">
                    <a:alpha val="43137"/>
                  </a:srgbClr>
                </a:outerShdw>
              </a:effectLst>
              <a:ea typeface="+mn-ea"/>
              <a:cs typeface="+mn-cs"/>
            </a:endParaRPr>
          </a:p>
          <a:p>
            <a:pPr lvl="1" eaLnBrk="1" fontAlgn="auto" hangingPunct="1">
              <a:lnSpc>
                <a:spcPct val="80000"/>
              </a:lnSpc>
              <a:spcAft>
                <a:spcPts val="1200"/>
              </a:spcAft>
              <a:buFont typeface="Wingdings" pitchFamily="2" charset="2"/>
              <a:buChar char=""/>
              <a:defRPr/>
            </a:pPr>
            <a:r>
              <a:rPr lang="en-US" sz="2000" dirty="0">
                <a:effectLst>
                  <a:outerShdw blurRad="38100" dist="38100" dir="2700000" algn="tl">
                    <a:srgbClr val="000000">
                      <a:alpha val="43137"/>
                    </a:srgbClr>
                  </a:outerShdw>
                </a:effectLst>
                <a:ea typeface="+mn-ea"/>
              </a:rPr>
              <a:t>Triple DES</a:t>
            </a:r>
          </a:p>
          <a:p>
            <a:pPr eaLnBrk="1" fontAlgn="auto" hangingPunct="1">
              <a:lnSpc>
                <a:spcPct val="80000"/>
              </a:lnSpc>
              <a:spcAft>
                <a:spcPts val="1200"/>
              </a:spcAft>
              <a:buFont typeface="Wingdings" pitchFamily="2" charset="2"/>
              <a:buChar char=""/>
              <a:defRPr/>
            </a:pPr>
            <a:r>
              <a:rPr lang="en-US" sz="2200" dirty="0">
                <a:effectLst>
                  <a:outerShdw blurRad="38100" dist="38100" dir="2700000" algn="tl">
                    <a:srgbClr val="000000">
                      <a:alpha val="43137"/>
                    </a:srgbClr>
                  </a:outerShdw>
                </a:effectLst>
                <a:ea typeface="+mn-ea"/>
                <a:cs typeface="+mn-cs"/>
              </a:rPr>
              <a:t>Advanced encryption standard (AES)</a:t>
            </a:r>
          </a:p>
          <a:p>
            <a:pPr lvl="1" eaLnBrk="1" fontAlgn="auto" hangingPunct="1">
              <a:lnSpc>
                <a:spcPct val="80000"/>
              </a:lnSpc>
              <a:spcAft>
                <a:spcPts val="1200"/>
              </a:spcAft>
              <a:buFont typeface="Wingdings" pitchFamily="2" charset="2"/>
              <a:buChar char=""/>
              <a:defRPr/>
            </a:pPr>
            <a:r>
              <a:rPr lang="en-US" sz="2000" dirty="0">
                <a:effectLst>
                  <a:outerShdw blurRad="38100" dist="38100" dir="2700000" algn="tl">
                    <a:srgbClr val="000000">
                      <a:alpha val="43137"/>
                    </a:srgbClr>
                  </a:outerShdw>
                </a:effectLst>
                <a:ea typeface="+mn-ea"/>
              </a:rPr>
              <a:t>Algorithm details</a:t>
            </a:r>
          </a:p>
          <a:p>
            <a:pPr marL="342900" lvl="1" indent="-342900" eaLnBrk="1" fontAlgn="auto" hangingPunct="1">
              <a:lnSpc>
                <a:spcPct val="90000"/>
              </a:lnSpc>
              <a:spcAft>
                <a:spcPts val="1200"/>
              </a:spcAft>
              <a:buClr>
                <a:schemeClr val="accent1"/>
              </a:buClr>
              <a:buFont typeface="Wingdings" pitchFamily="2" charset="2"/>
              <a:buChar char=""/>
              <a:defRPr/>
            </a:pPr>
            <a:r>
              <a:rPr lang="en-AU" sz="2200" dirty="0">
                <a:effectLst>
                  <a:outerShdw blurRad="38100" dist="38100" dir="2700000" algn="tl">
                    <a:srgbClr val="000000">
                      <a:alpha val="43137"/>
                    </a:srgbClr>
                  </a:outerShdw>
                </a:effectLst>
                <a:ea typeface="+mn-ea"/>
              </a:rPr>
              <a:t>Key distribution intro</a:t>
            </a:r>
          </a:p>
        </p:txBody>
      </p:sp>
      <p:sp>
        <p:nvSpPr>
          <p:cNvPr id="6" name="Content Placeholder 5"/>
          <p:cNvSpPr>
            <a:spLocks noGrp="1"/>
          </p:cNvSpPr>
          <p:nvPr>
            <p:ph sz="half" idx="2"/>
          </p:nvPr>
        </p:nvSpPr>
        <p:spPr>
          <a:xfrm>
            <a:off x="6096000" y="1828800"/>
            <a:ext cx="4320480" cy="4724400"/>
          </a:xfrm>
        </p:spPr>
        <p:txBody>
          <a:bodyPr>
            <a:normAutofit lnSpcReduction="10000"/>
          </a:bodyPr>
          <a:lstStyle/>
          <a:p>
            <a:pPr eaLnBrk="1" fontAlgn="auto" hangingPunct="1">
              <a:lnSpc>
                <a:spcPct val="80000"/>
              </a:lnSpc>
              <a:spcAft>
                <a:spcPts val="1200"/>
              </a:spcAft>
              <a:buFont typeface="Wingdings" pitchFamily="2" charset="2"/>
              <a:buChar char=""/>
              <a:defRPr/>
            </a:pPr>
            <a:r>
              <a:rPr lang="en-US" sz="2200" dirty="0">
                <a:effectLst>
                  <a:outerShdw blurRad="38100" dist="38100" dir="2700000" algn="tl">
                    <a:srgbClr val="000000">
                      <a:alpha val="43137"/>
                    </a:srgbClr>
                  </a:outerShdw>
                </a:effectLst>
                <a:ea typeface="+mn-ea"/>
                <a:cs typeface="+mn-cs"/>
              </a:rPr>
              <a:t>Stream ciphers</a:t>
            </a:r>
          </a:p>
          <a:p>
            <a:pPr lvl="1" eaLnBrk="1" fontAlgn="auto" hangingPunct="1">
              <a:lnSpc>
                <a:spcPct val="80000"/>
              </a:lnSpc>
              <a:spcAft>
                <a:spcPts val="1200"/>
              </a:spcAft>
              <a:buFont typeface="Wingdings" pitchFamily="2" charset="2"/>
              <a:buChar char=""/>
              <a:defRPr/>
            </a:pPr>
            <a:r>
              <a:rPr lang="en-US" sz="2000" dirty="0">
                <a:effectLst>
                  <a:outerShdw blurRad="38100" dist="38100" dir="2700000" algn="tl">
                    <a:srgbClr val="000000">
                      <a:alpha val="43137"/>
                    </a:srgbClr>
                  </a:outerShdw>
                </a:effectLst>
                <a:ea typeface="+mn-ea"/>
              </a:rPr>
              <a:t>Stream cipher structure</a:t>
            </a:r>
          </a:p>
          <a:p>
            <a:pPr lvl="1" eaLnBrk="1" fontAlgn="auto" hangingPunct="1">
              <a:lnSpc>
                <a:spcPct val="80000"/>
              </a:lnSpc>
              <a:spcAft>
                <a:spcPts val="1200"/>
              </a:spcAft>
              <a:buFont typeface="Wingdings" pitchFamily="2" charset="2"/>
              <a:buChar char=""/>
              <a:defRPr/>
            </a:pPr>
            <a:r>
              <a:rPr lang="en-US" sz="2000" dirty="0">
                <a:effectLst>
                  <a:outerShdw blurRad="38100" dist="38100" dir="2700000" algn="tl">
                    <a:srgbClr val="000000">
                      <a:alpha val="43137"/>
                    </a:srgbClr>
                  </a:outerShdw>
                </a:effectLst>
                <a:ea typeface="+mn-ea"/>
              </a:rPr>
              <a:t>RC4 and WEP</a:t>
            </a:r>
          </a:p>
          <a:p>
            <a:pPr eaLnBrk="1" fontAlgn="auto" hangingPunct="1">
              <a:lnSpc>
                <a:spcPct val="80000"/>
              </a:lnSpc>
              <a:spcAft>
                <a:spcPts val="1200"/>
              </a:spcAft>
              <a:buFont typeface="Wingdings" pitchFamily="2" charset="2"/>
              <a:buChar char=""/>
              <a:defRPr/>
            </a:pPr>
            <a:r>
              <a:rPr lang="en-US" sz="2200" dirty="0">
                <a:effectLst>
                  <a:outerShdw blurRad="38100" dist="38100" dir="2700000" algn="tl">
                    <a:srgbClr val="000000">
                      <a:alpha val="43137"/>
                    </a:srgbClr>
                  </a:outerShdw>
                </a:effectLst>
                <a:ea typeface="+mn-ea"/>
                <a:cs typeface="+mn-cs"/>
              </a:rPr>
              <a:t>Cipher block modes of operation</a:t>
            </a:r>
          </a:p>
          <a:p>
            <a:pPr lvl="1" eaLnBrk="1" fontAlgn="auto" hangingPunct="1">
              <a:lnSpc>
                <a:spcPct val="80000"/>
              </a:lnSpc>
              <a:spcAft>
                <a:spcPts val="1200"/>
              </a:spcAft>
              <a:buFont typeface="Wingdings" pitchFamily="2" charset="2"/>
              <a:buChar char=""/>
              <a:defRPr/>
            </a:pPr>
            <a:r>
              <a:rPr lang="en-US" dirty="0">
                <a:effectLst>
                  <a:outerShdw blurRad="38100" dist="38100" dir="2700000" algn="tl">
                    <a:srgbClr val="000000">
                      <a:alpha val="43137"/>
                    </a:srgbClr>
                  </a:outerShdw>
                </a:effectLst>
                <a:ea typeface="+mn-ea"/>
              </a:rPr>
              <a:t>Electronic codebook mode</a:t>
            </a:r>
          </a:p>
          <a:p>
            <a:pPr lvl="1" eaLnBrk="1" fontAlgn="auto" hangingPunct="1">
              <a:lnSpc>
                <a:spcPct val="80000"/>
              </a:lnSpc>
              <a:spcAft>
                <a:spcPts val="1200"/>
              </a:spcAft>
              <a:buFont typeface="Wingdings" pitchFamily="2" charset="2"/>
              <a:buChar char=""/>
              <a:defRPr/>
            </a:pPr>
            <a:r>
              <a:rPr lang="en-US" dirty="0">
                <a:effectLst>
                  <a:outerShdw blurRad="38100" dist="38100" dir="2700000" algn="tl">
                    <a:srgbClr val="000000">
                      <a:alpha val="43137"/>
                    </a:srgbClr>
                  </a:outerShdw>
                </a:effectLst>
                <a:ea typeface="+mn-ea"/>
              </a:rPr>
              <a:t>Cipher block chaining mode</a:t>
            </a:r>
          </a:p>
          <a:p>
            <a:pPr lvl="1" eaLnBrk="1" fontAlgn="auto" hangingPunct="1">
              <a:lnSpc>
                <a:spcPct val="80000"/>
              </a:lnSpc>
              <a:spcAft>
                <a:spcPts val="1200"/>
              </a:spcAft>
              <a:buFont typeface="Wingdings" pitchFamily="2" charset="2"/>
              <a:buChar char=""/>
              <a:defRPr/>
            </a:pPr>
            <a:r>
              <a:rPr lang="en-US" dirty="0">
                <a:effectLst>
                  <a:outerShdw blurRad="38100" dist="38100" dir="2700000" algn="tl">
                    <a:srgbClr val="000000">
                      <a:alpha val="43137"/>
                    </a:srgbClr>
                  </a:outerShdw>
                </a:effectLst>
                <a:ea typeface="+mn-ea"/>
              </a:rPr>
              <a:t>Cipher feedback mode</a:t>
            </a:r>
          </a:p>
          <a:p>
            <a:pPr lvl="1" eaLnBrk="1" fontAlgn="auto" hangingPunct="1">
              <a:lnSpc>
                <a:spcPct val="80000"/>
              </a:lnSpc>
              <a:spcAft>
                <a:spcPts val="1200"/>
              </a:spcAft>
              <a:buFont typeface="Wingdings" pitchFamily="2" charset="2"/>
              <a:buChar char=""/>
              <a:defRPr/>
            </a:pPr>
            <a:r>
              <a:rPr lang="en-US" dirty="0">
                <a:effectLst>
                  <a:outerShdw blurRad="38100" dist="38100" dir="2700000" algn="tl">
                    <a:srgbClr val="000000">
                      <a:alpha val="43137"/>
                    </a:srgbClr>
                  </a:outerShdw>
                </a:effectLst>
                <a:ea typeface="+mn-ea"/>
              </a:rPr>
              <a:t>Counter mode</a:t>
            </a:r>
            <a:endParaRPr lang="en-AU" dirty="0">
              <a:effectLst>
                <a:outerShdw blurRad="38100" dist="38100" dir="2700000" algn="tl">
                  <a:srgbClr val="000000">
                    <a:alpha val="43137"/>
                  </a:srgbClr>
                </a:outerShdw>
              </a:effectLst>
              <a:ea typeface="+mn-ea"/>
            </a:endParaRPr>
          </a:p>
          <a:p>
            <a:pPr eaLnBrk="1" fontAlgn="auto" hangingPunct="1">
              <a:lnSpc>
                <a:spcPct val="80000"/>
              </a:lnSpc>
              <a:spcAft>
                <a:spcPts val="1200"/>
              </a:spcAft>
              <a:buFont typeface="Wingdings" pitchFamily="2" charset="2"/>
              <a:buChar char=""/>
              <a:defRPr/>
            </a:pPr>
            <a:r>
              <a:rPr lang="en-AU" sz="2200" dirty="0">
                <a:effectLst>
                  <a:outerShdw blurRad="38100" dist="38100" dir="2700000" algn="tl">
                    <a:srgbClr val="000000">
                      <a:alpha val="43137"/>
                    </a:srgbClr>
                  </a:outerShdw>
                </a:effectLst>
                <a:ea typeface="+mn-ea"/>
                <a:cs typeface="+mn-cs"/>
              </a:rPr>
              <a:t>Location of symmetric encryption devices</a:t>
            </a:r>
          </a:p>
        </p:txBody>
      </p:sp>
      <p:pic>
        <p:nvPicPr>
          <p:cNvPr id="4" name="Picture 3"/>
          <p:cNvPicPr>
            <a:picLocks noChangeAspect="1"/>
          </p:cNvPicPr>
          <p:nvPr/>
        </p:nvPicPr>
        <p:blipFill>
          <a:blip r:embed="rId3"/>
          <a:stretch>
            <a:fillRect/>
          </a:stretch>
        </p:blipFill>
        <p:spPr>
          <a:xfrm>
            <a:off x="1752601" y="0"/>
            <a:ext cx="1934987" cy="1447800"/>
          </a:xfrm>
          <a:prstGeom prst="rect">
            <a:avLst/>
          </a:prstGeom>
          <a:effectLst>
            <a:softEdge rad="254000"/>
          </a:effectLst>
        </p:spPr>
      </p:pic>
      <p:pic>
        <p:nvPicPr>
          <p:cNvPr id="5" name="Picture 4"/>
          <p:cNvPicPr>
            <a:picLocks noChangeAspect="1"/>
          </p:cNvPicPr>
          <p:nvPr/>
        </p:nvPicPr>
        <p:blipFill>
          <a:blip r:embed="rId4"/>
          <a:stretch>
            <a:fillRect/>
          </a:stretch>
        </p:blipFill>
        <p:spPr>
          <a:xfrm>
            <a:off x="9067801" y="5142321"/>
            <a:ext cx="1600201" cy="1715680"/>
          </a:xfrm>
          <a:prstGeom prst="rect">
            <a:avLst/>
          </a:prstGeom>
          <a:scene3d>
            <a:camera prst="orthographicFront">
              <a:rot lat="0" lon="11699978" rev="0"/>
            </a:camera>
            <a:lightRig rig="threePt" dir="t"/>
          </a:scene3d>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7121629" y="1844824"/>
            <a:ext cx="3420208" cy="833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0" name="Rectangle 4"/>
          <p:cNvSpPr>
            <a:spLocks noGrp="1" noChangeArrowheads="1"/>
          </p:cNvSpPr>
          <p:nvPr>
            <p:ph type="title"/>
          </p:nvPr>
        </p:nvSpPr>
        <p:spPr>
          <a:xfrm>
            <a:off x="2193682" y="0"/>
            <a:ext cx="7804638" cy="1322388"/>
          </a:xfrm>
        </p:spPr>
        <p:txBody>
          <a:bodyPr>
            <a:normAutofit/>
          </a:bodyPr>
          <a:lstStyle/>
          <a:p>
            <a:pPr>
              <a:defRPr/>
            </a:pPr>
            <a:r>
              <a:rPr lang="en-US" b="1" cap="small" dirty="0">
                <a:solidFill>
                  <a:srgbClr val="FFC000"/>
                </a:solidFill>
                <a:latin typeface="Times New Roman" pitchFamily="18" charset="0"/>
              </a:rPr>
              <a:t>Transposition Cipher</a:t>
            </a:r>
            <a:endParaRPr lang="en-GB" b="1" dirty="0">
              <a:solidFill>
                <a:srgbClr val="FFC000"/>
              </a:solidFill>
            </a:endParaRPr>
          </a:p>
        </p:txBody>
      </p:sp>
      <p:sp>
        <p:nvSpPr>
          <p:cNvPr id="18436" name="Rectangle 3"/>
          <p:cNvSpPr>
            <a:spLocks noChangeArrowheads="1"/>
          </p:cNvSpPr>
          <p:nvPr/>
        </p:nvSpPr>
        <p:spPr bwMode="auto">
          <a:xfrm>
            <a:off x="1524000" y="1753712"/>
            <a:ext cx="561450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182563" indent="-182563">
              <a:buFont typeface="Arial" charset="0"/>
              <a:buChar char="•"/>
              <a:defRPr/>
            </a:pPr>
            <a:r>
              <a:rPr lang="en-US" sz="2000" b="1" dirty="0">
                <a:latin typeface="+mn-lt"/>
              </a:rPr>
              <a:t>The 3</a:t>
            </a:r>
            <a:r>
              <a:rPr lang="en-US" sz="2000" b="1" baseline="30000" dirty="0">
                <a:latin typeface="+mn-lt"/>
              </a:rPr>
              <a:t>rd</a:t>
            </a:r>
            <a:r>
              <a:rPr lang="en-US" sz="2000" b="1" dirty="0">
                <a:latin typeface="+mn-lt"/>
              </a:rPr>
              <a:t> character in the </a:t>
            </a:r>
            <a:r>
              <a:rPr lang="en-US" sz="2000" b="1" i="1" dirty="0">
                <a:latin typeface="+mn-lt"/>
              </a:rPr>
              <a:t>plaintext</a:t>
            </a:r>
            <a:r>
              <a:rPr lang="en-US" sz="2000" b="1" dirty="0">
                <a:latin typeface="+mn-lt"/>
              </a:rPr>
              <a:t> block becomes the 1</a:t>
            </a:r>
            <a:r>
              <a:rPr lang="en-US" sz="2000" b="1" baseline="30000" dirty="0">
                <a:latin typeface="+mn-lt"/>
              </a:rPr>
              <a:t>st</a:t>
            </a:r>
            <a:r>
              <a:rPr lang="en-US" sz="2000" b="1" dirty="0">
                <a:latin typeface="+mn-lt"/>
              </a:rPr>
              <a:t> character in the </a:t>
            </a:r>
            <a:r>
              <a:rPr lang="en-US" sz="2000" b="1" i="1" dirty="0" err="1">
                <a:latin typeface="+mn-lt"/>
              </a:rPr>
              <a:t>ciphertext</a:t>
            </a:r>
            <a:r>
              <a:rPr lang="en-US" sz="2000" b="1" dirty="0">
                <a:latin typeface="+mn-lt"/>
              </a:rPr>
              <a:t> block. Etc….</a:t>
            </a:r>
          </a:p>
          <a:p>
            <a:pPr marL="182563" indent="-182563">
              <a:buFont typeface="Arial" charset="0"/>
              <a:buChar char="•"/>
              <a:defRPr/>
            </a:pPr>
            <a:r>
              <a:rPr lang="en-US" sz="2000" b="1" dirty="0">
                <a:latin typeface="+mn-lt"/>
              </a:rPr>
              <a:t>The permutation yields:</a:t>
            </a:r>
          </a:p>
        </p:txBody>
      </p:sp>
      <p:sp>
        <p:nvSpPr>
          <p:cNvPr id="18437" name="Rectangle 8"/>
          <p:cNvSpPr>
            <a:spLocks noChangeArrowheads="1"/>
          </p:cNvSpPr>
          <p:nvPr/>
        </p:nvSpPr>
        <p:spPr bwMode="auto">
          <a:xfrm>
            <a:off x="1708639" y="4318939"/>
            <a:ext cx="837613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182563" indent="-182563" algn="just">
              <a:buFont typeface="Arial" charset="0"/>
              <a:buChar char="•"/>
              <a:defRPr/>
            </a:pPr>
            <a:r>
              <a:rPr lang="en-US" sz="2000" b="1" dirty="0">
                <a:latin typeface="+mn-lt"/>
              </a:rPr>
              <a:t>Alice sends the </a:t>
            </a:r>
            <a:r>
              <a:rPr lang="en-US" sz="2000" b="1" i="1" dirty="0" err="1">
                <a:latin typeface="+mn-lt"/>
              </a:rPr>
              <a:t>ciphertext</a:t>
            </a:r>
            <a:r>
              <a:rPr lang="en-US" sz="2000" b="1" dirty="0">
                <a:latin typeface="+mn-lt"/>
              </a:rPr>
              <a:t> “</a:t>
            </a:r>
            <a:r>
              <a:rPr lang="en-US" sz="2000" b="1" dirty="0" err="1">
                <a:latin typeface="+mn-lt"/>
              </a:rPr>
              <a:t>eemyntaacttkonshitzg</a:t>
            </a:r>
            <a:r>
              <a:rPr lang="en-US" sz="2000" b="1" dirty="0">
                <a:latin typeface="+mn-lt"/>
              </a:rPr>
              <a:t>” to Bob. </a:t>
            </a:r>
          </a:p>
          <a:p>
            <a:pPr marL="182563" indent="-182563" algn="just">
              <a:buFont typeface="Arial" charset="0"/>
              <a:buChar char="•"/>
              <a:defRPr/>
            </a:pPr>
            <a:r>
              <a:rPr lang="en-US" sz="2000" b="1" dirty="0">
                <a:latin typeface="+mn-lt"/>
              </a:rPr>
              <a:t>Bob divides the </a:t>
            </a:r>
            <a:r>
              <a:rPr lang="en-US" sz="2000" b="1" i="1" dirty="0" err="1">
                <a:latin typeface="+mn-lt"/>
              </a:rPr>
              <a:t>ciphertext</a:t>
            </a:r>
            <a:r>
              <a:rPr lang="en-US" sz="2000" b="1" dirty="0">
                <a:latin typeface="+mn-lt"/>
              </a:rPr>
              <a:t> into five-character groups and, using the key in the reverse order, finds the </a:t>
            </a:r>
            <a:r>
              <a:rPr lang="en-US" sz="2000" b="1" i="1" dirty="0">
                <a:latin typeface="+mn-lt"/>
              </a:rPr>
              <a:t>plaintext</a:t>
            </a:r>
            <a:r>
              <a:rPr lang="en-US" sz="2000" b="1" dirty="0">
                <a:latin typeface="+mn-lt"/>
              </a:rPr>
              <a:t>.</a:t>
            </a:r>
          </a:p>
        </p:txBody>
      </p:sp>
      <p:grpSp>
        <p:nvGrpSpPr>
          <p:cNvPr id="20486" name="Group 50"/>
          <p:cNvGrpSpPr>
            <a:grpSpLocks/>
          </p:cNvGrpSpPr>
          <p:nvPr/>
        </p:nvGrpSpPr>
        <p:grpSpPr bwMode="auto">
          <a:xfrm>
            <a:off x="1977265" y="2906194"/>
            <a:ext cx="7949711" cy="1455737"/>
            <a:chOff x="503885" y="2655874"/>
            <a:chExt cx="8610922" cy="1456012"/>
          </a:xfrm>
        </p:grpSpPr>
        <p:pic>
          <p:nvPicPr>
            <p:cNvPr id="205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85" y="2655874"/>
              <a:ext cx="8601075"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182" y="3497523"/>
              <a:ext cx="855662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516" name="Group 30"/>
            <p:cNvGrpSpPr>
              <a:grpSpLocks/>
            </p:cNvGrpSpPr>
            <p:nvPr/>
          </p:nvGrpSpPr>
          <p:grpSpPr bwMode="auto">
            <a:xfrm>
              <a:off x="808609" y="3124063"/>
              <a:ext cx="1419164" cy="558161"/>
              <a:chOff x="776536" y="3753173"/>
              <a:chExt cx="1419164" cy="558161"/>
            </a:xfrm>
          </p:grpSpPr>
          <p:cxnSp>
            <p:nvCxnSpPr>
              <p:cNvPr id="20535" name="Straight Arrow Connector 4"/>
              <p:cNvCxnSpPr>
                <a:cxnSpLocks noChangeShapeType="1"/>
              </p:cNvCxnSpPr>
              <p:nvPr/>
            </p:nvCxnSpPr>
            <p:spPr bwMode="auto">
              <a:xfrm>
                <a:off x="776536" y="3789040"/>
                <a:ext cx="375614"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36" name="Straight Arrow Connector 17"/>
              <p:cNvCxnSpPr>
                <a:cxnSpLocks noChangeShapeType="1"/>
              </p:cNvCxnSpPr>
              <p:nvPr/>
            </p:nvCxnSpPr>
            <p:spPr bwMode="auto">
              <a:xfrm>
                <a:off x="1219868" y="3779720"/>
                <a:ext cx="975832" cy="53161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37" name="Straight Arrow Connector 18"/>
              <p:cNvCxnSpPr>
                <a:cxnSpLocks noChangeShapeType="1"/>
              </p:cNvCxnSpPr>
              <p:nvPr/>
            </p:nvCxnSpPr>
            <p:spPr bwMode="auto">
              <a:xfrm flipH="1">
                <a:off x="776536" y="3779720"/>
                <a:ext cx="751228" cy="53161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38" name="Straight Arrow Connector 19"/>
              <p:cNvCxnSpPr>
                <a:cxnSpLocks noChangeShapeType="1"/>
              </p:cNvCxnSpPr>
              <p:nvPr/>
            </p:nvCxnSpPr>
            <p:spPr bwMode="auto">
              <a:xfrm flipH="1">
                <a:off x="1640632" y="3753173"/>
                <a:ext cx="288032" cy="558161"/>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39" name="Straight Arrow Connector 20"/>
              <p:cNvCxnSpPr>
                <a:cxnSpLocks noChangeShapeType="1"/>
              </p:cNvCxnSpPr>
              <p:nvPr/>
            </p:nvCxnSpPr>
            <p:spPr bwMode="auto">
              <a:xfrm flipH="1">
                <a:off x="1928664" y="3829503"/>
                <a:ext cx="267036" cy="481831"/>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20517" name="Group 32"/>
            <p:cNvGrpSpPr>
              <a:grpSpLocks/>
            </p:cNvGrpSpPr>
            <p:nvPr/>
          </p:nvGrpSpPr>
          <p:grpSpPr bwMode="auto">
            <a:xfrm>
              <a:off x="3040857" y="3120374"/>
              <a:ext cx="1419164" cy="561850"/>
              <a:chOff x="776536" y="3752440"/>
              <a:chExt cx="1419164" cy="561850"/>
            </a:xfrm>
          </p:grpSpPr>
          <p:cxnSp>
            <p:nvCxnSpPr>
              <p:cNvPr id="20530" name="Straight Arrow Connector 33"/>
              <p:cNvCxnSpPr>
                <a:cxnSpLocks noChangeShapeType="1"/>
              </p:cNvCxnSpPr>
              <p:nvPr/>
            </p:nvCxnSpPr>
            <p:spPr bwMode="auto">
              <a:xfrm>
                <a:off x="776536" y="3789040"/>
                <a:ext cx="375614"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31" name="Straight Arrow Connector 34"/>
              <p:cNvCxnSpPr>
                <a:cxnSpLocks noChangeShapeType="1"/>
              </p:cNvCxnSpPr>
              <p:nvPr/>
            </p:nvCxnSpPr>
            <p:spPr bwMode="auto">
              <a:xfrm>
                <a:off x="1152150" y="3756129"/>
                <a:ext cx="1043550" cy="555205"/>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32" name="Straight Arrow Connector 35"/>
              <p:cNvCxnSpPr>
                <a:cxnSpLocks noChangeShapeType="1"/>
              </p:cNvCxnSpPr>
              <p:nvPr/>
            </p:nvCxnSpPr>
            <p:spPr bwMode="auto">
              <a:xfrm flipH="1">
                <a:off x="776536" y="3779720"/>
                <a:ext cx="615999" cy="53161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33" name="Straight Arrow Connector 36"/>
              <p:cNvCxnSpPr>
                <a:cxnSpLocks noChangeShapeType="1"/>
              </p:cNvCxnSpPr>
              <p:nvPr/>
            </p:nvCxnSpPr>
            <p:spPr bwMode="auto">
              <a:xfrm flipH="1">
                <a:off x="1527764" y="3752440"/>
                <a:ext cx="296819" cy="558162"/>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34" name="Straight Arrow Connector 37"/>
              <p:cNvCxnSpPr>
                <a:cxnSpLocks noChangeShapeType="1"/>
              </p:cNvCxnSpPr>
              <p:nvPr/>
            </p:nvCxnSpPr>
            <p:spPr bwMode="auto">
              <a:xfrm flipH="1">
                <a:off x="1824584" y="3756129"/>
                <a:ext cx="288031" cy="558161"/>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20518" name="Group 38"/>
            <p:cNvGrpSpPr>
              <a:grpSpLocks/>
            </p:cNvGrpSpPr>
            <p:nvPr/>
          </p:nvGrpSpPr>
          <p:grpSpPr bwMode="auto">
            <a:xfrm>
              <a:off x="5201097" y="3120374"/>
              <a:ext cx="1419164" cy="558162"/>
              <a:chOff x="776536" y="3753172"/>
              <a:chExt cx="1419164" cy="558162"/>
            </a:xfrm>
          </p:grpSpPr>
          <p:cxnSp>
            <p:nvCxnSpPr>
              <p:cNvPr id="20525" name="Straight Arrow Connector 39"/>
              <p:cNvCxnSpPr>
                <a:cxnSpLocks noChangeShapeType="1"/>
              </p:cNvCxnSpPr>
              <p:nvPr/>
            </p:nvCxnSpPr>
            <p:spPr bwMode="auto">
              <a:xfrm>
                <a:off x="776536" y="3789040"/>
                <a:ext cx="375614"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26" name="Straight Arrow Connector 40"/>
              <p:cNvCxnSpPr>
                <a:cxnSpLocks noChangeShapeType="1"/>
              </p:cNvCxnSpPr>
              <p:nvPr/>
            </p:nvCxnSpPr>
            <p:spPr bwMode="auto">
              <a:xfrm>
                <a:off x="1152150" y="3756861"/>
                <a:ext cx="1043550" cy="554473"/>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27" name="Straight Arrow Connector 41"/>
              <p:cNvCxnSpPr>
                <a:cxnSpLocks noChangeShapeType="1"/>
              </p:cNvCxnSpPr>
              <p:nvPr/>
            </p:nvCxnSpPr>
            <p:spPr bwMode="auto">
              <a:xfrm flipH="1">
                <a:off x="776536" y="3756861"/>
                <a:ext cx="615999" cy="554473"/>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28" name="Straight Arrow Connector 42"/>
              <p:cNvCxnSpPr>
                <a:cxnSpLocks noChangeShapeType="1"/>
              </p:cNvCxnSpPr>
              <p:nvPr/>
            </p:nvCxnSpPr>
            <p:spPr bwMode="auto">
              <a:xfrm flipH="1">
                <a:off x="1525833" y="3753172"/>
                <a:ext cx="288032" cy="558161"/>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29" name="Straight Arrow Connector 43"/>
              <p:cNvCxnSpPr>
                <a:cxnSpLocks noChangeShapeType="1"/>
              </p:cNvCxnSpPr>
              <p:nvPr/>
            </p:nvCxnSpPr>
            <p:spPr bwMode="auto">
              <a:xfrm flipH="1">
                <a:off x="1928664" y="3780452"/>
                <a:ext cx="267036" cy="530882"/>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20519" name="Group 44"/>
            <p:cNvGrpSpPr>
              <a:grpSpLocks/>
            </p:cNvGrpSpPr>
            <p:nvPr/>
          </p:nvGrpSpPr>
          <p:grpSpPr bwMode="auto">
            <a:xfrm>
              <a:off x="7401272" y="3121107"/>
              <a:ext cx="1368152" cy="561117"/>
              <a:chOff x="888479" y="3753173"/>
              <a:chExt cx="1368152" cy="561117"/>
            </a:xfrm>
          </p:grpSpPr>
          <p:cxnSp>
            <p:nvCxnSpPr>
              <p:cNvPr id="20520" name="Straight Arrow Connector 45"/>
              <p:cNvCxnSpPr>
                <a:cxnSpLocks noChangeShapeType="1"/>
              </p:cNvCxnSpPr>
              <p:nvPr/>
            </p:nvCxnSpPr>
            <p:spPr bwMode="auto">
              <a:xfrm>
                <a:off x="888479" y="3779720"/>
                <a:ext cx="263671" cy="53161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21" name="Straight Arrow Connector 46"/>
              <p:cNvCxnSpPr>
                <a:cxnSpLocks noChangeShapeType="1"/>
              </p:cNvCxnSpPr>
              <p:nvPr/>
            </p:nvCxnSpPr>
            <p:spPr bwMode="auto">
              <a:xfrm>
                <a:off x="1219868" y="3779720"/>
                <a:ext cx="1036763" cy="53457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22" name="Straight Arrow Connector 47"/>
              <p:cNvCxnSpPr>
                <a:cxnSpLocks noChangeShapeType="1"/>
              </p:cNvCxnSpPr>
              <p:nvPr/>
            </p:nvCxnSpPr>
            <p:spPr bwMode="auto">
              <a:xfrm flipH="1">
                <a:off x="888479" y="3779720"/>
                <a:ext cx="639285" cy="530881"/>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23" name="Straight Arrow Connector 48"/>
              <p:cNvCxnSpPr>
                <a:cxnSpLocks noChangeShapeType="1"/>
              </p:cNvCxnSpPr>
              <p:nvPr/>
            </p:nvCxnSpPr>
            <p:spPr bwMode="auto">
              <a:xfrm flipH="1">
                <a:off x="1527764" y="3753173"/>
                <a:ext cx="400900" cy="561117"/>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24" name="Straight Arrow Connector 49"/>
              <p:cNvCxnSpPr>
                <a:cxnSpLocks noChangeShapeType="1"/>
              </p:cNvCxnSpPr>
              <p:nvPr/>
            </p:nvCxnSpPr>
            <p:spPr bwMode="auto">
              <a:xfrm flipH="1">
                <a:off x="1928664" y="3789040"/>
                <a:ext cx="327967"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grpSp>
        <p:nvGrpSpPr>
          <p:cNvPr id="20487" name="Group 12315"/>
          <p:cNvGrpSpPr>
            <a:grpSpLocks/>
          </p:cNvGrpSpPr>
          <p:nvPr/>
        </p:nvGrpSpPr>
        <p:grpSpPr bwMode="auto">
          <a:xfrm>
            <a:off x="1982668" y="5373443"/>
            <a:ext cx="7945315" cy="1352550"/>
            <a:chOff x="496942" y="5256362"/>
            <a:chExt cx="8608018" cy="1352308"/>
          </a:xfrm>
        </p:grpSpPr>
        <p:pic>
          <p:nvPicPr>
            <p:cNvPr id="2048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942" y="5924457"/>
              <a:ext cx="8601075"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335" y="5256362"/>
              <a:ext cx="855662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490" name="Group 12309"/>
            <p:cNvGrpSpPr>
              <a:grpSpLocks/>
            </p:cNvGrpSpPr>
            <p:nvPr/>
          </p:nvGrpSpPr>
          <p:grpSpPr bwMode="auto">
            <a:xfrm>
              <a:off x="813946" y="5681243"/>
              <a:ext cx="1413828" cy="522294"/>
              <a:chOff x="813946" y="5681243"/>
              <a:chExt cx="1413828" cy="522294"/>
            </a:xfrm>
          </p:grpSpPr>
          <p:cxnSp>
            <p:nvCxnSpPr>
              <p:cNvPr id="20509" name="Straight Arrow Connector 53"/>
              <p:cNvCxnSpPr>
                <a:cxnSpLocks noChangeShapeType="1"/>
              </p:cNvCxnSpPr>
              <p:nvPr/>
            </p:nvCxnSpPr>
            <p:spPr bwMode="auto">
              <a:xfrm>
                <a:off x="813946" y="5681243"/>
                <a:ext cx="745891"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10" name="Straight Arrow Connector 54"/>
              <p:cNvCxnSpPr>
                <a:cxnSpLocks noChangeShapeType="1"/>
              </p:cNvCxnSpPr>
              <p:nvPr/>
            </p:nvCxnSpPr>
            <p:spPr bwMode="auto">
              <a:xfrm>
                <a:off x="1559837" y="5681243"/>
                <a:ext cx="406237"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11" name="Straight Arrow Connector 55"/>
              <p:cNvCxnSpPr>
                <a:cxnSpLocks noChangeShapeType="1"/>
              </p:cNvCxnSpPr>
              <p:nvPr/>
            </p:nvCxnSpPr>
            <p:spPr bwMode="auto">
              <a:xfrm flipH="1">
                <a:off x="813947" y="5681243"/>
                <a:ext cx="341334"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12" name="Straight Arrow Connector 56"/>
              <p:cNvCxnSpPr>
                <a:cxnSpLocks noChangeShapeType="1"/>
              </p:cNvCxnSpPr>
              <p:nvPr/>
            </p:nvCxnSpPr>
            <p:spPr bwMode="auto">
              <a:xfrm>
                <a:off x="1960737" y="5681243"/>
                <a:ext cx="267036"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13" name="Straight Arrow Connector 57"/>
              <p:cNvCxnSpPr>
                <a:cxnSpLocks noChangeShapeType="1"/>
              </p:cNvCxnSpPr>
              <p:nvPr/>
            </p:nvCxnSpPr>
            <p:spPr bwMode="auto">
              <a:xfrm flipH="1">
                <a:off x="1184223" y="5681243"/>
                <a:ext cx="1043551"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20491" name="Group 86"/>
            <p:cNvGrpSpPr>
              <a:grpSpLocks/>
            </p:cNvGrpSpPr>
            <p:nvPr/>
          </p:nvGrpSpPr>
          <p:grpSpPr bwMode="auto">
            <a:xfrm>
              <a:off x="2981550" y="5681243"/>
              <a:ext cx="1413828" cy="522294"/>
              <a:chOff x="813946" y="5681243"/>
              <a:chExt cx="1413828" cy="522294"/>
            </a:xfrm>
          </p:grpSpPr>
          <p:cxnSp>
            <p:nvCxnSpPr>
              <p:cNvPr id="20504" name="Straight Arrow Connector 87"/>
              <p:cNvCxnSpPr>
                <a:cxnSpLocks noChangeShapeType="1"/>
              </p:cNvCxnSpPr>
              <p:nvPr/>
            </p:nvCxnSpPr>
            <p:spPr bwMode="auto">
              <a:xfrm>
                <a:off x="813946" y="5681243"/>
                <a:ext cx="745891"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05" name="Straight Arrow Connector 88"/>
              <p:cNvCxnSpPr>
                <a:cxnSpLocks noChangeShapeType="1"/>
              </p:cNvCxnSpPr>
              <p:nvPr/>
            </p:nvCxnSpPr>
            <p:spPr bwMode="auto">
              <a:xfrm>
                <a:off x="1559837" y="5681243"/>
                <a:ext cx="361463"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06" name="Straight Arrow Connector 89"/>
              <p:cNvCxnSpPr>
                <a:cxnSpLocks noChangeShapeType="1"/>
              </p:cNvCxnSpPr>
              <p:nvPr/>
            </p:nvCxnSpPr>
            <p:spPr bwMode="auto">
              <a:xfrm flipH="1">
                <a:off x="813947" y="5681243"/>
                <a:ext cx="341334"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07" name="Straight Arrow Connector 90"/>
              <p:cNvCxnSpPr>
                <a:cxnSpLocks noChangeShapeType="1"/>
              </p:cNvCxnSpPr>
              <p:nvPr/>
            </p:nvCxnSpPr>
            <p:spPr bwMode="auto">
              <a:xfrm>
                <a:off x="1960737" y="5681243"/>
                <a:ext cx="267036"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08" name="Straight Arrow Connector 91"/>
              <p:cNvCxnSpPr>
                <a:cxnSpLocks noChangeShapeType="1"/>
              </p:cNvCxnSpPr>
              <p:nvPr/>
            </p:nvCxnSpPr>
            <p:spPr bwMode="auto">
              <a:xfrm flipH="1">
                <a:off x="1184223" y="5681243"/>
                <a:ext cx="1043551"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20492" name="Group 92"/>
            <p:cNvGrpSpPr>
              <a:grpSpLocks/>
            </p:cNvGrpSpPr>
            <p:nvPr/>
          </p:nvGrpSpPr>
          <p:grpSpPr bwMode="auto">
            <a:xfrm>
              <a:off x="5201097" y="5663310"/>
              <a:ext cx="1413828" cy="522294"/>
              <a:chOff x="813946" y="5681243"/>
              <a:chExt cx="1413828" cy="522294"/>
            </a:xfrm>
          </p:grpSpPr>
          <p:cxnSp>
            <p:nvCxnSpPr>
              <p:cNvPr id="20499" name="Straight Arrow Connector 93"/>
              <p:cNvCxnSpPr>
                <a:cxnSpLocks noChangeShapeType="1"/>
              </p:cNvCxnSpPr>
              <p:nvPr/>
            </p:nvCxnSpPr>
            <p:spPr bwMode="auto">
              <a:xfrm>
                <a:off x="813946" y="5681243"/>
                <a:ext cx="615999"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00" name="Straight Arrow Connector 94"/>
              <p:cNvCxnSpPr>
                <a:cxnSpLocks noChangeShapeType="1"/>
              </p:cNvCxnSpPr>
              <p:nvPr/>
            </p:nvCxnSpPr>
            <p:spPr bwMode="auto">
              <a:xfrm>
                <a:off x="1559837" y="5681243"/>
                <a:ext cx="291438"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01" name="Straight Arrow Connector 95"/>
              <p:cNvCxnSpPr>
                <a:cxnSpLocks noChangeShapeType="1"/>
              </p:cNvCxnSpPr>
              <p:nvPr/>
            </p:nvCxnSpPr>
            <p:spPr bwMode="auto">
              <a:xfrm flipH="1">
                <a:off x="813947" y="5681243"/>
                <a:ext cx="341334"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02" name="Straight Arrow Connector 96"/>
              <p:cNvCxnSpPr>
                <a:cxnSpLocks noChangeShapeType="1"/>
              </p:cNvCxnSpPr>
              <p:nvPr/>
            </p:nvCxnSpPr>
            <p:spPr bwMode="auto">
              <a:xfrm>
                <a:off x="1960737" y="5681243"/>
                <a:ext cx="267036"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503" name="Straight Arrow Connector 97"/>
              <p:cNvCxnSpPr>
                <a:cxnSpLocks noChangeShapeType="1"/>
              </p:cNvCxnSpPr>
              <p:nvPr/>
            </p:nvCxnSpPr>
            <p:spPr bwMode="auto">
              <a:xfrm flipH="1">
                <a:off x="1184223" y="5681243"/>
                <a:ext cx="1043551"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20493" name="Group 98"/>
            <p:cNvGrpSpPr>
              <a:grpSpLocks/>
            </p:cNvGrpSpPr>
            <p:nvPr/>
          </p:nvGrpSpPr>
          <p:grpSpPr bwMode="auto">
            <a:xfrm>
              <a:off x="7324250" y="5663310"/>
              <a:ext cx="1413827" cy="522294"/>
              <a:chOff x="813947" y="5681243"/>
              <a:chExt cx="1413827" cy="522294"/>
            </a:xfrm>
          </p:grpSpPr>
          <p:cxnSp>
            <p:nvCxnSpPr>
              <p:cNvPr id="20494" name="Straight Arrow Connector 99"/>
              <p:cNvCxnSpPr>
                <a:cxnSpLocks noChangeShapeType="1"/>
              </p:cNvCxnSpPr>
              <p:nvPr/>
            </p:nvCxnSpPr>
            <p:spPr bwMode="auto">
              <a:xfrm>
                <a:off x="890969" y="5681243"/>
                <a:ext cx="668868"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95" name="Straight Arrow Connector 100"/>
              <p:cNvCxnSpPr>
                <a:cxnSpLocks noChangeShapeType="1"/>
              </p:cNvCxnSpPr>
              <p:nvPr/>
            </p:nvCxnSpPr>
            <p:spPr bwMode="auto">
              <a:xfrm>
                <a:off x="1559837" y="5681243"/>
                <a:ext cx="267236"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96" name="Straight Arrow Connector 101"/>
              <p:cNvCxnSpPr>
                <a:cxnSpLocks noChangeShapeType="1"/>
              </p:cNvCxnSpPr>
              <p:nvPr/>
            </p:nvCxnSpPr>
            <p:spPr bwMode="auto">
              <a:xfrm flipH="1">
                <a:off x="813947" y="5681243"/>
                <a:ext cx="341334"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97" name="Straight Arrow Connector 102"/>
              <p:cNvCxnSpPr>
                <a:cxnSpLocks noChangeShapeType="1"/>
              </p:cNvCxnSpPr>
              <p:nvPr/>
            </p:nvCxnSpPr>
            <p:spPr bwMode="auto">
              <a:xfrm>
                <a:off x="1960737" y="5681243"/>
                <a:ext cx="267036"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0498" name="Straight Arrow Connector 103"/>
              <p:cNvCxnSpPr>
                <a:cxnSpLocks noChangeShapeType="1"/>
              </p:cNvCxnSpPr>
              <p:nvPr/>
            </p:nvCxnSpPr>
            <p:spPr bwMode="auto">
              <a:xfrm flipH="1">
                <a:off x="1184223" y="5681243"/>
                <a:ext cx="1043551" cy="522294"/>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32960592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a:xfrm>
            <a:off x="2193682" y="333375"/>
            <a:ext cx="7804638" cy="935038"/>
          </a:xfrm>
        </p:spPr>
        <p:txBody>
          <a:bodyPr>
            <a:normAutofit fontScale="90000"/>
          </a:bodyPr>
          <a:lstStyle/>
          <a:p>
            <a:r>
              <a:rPr lang="en-GB" dirty="0">
                <a:solidFill>
                  <a:srgbClr val="FFC000"/>
                </a:solidFill>
              </a:rPr>
              <a:t>Symmetric (Secret Key) Encryption</a:t>
            </a:r>
            <a:endParaRPr lang="en-GB" b="1" dirty="0">
              <a:solidFill>
                <a:srgbClr val="FFC000"/>
              </a:solidFill>
            </a:endParaRPr>
          </a:p>
        </p:txBody>
      </p:sp>
      <p:sp>
        <p:nvSpPr>
          <p:cNvPr id="19459" name="Rectangle 3"/>
          <p:cNvSpPr>
            <a:spLocks noChangeArrowheads="1"/>
          </p:cNvSpPr>
          <p:nvPr/>
        </p:nvSpPr>
        <p:spPr bwMode="auto">
          <a:xfrm>
            <a:off x="1775520" y="1700808"/>
            <a:ext cx="8712968"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82563" indent="-182563">
              <a:spcBef>
                <a:spcPts val="600"/>
              </a:spcBef>
              <a:buFont typeface="Arial" charset="0"/>
              <a:buChar char="•"/>
              <a:defRPr/>
            </a:pPr>
            <a:r>
              <a:rPr lang="en-IE" sz="2600" b="1" dirty="0">
                <a:latin typeface="+mn-lt"/>
              </a:rPr>
              <a:t>Since these traditional ciphers are no longer secure due to PC processing power, modern symmetric-key ciphers have been developed over the last few decades. </a:t>
            </a:r>
          </a:p>
          <a:p>
            <a:pPr marL="182563" indent="-182563">
              <a:spcBef>
                <a:spcPts val="600"/>
              </a:spcBef>
              <a:buFont typeface="Arial" charset="0"/>
              <a:buChar char="•"/>
              <a:defRPr/>
            </a:pPr>
            <a:r>
              <a:rPr lang="en-IE" sz="2600" b="1" dirty="0">
                <a:latin typeface="+mn-lt"/>
              </a:rPr>
              <a:t>Modern ciphers normally use a combination of substitution, transposition and some other complex transformations to create a </a:t>
            </a:r>
            <a:r>
              <a:rPr lang="en-IE" sz="2600" b="1" i="1" dirty="0" err="1">
                <a:latin typeface="+mn-lt"/>
              </a:rPr>
              <a:t>ciphertext</a:t>
            </a:r>
            <a:r>
              <a:rPr lang="en-IE" sz="2600" b="1" dirty="0">
                <a:latin typeface="+mn-lt"/>
              </a:rPr>
              <a:t> from a </a:t>
            </a:r>
            <a:r>
              <a:rPr lang="en-IE" sz="2600" b="1" i="1" dirty="0">
                <a:latin typeface="+mn-lt"/>
              </a:rPr>
              <a:t>plaintext</a:t>
            </a:r>
            <a:r>
              <a:rPr lang="en-IE" sz="2600" b="1" dirty="0">
                <a:latin typeface="+mn-lt"/>
              </a:rPr>
              <a:t>. </a:t>
            </a:r>
          </a:p>
          <a:p>
            <a:pPr marL="182563" indent="-182563">
              <a:spcBef>
                <a:spcPts val="600"/>
              </a:spcBef>
              <a:buFont typeface="Arial" charset="0"/>
              <a:buChar char="•"/>
              <a:defRPr/>
            </a:pPr>
            <a:r>
              <a:rPr lang="en-IE" sz="2600" b="1" dirty="0">
                <a:latin typeface="+mn-lt"/>
              </a:rPr>
              <a:t>Modern ciphers are bit-oriented (instead of character-oriented). The </a:t>
            </a:r>
            <a:r>
              <a:rPr lang="en-IE" sz="2600" b="1" i="1" dirty="0">
                <a:latin typeface="+mn-lt"/>
              </a:rPr>
              <a:t>plaintext</a:t>
            </a:r>
            <a:r>
              <a:rPr lang="en-IE" sz="2600" b="1" dirty="0">
                <a:latin typeface="+mn-lt"/>
              </a:rPr>
              <a:t>, </a:t>
            </a:r>
            <a:r>
              <a:rPr lang="en-IE" sz="2600" b="1" i="1" dirty="0" err="1">
                <a:latin typeface="+mn-lt"/>
              </a:rPr>
              <a:t>ciphertext</a:t>
            </a:r>
            <a:r>
              <a:rPr lang="en-IE" sz="2600" b="1" dirty="0">
                <a:latin typeface="+mn-lt"/>
              </a:rPr>
              <a:t> and the </a:t>
            </a:r>
            <a:r>
              <a:rPr lang="en-IE" sz="2600" b="1" i="1" dirty="0">
                <a:latin typeface="+mn-lt"/>
              </a:rPr>
              <a:t>key</a:t>
            </a:r>
            <a:r>
              <a:rPr lang="en-IE" sz="2600" b="1" dirty="0">
                <a:latin typeface="+mn-lt"/>
              </a:rPr>
              <a:t> are strings of bits. </a:t>
            </a:r>
          </a:p>
          <a:p>
            <a:pPr marL="182563" indent="-182563">
              <a:spcBef>
                <a:spcPts val="600"/>
              </a:spcBef>
              <a:buFont typeface="Arial" charset="0"/>
              <a:buChar char="•"/>
              <a:defRPr/>
            </a:pPr>
            <a:r>
              <a:rPr lang="en-IE" sz="2600" b="1" dirty="0">
                <a:latin typeface="+mn-lt"/>
              </a:rPr>
              <a:t>Some examples of modern symmetric-key ciphers are DES, AES and IDEA. </a:t>
            </a:r>
          </a:p>
        </p:txBody>
      </p:sp>
    </p:spTree>
    <p:extLst>
      <p:ext uri="{BB962C8B-B14F-4D97-AF65-F5344CB8AC3E}">
        <p14:creationId xmlns:p14="http://schemas.microsoft.com/office/powerpoint/2010/main" val="2660998115"/>
      </p:ext>
    </p:extLst>
  </p:cSld>
  <p:clrMapOvr>
    <a:masterClrMapping/>
  </p:clrMapOvr>
  <p:transition/>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Focus">
  <a:themeElements>
    <a:clrScheme name="Focus">
      <a:dk1>
        <a:sysClr val="windowText" lastClr="000000"/>
      </a:dk1>
      <a:lt1>
        <a:sysClr val="window" lastClr="FFFFFF"/>
      </a:lt1>
      <a:dk2>
        <a:srgbClr val="0064E2"/>
      </a:dk2>
      <a:lt2>
        <a:srgbClr val="B5D2F5"/>
      </a:lt2>
      <a:accent1>
        <a:srgbClr val="FFB91D"/>
      </a:accent1>
      <a:accent2>
        <a:srgbClr val="F97817"/>
      </a:accent2>
      <a:accent3>
        <a:srgbClr val="6DE304"/>
      </a:accent3>
      <a:accent4>
        <a:srgbClr val="FF0000"/>
      </a:accent4>
      <a:accent5>
        <a:srgbClr val="732BEA"/>
      </a:accent5>
      <a:accent6>
        <a:srgbClr val="C913AD"/>
      </a:accent6>
      <a:hlink>
        <a:srgbClr val="FFE400"/>
      </a:hlink>
      <a:folHlink>
        <a:srgbClr val="A3EC62"/>
      </a:folHlink>
    </a:clrScheme>
    <a:fontScheme name="Focus">
      <a:majorFont>
        <a:latin typeface="Corbel"/>
        <a:ea typeface=""/>
        <a:cs typeface=""/>
        <a:font script="Jpan" typeface="ＭＳ ゴシック"/>
      </a:majorFont>
      <a:minorFont>
        <a:latin typeface="Corbel"/>
        <a:ea typeface=""/>
        <a:cs typeface=""/>
        <a:font script="Jpan" typeface="ＭＳ ゴシック"/>
      </a:minorFont>
    </a:fontScheme>
    <a:fmtScheme name="Focus">
      <a:fillStyleLst>
        <a:solidFill>
          <a:schemeClr val="phClr"/>
        </a:solidFill>
        <a:solidFill>
          <a:schemeClr val="phClr"/>
        </a:solidFill>
        <a:solidFill>
          <a:schemeClr val="phClr">
            <a:satMod val="150000"/>
          </a:schemeClr>
        </a:solidFill>
      </a:fillStyleLst>
      <a:lnStyleLst>
        <a:ln w="19050" cap="flat" cmpd="sng" algn="ctr">
          <a:solidFill>
            <a:schemeClr val="phClr">
              <a:shade val="95000"/>
              <a:satMod val="105000"/>
            </a:schemeClr>
          </a:solidFill>
          <a:prstDash val="solid"/>
        </a:ln>
        <a:ln w="38100" cap="flat" cmpd="sng" algn="ctr">
          <a:solidFill>
            <a:schemeClr val="phClr"/>
          </a:solidFill>
          <a:prstDash val="solid"/>
        </a:ln>
        <a:ln w="508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101600" dist="63500" dir="4200000" algn="br" rotWithShape="0">
              <a:srgbClr val="000000">
                <a:alpha val="50000"/>
              </a:srgbClr>
            </a:outerShdw>
          </a:effectLst>
        </a:effectStyle>
        <a:effectStyle>
          <a:effectLst>
            <a:glow rad="101600">
              <a:schemeClr val="lt1">
                <a:alpha val="40000"/>
              </a:schemeClr>
            </a:glow>
          </a:effectLst>
          <a:scene3d>
            <a:camera prst="orthographicFront">
              <a:rot lat="0" lon="0" rev="0"/>
            </a:camera>
            <a:lightRig rig="soft" dir="r">
              <a:rot lat="0" lon="0" rev="5400000"/>
            </a:lightRig>
          </a:scene3d>
          <a:sp3d prstMaterial="softmetal">
            <a:bevelT w="31750" h="63500"/>
          </a:sp3d>
        </a:effectStyle>
      </a:effectStyleLst>
      <a:bgFillStyleLst>
        <a:blipFill rotWithShape="1">
          <a:blip xmlns:r="http://schemas.openxmlformats.org/officeDocument/2006/relationships" r:embed="rId1">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2">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3">
            <a:duotone>
              <a:schemeClr val="phClr">
                <a:tint val="80000"/>
                <a:shade val="10000"/>
                <a:satMod val="250000"/>
              </a:schemeClr>
              <a:schemeClr val="phClr">
                <a:tint val="70000"/>
                <a:alpha val="80000"/>
                <a:sat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Focus.thmx</Template>
  <TotalTime>11602</TotalTime>
  <Words>12028</Words>
  <Application>Microsoft Office PowerPoint</Application>
  <PresentationFormat>Widescreen</PresentationFormat>
  <Paragraphs>1228</Paragraphs>
  <Slides>74</Slides>
  <Notes>74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6" baseType="lpstr">
      <vt:lpstr>Arial Unicode MS</vt:lpstr>
      <vt:lpstr>ＭＳ Ｐゴシック</vt:lpstr>
      <vt:lpstr>Arial</vt:lpstr>
      <vt:lpstr>Corbel</vt:lpstr>
      <vt:lpstr>Courier New</vt:lpstr>
      <vt:lpstr>Franklin Gothic Demi</vt:lpstr>
      <vt:lpstr>Symbol</vt:lpstr>
      <vt:lpstr>Times</vt:lpstr>
      <vt:lpstr>Times New Roman</vt:lpstr>
      <vt:lpstr>Wingdings</vt:lpstr>
      <vt:lpstr>Focus</vt:lpstr>
      <vt:lpstr>Photo Editor Photo</vt:lpstr>
      <vt:lpstr>Chapter 20</vt:lpstr>
      <vt:lpstr>Symmetric Encryption </vt:lpstr>
      <vt:lpstr>Cryptography</vt:lpstr>
      <vt:lpstr>Substitution Ciphers</vt:lpstr>
      <vt:lpstr>Substitution Cipher</vt:lpstr>
      <vt:lpstr>Transposition Ciphers</vt:lpstr>
      <vt:lpstr>Transposition Cipher</vt:lpstr>
      <vt:lpstr>Transposition Cipher</vt:lpstr>
      <vt:lpstr>Symmetric (Secret Key) Encryption</vt:lpstr>
      <vt:lpstr>Cryptanalysis</vt:lpstr>
      <vt:lpstr>Computationally Secure Encryption Schemes</vt:lpstr>
      <vt:lpstr>Block Cipher Encryption       Stream Encryption</vt:lpstr>
      <vt:lpstr>Block &amp; Stream Ciphers</vt:lpstr>
      <vt:lpstr>Feistel Cipher Structure</vt:lpstr>
      <vt:lpstr>Block Cipher Structure</vt:lpstr>
      <vt:lpstr>PowerPoint Presentation</vt:lpstr>
      <vt:lpstr>DES</vt:lpstr>
      <vt:lpstr>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 Advantages:</vt:lpstr>
      <vt:lpstr>DES Security:</vt:lpstr>
      <vt:lpstr>DES Example:</vt:lpstr>
      <vt:lpstr>DES Example:</vt:lpstr>
      <vt:lpstr>DES Example:</vt:lpstr>
      <vt:lpstr>DES Example:</vt:lpstr>
      <vt:lpstr>DES Example:</vt:lpstr>
      <vt:lpstr>DES Example:</vt:lpstr>
      <vt:lpstr>DES Example:</vt:lpstr>
      <vt:lpstr>DES Example:</vt:lpstr>
      <vt:lpstr>DES Example:</vt:lpstr>
      <vt:lpstr>DES Example:</vt:lpstr>
      <vt:lpstr>DES Example:</vt:lpstr>
      <vt:lpstr>DES Example:</vt:lpstr>
      <vt:lpstr>DES Example:</vt:lpstr>
      <vt:lpstr>DES Example:</vt:lpstr>
      <vt:lpstr>DES Example:</vt:lpstr>
      <vt:lpstr>DES Example:</vt:lpstr>
      <vt:lpstr>Triple DES (3DES)</vt:lpstr>
      <vt:lpstr>Advanced Encryption Standard (AES)</vt:lpstr>
      <vt:lpstr>Advanced Encryption Standard (AES)</vt:lpstr>
      <vt:lpstr>Table 20.2          (a) S-box</vt:lpstr>
      <vt:lpstr>Table 20.2 (b) Inverse S-box</vt:lpstr>
      <vt:lpstr>Shift  Rows</vt:lpstr>
      <vt:lpstr>Mix Columns and Add Key</vt:lpstr>
      <vt:lpstr>Stream Ciphers</vt:lpstr>
      <vt:lpstr>PowerPoint Presentation</vt:lpstr>
      <vt:lpstr>RC4 and WEP</vt:lpstr>
      <vt:lpstr>Symmetric Algorithms</vt:lpstr>
      <vt:lpstr>Selecting an Algorithm</vt:lpstr>
      <vt:lpstr>Modes of Operation</vt:lpstr>
      <vt:lpstr>Electronic Codebook (ECB)</vt:lpstr>
      <vt:lpstr>PowerPoint Presentation</vt:lpstr>
      <vt:lpstr>Cipher Feedback (CFB)</vt:lpstr>
      <vt:lpstr>Counter (CTR)</vt:lpstr>
      <vt:lpstr>Location of Encryption</vt:lpstr>
      <vt:lpstr>Key Distribution</vt:lpstr>
      <vt:lpstr>Key Distribution</vt:lpstr>
      <vt:lpstr>Summary</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19 Lecture Overheads</dc:subject>
  <dc:creator>Dr Lawrie Brown</dc:creator>
  <cp:lastModifiedBy>Admin</cp:lastModifiedBy>
  <cp:revision>275</cp:revision>
  <cp:lastPrinted>2007-07-13T01:03:27Z</cp:lastPrinted>
  <dcterms:created xsi:type="dcterms:W3CDTF">2012-04-30T01:43:17Z</dcterms:created>
  <dcterms:modified xsi:type="dcterms:W3CDTF">2020-10-11T14:32:15Z</dcterms:modified>
</cp:coreProperties>
</file>